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38"/>
  </p:notesMasterIdLst>
  <p:handoutMasterIdLst>
    <p:handoutMasterId r:id="rId39"/>
  </p:handoutMasterIdLst>
  <p:sldIdLst>
    <p:sldId id="261" r:id="rId6"/>
    <p:sldId id="308" r:id="rId7"/>
    <p:sldId id="276" r:id="rId8"/>
    <p:sldId id="277" r:id="rId9"/>
    <p:sldId id="27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09" r:id="rId18"/>
    <p:sldId id="296" r:id="rId19"/>
    <p:sldId id="310" r:id="rId20"/>
    <p:sldId id="297" r:id="rId21"/>
    <p:sldId id="282" r:id="rId22"/>
    <p:sldId id="298" r:id="rId23"/>
    <p:sldId id="279" r:id="rId24"/>
    <p:sldId id="280" r:id="rId25"/>
    <p:sldId id="281" r:id="rId26"/>
    <p:sldId id="299" r:id="rId27"/>
    <p:sldId id="283" r:id="rId28"/>
    <p:sldId id="284" r:id="rId29"/>
    <p:sldId id="311" r:id="rId30"/>
    <p:sldId id="285" r:id="rId31"/>
    <p:sldId id="286" r:id="rId32"/>
    <p:sldId id="287" r:id="rId33"/>
    <p:sldId id="270" r:id="rId34"/>
    <p:sldId id="288" r:id="rId35"/>
    <p:sldId id="300" r:id="rId36"/>
    <p:sldId id="262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ie.falzon" initials="S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44D3403F-BC3B-4D15-B741-B1DE7E972492}"/>
    <pc:docChg chg="custSel modSld">
      <pc:chgData name="Liew Pei Ling" userId="c3090c8e-0726-43ba-95b9-123e980a216d" providerId="ADAL" clId="{44D3403F-BC3B-4D15-B741-B1DE7E972492}" dt="2024-03-13T14:09:13.868" v="2" actId="2711"/>
      <pc:docMkLst>
        <pc:docMk/>
      </pc:docMkLst>
      <pc:sldChg chg="modSp mod">
        <pc:chgData name="Liew Pei Ling" userId="c3090c8e-0726-43ba-95b9-123e980a216d" providerId="ADAL" clId="{44D3403F-BC3B-4D15-B741-B1DE7E972492}" dt="2024-03-13T14:08:57.875" v="0" actId="122"/>
        <pc:sldMkLst>
          <pc:docMk/>
          <pc:sldMk cId="0" sldId="261"/>
        </pc:sldMkLst>
        <pc:spChg chg="mod">
          <ac:chgData name="Liew Pei Ling" userId="c3090c8e-0726-43ba-95b9-123e980a216d" providerId="ADAL" clId="{44D3403F-BC3B-4D15-B741-B1DE7E972492}" dt="2024-03-13T14:08:57.875" v="0" actId="122"/>
          <ac:spMkLst>
            <pc:docMk/>
            <pc:sldMk cId="0" sldId="261"/>
            <ac:spMk id="6146" creationId="{00000000-0000-0000-0000-000000000000}"/>
          </ac:spMkLst>
        </pc:spChg>
      </pc:sldChg>
      <pc:sldChg chg="modSp mod">
        <pc:chgData name="Liew Pei Ling" userId="c3090c8e-0726-43ba-95b9-123e980a216d" providerId="ADAL" clId="{44D3403F-BC3B-4D15-B741-B1DE7E972492}" dt="2024-03-13T14:09:13.868" v="2" actId="2711"/>
        <pc:sldMkLst>
          <pc:docMk/>
          <pc:sldMk cId="0" sldId="308"/>
        </pc:sldMkLst>
        <pc:graphicFrameChg chg="modGraphic">
          <ac:chgData name="Liew Pei Ling" userId="c3090c8e-0726-43ba-95b9-123e980a216d" providerId="ADAL" clId="{44D3403F-BC3B-4D15-B741-B1DE7E972492}" dt="2024-03-13T14:09:13.868" v="2" actId="2711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Visuals Handout – Page </a:t>
            </a:r>
            <a:fld id="{989F1C15-797B-4CA8-92C6-69B8D41D3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BD14D1-C032-4B75-890F-700AE7F72E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F4DBE3-28C2-4632-9BE4-857018E91C0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7BFE8D-6E2C-482C-B14D-6356121B6F2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13ACB9-7FEA-426F-9E08-65FB08A99BE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/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/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9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64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0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3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31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1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5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6235700" y="0"/>
            <a:ext cx="290830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Database Design  Topic 7 - 7.</a:t>
            </a:r>
            <a:fld id="{79DBBA4D-1A80-4BF1-8A1E-AA272E47F3E5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/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7: Database Design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/>
              <a:t>Generic Systems Development Lifecycle - 2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916113"/>
            <a:ext cx="8856663" cy="4176712"/>
          </a:xfrm>
        </p:spPr>
        <p:txBody>
          <a:bodyPr/>
          <a:lstStyle/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 Strategy and planning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 sz="2600">
                <a:latin typeface="Arial" panose="020B0604020202020204" pitchFamily="34" charset="0"/>
              </a:rPr>
              <a:t> Feasibility Study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b="1" i="1">
                <a:latin typeface="Arial" panose="020B0604020202020204" pitchFamily="34" charset="0"/>
              </a:rPr>
              <a:t>Systems Analysis (or Analysis)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b="1" i="1">
                <a:latin typeface="Arial" panose="020B0604020202020204" pitchFamily="34" charset="0"/>
              </a:rPr>
              <a:t>Design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b="1" i="1">
                <a:latin typeface="Arial" panose="020B0604020202020204" pitchFamily="34" charset="0"/>
              </a:rPr>
              <a:t>Implementation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 Maintenance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Problems with Waterfall Approach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Users have not communicated requirements properly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Users have not understood their own needs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Analyst misunderstood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Omission 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1384" y="4006056"/>
            <a:ext cx="7488832" cy="1943224"/>
            <a:chOff x="751384" y="4006056"/>
            <a:chExt cx="7488832" cy="1943224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751384" y="4797152"/>
              <a:ext cx="7488832" cy="11521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1" algn="ctr"/>
              <a:r>
                <a:rPr lang="en-GB" altLang="en-US" b="1"/>
                <a:t>Very expensive to fix changes to the requirements</a:t>
              </a:r>
              <a:endParaRPr lang="en-GB" altLang="en-US" b="1" dirty="0"/>
            </a:p>
          </p:txBody>
        </p:sp>
        <p:sp>
          <p:nvSpPr>
            <p:cNvPr id="3" name="Down Arrow 2"/>
            <p:cNvSpPr/>
            <p:nvPr/>
          </p:nvSpPr>
          <p:spPr bwMode="auto">
            <a:xfrm>
              <a:off x="3707904" y="4006056"/>
              <a:ext cx="1656184" cy="79109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32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755650" y="1331913"/>
            <a:ext cx="6119813" cy="4824412"/>
            <a:chOff x="2145" y="8625"/>
            <a:chExt cx="6450" cy="5325"/>
          </a:xfrm>
        </p:grpSpPr>
        <p:sp>
          <p:nvSpPr>
            <p:cNvPr id="19460" name="AutoShape 3"/>
            <p:cNvSpPr>
              <a:spLocks noChangeArrowheads="1"/>
            </p:cNvSpPr>
            <p:nvPr/>
          </p:nvSpPr>
          <p:spPr bwMode="auto">
            <a:xfrm>
              <a:off x="2145" y="8625"/>
              <a:ext cx="4635" cy="4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3 h 21600"/>
                <a:gd name="T26" fmla="*/ 18436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3200"/>
            </a:p>
          </p:txBody>
        </p:sp>
        <p:sp>
          <p:nvSpPr>
            <p:cNvPr id="19461" name="AutoShape 4"/>
            <p:cNvSpPr>
              <a:spLocks noChangeArrowheads="1"/>
            </p:cNvSpPr>
            <p:nvPr/>
          </p:nvSpPr>
          <p:spPr bwMode="auto">
            <a:xfrm>
              <a:off x="3960" y="9525"/>
              <a:ext cx="4635" cy="4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3 h 21600"/>
                <a:gd name="T26" fmla="*/ 18436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3200"/>
            </a:p>
          </p:txBody>
        </p:sp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4260" y="8985"/>
              <a:ext cx="1425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 dirty="0">
                  <a:latin typeface="Calibri" panose="020F0502020204030204" pitchFamily="34" charset="0"/>
                </a:rPr>
                <a:t>Evaluation</a:t>
              </a:r>
              <a:endParaRPr lang="en-US" altLang="en-US" sz="2000" dirty="0"/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5040" y="9885"/>
              <a:ext cx="1155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 dirty="0">
                  <a:latin typeface="Calibri" panose="020F0502020204030204" pitchFamily="34" charset="0"/>
                </a:rPr>
                <a:t>Analysis</a:t>
              </a:r>
              <a:endParaRPr lang="en-US" altLang="en-US" sz="2000" dirty="0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080" y="11235"/>
              <a:ext cx="1515" cy="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>
                  <a:latin typeface="Calibri" panose="020F0502020204030204" pitchFamily="34" charset="0"/>
                </a:rPr>
                <a:t>Design and Prototyping</a:t>
              </a:r>
              <a:endParaRPr lang="en-US" altLang="en-US" sz="2000"/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6097" y="12885"/>
              <a:ext cx="1463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>
                  <a:latin typeface="Calibri" panose="020F0502020204030204" pitchFamily="34" charset="0"/>
                </a:rPr>
                <a:t>Evaluation</a:t>
              </a:r>
              <a:endParaRPr lang="en-US" altLang="en-US" sz="2000"/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2445" y="11520"/>
              <a:ext cx="1155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>
                  <a:latin typeface="Calibri" panose="020F0502020204030204" pitchFamily="34" charset="0"/>
                </a:rPr>
                <a:t>Analysis</a:t>
              </a:r>
              <a:endParaRPr lang="en-US" altLang="en-US" sz="2000"/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325" y="9990"/>
              <a:ext cx="1485" cy="1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>
                  <a:latin typeface="Calibri" panose="020F0502020204030204" pitchFamily="34" charset="0"/>
                </a:rPr>
                <a:t>Design and Prototyping</a:t>
              </a:r>
              <a:endParaRPr lang="en-US" altLang="en-US" sz="2000"/>
            </a:p>
          </p:txBody>
        </p:sp>
        <p:cxnSp>
          <p:nvCxnSpPr>
            <p:cNvPr id="19468" name="AutoShape 11"/>
            <p:cNvCxnSpPr>
              <a:cxnSpLocks noChangeShapeType="1"/>
            </p:cNvCxnSpPr>
            <p:nvPr/>
          </p:nvCxnSpPr>
          <p:spPr bwMode="auto">
            <a:xfrm>
              <a:off x="5685" y="9345"/>
              <a:ext cx="705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2"/>
            <p:cNvCxnSpPr>
              <a:cxnSpLocks noChangeShapeType="1"/>
            </p:cNvCxnSpPr>
            <p:nvPr/>
          </p:nvCxnSpPr>
          <p:spPr bwMode="auto">
            <a:xfrm>
              <a:off x="7560" y="13050"/>
              <a:ext cx="825" cy="6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3"/>
            <p:cNvCxnSpPr>
              <a:cxnSpLocks noChangeShapeType="1"/>
            </p:cNvCxnSpPr>
            <p:nvPr/>
          </p:nvCxnSpPr>
          <p:spPr bwMode="auto">
            <a:xfrm flipH="1" flipV="1">
              <a:off x="3600" y="12060"/>
              <a:ext cx="1132" cy="6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itle 1"/>
          <p:cNvSpPr txBox="1">
            <a:spLocks/>
          </p:cNvSpPr>
          <p:nvPr/>
        </p:nvSpPr>
        <p:spPr>
          <a:xfrm>
            <a:off x="323850" y="260350"/>
            <a:ext cx="8640763" cy="1071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4400" kern="0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Iteration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Quiz</a:t>
            </a:r>
          </a:p>
        </p:txBody>
      </p:sp>
      <p:sp>
        <p:nvSpPr>
          <p:cNvPr id="20483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2"/>
          </a:xfrm>
        </p:spPr>
        <p:txBody>
          <a:bodyPr/>
          <a:lstStyle/>
          <a:p>
            <a:r>
              <a:rPr lang="en-GB" altLang="en-US" sz="2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statements best captures a fundamental difference between the waterfall and iterative approaches to database design lifecycle?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The waterfall approach requires complete database normalisation before proceeding to implementation, whereas the iterative approach allows for partial normalisation in early stages.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The waterfall approach emphasises a linear sequence of phases where each phase must be completed before the next begins, while the iterative approach cycles through phases repeatedly, allowing for refinements at each iteration.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In the waterfall approach, testing is performed after deployment, whereas in the iterative approach, testing is not required.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The waterfall approach is best suited for agile development environments, whereas the iterative approach is preferred for stable, unchanging systems.</a:t>
            </a:r>
          </a:p>
          <a:p>
            <a:endParaRPr lang="en-GB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pPr eaLnBrk="1" hangingPunct="1"/>
            <a:r>
              <a:rPr lang="en-US" altLang="en-US"/>
              <a:t>Prototypes and Prototyping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b="1" i="1" dirty="0">
                <a:latin typeface="Arial" panose="020B0604020202020204" pitchFamily="34" charset="0"/>
              </a:rPr>
              <a:t>Prototype</a:t>
            </a:r>
            <a:r>
              <a:rPr lang="en-GB" altLang="en-US" dirty="0">
                <a:latin typeface="Arial" panose="020B0604020202020204" pitchFamily="34" charset="0"/>
              </a:rPr>
              <a:t> – a first or original example of something from which others have or will be developed</a:t>
            </a:r>
          </a:p>
          <a:p>
            <a:pPr lvl="1" eaLnBrk="1" hangingPunct="1"/>
            <a:r>
              <a:rPr lang="en-GB" altLang="en-US" b="1" i="1" dirty="0">
                <a:latin typeface="Arial" panose="020B0604020202020204" pitchFamily="34" charset="0"/>
              </a:rPr>
              <a:t>Prototyping</a:t>
            </a:r>
            <a:r>
              <a:rPr lang="en-GB" altLang="en-US" dirty="0">
                <a:latin typeface="Arial" panose="020B0604020202020204" pitchFamily="34" charset="0"/>
              </a:rPr>
              <a:t> – the </a:t>
            </a:r>
            <a:r>
              <a:rPr lang="en-GB" altLang="en-US" b="1" i="1" dirty="0">
                <a:latin typeface="Arial" panose="020B0604020202020204" pitchFamily="34" charset="0"/>
              </a:rPr>
              <a:t>process</a:t>
            </a:r>
            <a:r>
              <a:rPr lang="en-GB" altLang="en-US" dirty="0">
                <a:latin typeface="Arial" panose="020B0604020202020204" pitchFamily="34" charset="0"/>
              </a:rPr>
              <a:t> whereby a model is built of </a:t>
            </a:r>
            <a:r>
              <a:rPr lang="en-GB" altLang="en-US" dirty="0">
                <a:solidFill>
                  <a:srgbClr val="C00000"/>
                </a:solidFill>
                <a:latin typeface="Arial" panose="020B0604020202020204" pitchFamily="34" charset="0"/>
              </a:rPr>
              <a:t>part</a:t>
            </a:r>
            <a:r>
              <a:rPr lang="en-GB" altLang="en-US" dirty="0">
                <a:latin typeface="Arial" panose="020B0604020202020204" pitchFamily="34" charset="0"/>
              </a:rPr>
              <a:t> of the envisaged system and user feedback is gathered. Part of the requirements gathering process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Note: a prototype is </a:t>
            </a:r>
            <a:r>
              <a:rPr lang="en-GB" altLang="en-US" b="1" i="1" dirty="0">
                <a:latin typeface="Arial" panose="020B0604020202020204" pitchFamily="34" charset="0"/>
              </a:rPr>
              <a:t>a thing</a:t>
            </a:r>
            <a:r>
              <a:rPr lang="en-GB" altLang="en-US" dirty="0">
                <a:latin typeface="Arial" panose="020B0604020202020204" pitchFamily="34" charset="0"/>
              </a:rPr>
              <a:t>. Prototyping is something we </a:t>
            </a:r>
            <a:r>
              <a:rPr lang="en-GB" altLang="en-US" b="1" i="1" dirty="0">
                <a:latin typeface="Arial" panose="020B0604020202020204" pitchFamily="34" charset="0"/>
              </a:rPr>
              <a:t>do</a:t>
            </a:r>
            <a:r>
              <a:rPr lang="en-GB" altLang="en-US" dirty="0"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Checkpoint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Analysis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Development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</a:p>
          <a:p>
            <a:pPr marL="444500" lvl="1" indent="0">
              <a:buFontTx/>
              <a:buNone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GB" dirty="0"/>
              <a:t>Waterfall </a:t>
            </a:r>
          </a:p>
          <a:p>
            <a:pPr marL="901700" lvl="1" indent="-457200">
              <a:buFontTx/>
              <a:buChar char="-"/>
              <a:defRPr/>
            </a:pPr>
            <a:r>
              <a:rPr lang="en-GB" dirty="0"/>
              <a:t>Iterative approaches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Database Design - 1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4800" y="3217863"/>
            <a:ext cx="2443163" cy="46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Systems Analyst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825" y="3284538"/>
            <a:ext cx="2994025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Database Developer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575" y="1809750"/>
            <a:ext cx="2990850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Analyst Programmer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50" y="4076700"/>
            <a:ext cx="7129463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800" b="1" i="1" dirty="0">
                <a:solidFill>
                  <a:schemeClr val="bg2"/>
                </a:solidFill>
              </a:rPr>
              <a:t>Good communications skills – reading, writing, listening. Interview skill. Knowledge of techniques to document requirements etc. etc. etc. </a:t>
            </a:r>
          </a:p>
        </p:txBody>
      </p:sp>
      <p:cxnSp>
        <p:nvCxnSpPr>
          <p:cNvPr id="23559" name="Straight Arrow Connector 9"/>
          <p:cNvCxnSpPr>
            <a:cxnSpLocks noChangeShapeType="1"/>
          </p:cNvCxnSpPr>
          <p:nvPr/>
        </p:nvCxnSpPr>
        <p:spPr bwMode="auto">
          <a:xfrm flipH="1">
            <a:off x="3132138" y="37163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11"/>
          <p:cNvCxnSpPr>
            <a:cxnSpLocks noChangeShapeType="1"/>
          </p:cNvCxnSpPr>
          <p:nvPr/>
        </p:nvCxnSpPr>
        <p:spPr bwMode="auto">
          <a:xfrm>
            <a:off x="4265613" y="2271713"/>
            <a:ext cx="19050" cy="1804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13"/>
          <p:cNvCxnSpPr>
            <a:cxnSpLocks noChangeShapeType="1"/>
          </p:cNvCxnSpPr>
          <p:nvPr/>
        </p:nvCxnSpPr>
        <p:spPr bwMode="auto">
          <a:xfrm>
            <a:off x="6300788" y="3732213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Database Design - 2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42988" y="1557338"/>
            <a:ext cx="7345362" cy="1150937"/>
          </a:xfrm>
        </p:spPr>
        <p:txBody>
          <a:bodyPr/>
          <a:lstStyle/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Moving from a </a:t>
            </a:r>
            <a:r>
              <a:rPr lang="en-GB" altLang="en-US" b="1" i="1">
                <a:solidFill>
                  <a:srgbClr val="8AA551"/>
                </a:solidFill>
                <a:latin typeface="Arial" panose="020B0604020202020204" pitchFamily="34" charset="0"/>
              </a:rPr>
              <a:t>set of requirements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347663" y="4346575"/>
            <a:ext cx="8328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800">
                <a:solidFill>
                  <a:schemeClr val="bg2"/>
                </a:solidFill>
              </a:rPr>
              <a:t>To implementing these with </a:t>
            </a:r>
            <a:r>
              <a:rPr lang="en-GB" altLang="en-US" sz="2800" b="1" i="1">
                <a:solidFill>
                  <a:srgbClr val="8AA551"/>
                </a:solidFill>
              </a:rPr>
              <a:t>Database Technology</a:t>
            </a:r>
          </a:p>
        </p:txBody>
      </p:sp>
      <p:sp>
        <p:nvSpPr>
          <p:cNvPr id="24581" name="Down Arrow 4"/>
          <p:cNvSpPr>
            <a:spLocks noChangeArrowheads="1"/>
          </p:cNvSpPr>
          <p:nvPr/>
        </p:nvSpPr>
        <p:spPr bwMode="auto">
          <a:xfrm>
            <a:off x="4067175" y="2133600"/>
            <a:ext cx="647700" cy="2159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Phases of Database Design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630363"/>
            <a:ext cx="8856662" cy="4319587"/>
          </a:xfrm>
        </p:spPr>
        <p:txBody>
          <a:bodyPr/>
          <a:lstStyle/>
          <a:p>
            <a:pPr>
              <a:buFontTx/>
              <a:buChar char="•"/>
            </a:pPr>
            <a:r>
              <a:rPr lang="en-GB" altLang="en-US">
                <a:solidFill>
                  <a:schemeClr val="bg2"/>
                </a:solidFill>
              </a:rPr>
              <a:t> </a:t>
            </a:r>
            <a:r>
              <a:rPr lang="en-GB" altLang="en-US" sz="2800" i="0">
                <a:solidFill>
                  <a:schemeClr val="bg2"/>
                </a:solidFill>
              </a:rPr>
              <a:t>Conceptual design</a:t>
            </a:r>
          </a:p>
          <a:p>
            <a:pPr>
              <a:buFontTx/>
              <a:buChar char="•"/>
            </a:pPr>
            <a:endParaRPr lang="en-GB" altLang="en-US" sz="2800" i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</a:rPr>
              <a:t> Logical design</a:t>
            </a:r>
          </a:p>
          <a:p>
            <a:pPr>
              <a:buFontTx/>
              <a:buChar char="•"/>
            </a:pPr>
            <a:endParaRPr lang="en-GB" altLang="en-US" sz="2800" i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</a:rPr>
              <a:t> Physical design</a:t>
            </a:r>
          </a:p>
          <a:p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25604" name="Down Arrow 3"/>
          <p:cNvSpPr>
            <a:spLocks noChangeArrowheads="1"/>
          </p:cNvSpPr>
          <p:nvPr/>
        </p:nvSpPr>
        <p:spPr bwMode="auto">
          <a:xfrm>
            <a:off x="3132138" y="2133600"/>
            <a:ext cx="484187" cy="647700"/>
          </a:xfrm>
          <a:prstGeom prst="down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25605" name="Down Arrow 3"/>
          <p:cNvSpPr>
            <a:spLocks noChangeArrowheads="1"/>
          </p:cNvSpPr>
          <p:nvPr/>
        </p:nvSpPr>
        <p:spPr bwMode="auto">
          <a:xfrm>
            <a:off x="3132138" y="3175000"/>
            <a:ext cx="484187" cy="647700"/>
          </a:xfrm>
          <a:prstGeom prst="down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Conceptual Database Design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Investigation of data needed to support system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Does not take account of physical implementation or data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313" y="4724400"/>
            <a:ext cx="2819400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What data is held?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1525" y="3284538"/>
            <a:ext cx="2200275" cy="831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In what format is the data?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227763" y="4356100"/>
            <a:ext cx="2122487" cy="1200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How is this the data used?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89809"/>
              </p:ext>
            </p:extLst>
          </p:nvPr>
        </p:nvGraphicFramePr>
        <p:xfrm>
          <a:off x="611188" y="1484313"/>
          <a:ext cx="7777162" cy="4321173"/>
        </p:xfrm>
        <a:graphic>
          <a:graphicData uri="http://schemas.openxmlformats.org/drawingml/2006/table">
            <a:tbl>
              <a:tblPr/>
              <a:tblGrid>
                <a:gridCol w="111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Introduction to the unit and database fundamentals 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1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Relational Model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Normalisation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SQL 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</a:t>
                      </a:r>
                      <a:endParaRPr lang="en-GB" sz="1900" b="1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Design</a:t>
                      </a:r>
                      <a:endParaRPr kumimoji="0" lang="en-GB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Supporting transactions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Summary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Logical Design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Data is investigated and design is undertaken without regard to the DBMS product that will be used, but that data model (usually the relational model) </a:t>
            </a:r>
            <a:r>
              <a:rPr lang="en-GB" altLang="en-US" b="1" i="1" dirty="0">
                <a:latin typeface="Arial" panose="020B0604020202020204" pitchFamily="34" charset="0"/>
              </a:rPr>
              <a:t>is</a:t>
            </a:r>
            <a:r>
              <a:rPr lang="en-GB" altLang="en-US" b="1" dirty="0">
                <a:latin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</a:rPr>
              <a:t>known. </a:t>
            </a:r>
          </a:p>
          <a:p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213" y="3860800"/>
            <a:ext cx="2952750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Normalisation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363" y="3859213"/>
            <a:ext cx="3671887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Entity relationship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5199063"/>
            <a:ext cx="2889250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Design transactions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Design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424863" cy="32400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From entities to tables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Designing the base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888" y="3141663"/>
            <a:ext cx="1368425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Indexing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9338" y="3140075"/>
            <a:ext cx="2413000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 err="1"/>
              <a:t>Denormalisation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450" y="4656138"/>
            <a:ext cx="1947863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Query tuning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425" y="4567238"/>
            <a:ext cx="2028825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View creation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We Are Now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73238"/>
            <a:ext cx="8856663" cy="4319587"/>
          </a:xfrm>
        </p:spPr>
        <p:txBody>
          <a:bodyPr/>
          <a:lstStyle/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Logical design</a:t>
            </a:r>
          </a:p>
          <a:p>
            <a:pPr lvl="2" eaLnBrk="1" hangingPunct="1"/>
            <a:r>
              <a:rPr lang="en-GB" dirty="0"/>
              <a:t>identifying entities, normalisation</a:t>
            </a:r>
            <a:endParaRPr lang="en-GB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GB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Physical design</a:t>
            </a:r>
          </a:p>
          <a:p>
            <a:pPr lvl="2" eaLnBrk="1" hangingPunct="1"/>
            <a:r>
              <a:rPr lang="en-GB" dirty="0"/>
              <a:t>Move from entities to tables is one of the key activities here involving what is known as designing the base relations. </a:t>
            </a:r>
          </a:p>
          <a:p>
            <a:pPr lvl="2" eaLnBrk="1" hangingPunct="1"/>
            <a:r>
              <a:rPr lang="en-GB" dirty="0"/>
              <a:t>Also involves indexing, </a:t>
            </a:r>
            <a:r>
              <a:rPr lang="en-GB" dirty="0" err="1"/>
              <a:t>denormalisation</a:t>
            </a:r>
            <a:r>
              <a:rPr lang="en-GB" dirty="0"/>
              <a:t>, view creation and query tuning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Entities to Tables -1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856663" cy="1655762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Most entities will have a one-to-one mapping of entity to table.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971550" y="3213100"/>
            <a:ext cx="1512888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Student</a:t>
            </a: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5651500" y="3213100"/>
            <a:ext cx="1512888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Students</a:t>
            </a:r>
          </a:p>
        </p:txBody>
      </p:sp>
      <p:sp>
        <p:nvSpPr>
          <p:cNvPr id="30726" name="Right Arrow 7"/>
          <p:cNvSpPr>
            <a:spLocks noChangeArrowheads="1"/>
          </p:cNvSpPr>
          <p:nvPr/>
        </p:nvSpPr>
        <p:spPr bwMode="auto">
          <a:xfrm>
            <a:off x="3635375" y="3213100"/>
            <a:ext cx="979488" cy="485775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2268538" y="3644900"/>
            <a:ext cx="4037012" cy="461963"/>
            <a:chOff x="539750" y="2751138"/>
            <a:chExt cx="4037013" cy="461962"/>
          </a:xfrm>
        </p:grpSpPr>
        <p:sp>
          <p:nvSpPr>
            <p:cNvPr id="31749" name="TextBox 3"/>
            <p:cNvSpPr txBox="1">
              <a:spLocks noChangeArrowheads="1"/>
            </p:cNvSpPr>
            <p:nvPr/>
          </p:nvSpPr>
          <p:spPr bwMode="auto">
            <a:xfrm>
              <a:off x="539750" y="2751138"/>
              <a:ext cx="1092200" cy="46196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/>
                <a:t>Doctor</a:t>
              </a:r>
            </a:p>
          </p:txBody>
        </p:sp>
        <p:sp>
          <p:nvSpPr>
            <p:cNvPr id="31750" name="TextBox 4"/>
            <p:cNvSpPr txBox="1">
              <a:spLocks noChangeArrowheads="1"/>
            </p:cNvSpPr>
            <p:nvPr/>
          </p:nvSpPr>
          <p:spPr bwMode="auto">
            <a:xfrm>
              <a:off x="3348038" y="2751138"/>
              <a:ext cx="1228725" cy="46196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/>
                <a:t>Patient </a:t>
              </a:r>
            </a:p>
          </p:txBody>
        </p:sp>
        <p:cxnSp>
          <p:nvCxnSpPr>
            <p:cNvPr id="31751" name="Straight Connector 10"/>
            <p:cNvCxnSpPr>
              <a:cxnSpLocks noChangeShapeType="1"/>
              <a:stCxn id="31749" idx="3"/>
            </p:cNvCxnSpPr>
            <p:nvPr/>
          </p:nvCxnSpPr>
          <p:spPr bwMode="auto">
            <a:xfrm flipV="1">
              <a:off x="1631950" y="2967038"/>
              <a:ext cx="1716088" cy="14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48" name="TextBox 11"/>
          <p:cNvSpPr txBox="1">
            <a:spLocks noChangeArrowheads="1"/>
          </p:cNvSpPr>
          <p:nvPr/>
        </p:nvSpPr>
        <p:spPr bwMode="auto">
          <a:xfrm>
            <a:off x="457200" y="1504950"/>
            <a:ext cx="84312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A doctor has appointments with many patients. A patient can have many appointments. </a:t>
            </a:r>
          </a:p>
          <a:p>
            <a:endParaRPr lang="en-GB" altLang="en-US">
              <a:solidFill>
                <a:schemeClr val="bg2"/>
              </a:solidFill>
            </a:endParaRPr>
          </a:p>
          <a:p>
            <a:r>
              <a:rPr lang="en-GB" altLang="en-US">
                <a:solidFill>
                  <a:schemeClr val="bg2"/>
                </a:solidFill>
              </a:rPr>
              <a:t>Many-to-many relationship potentially? How to resolve it?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Entities to Tables - 2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856663" cy="863600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Decompose any many-to-many relationships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39750" y="2751138"/>
            <a:ext cx="1092200" cy="4619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Doctor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3348038" y="2751138"/>
            <a:ext cx="1228725" cy="4619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Patient </a:t>
            </a:r>
          </a:p>
        </p:txBody>
      </p:sp>
      <p:cxnSp>
        <p:nvCxnSpPr>
          <p:cNvPr id="32774" name="Straight Connector 10"/>
          <p:cNvCxnSpPr>
            <a:cxnSpLocks noChangeShapeType="1"/>
            <a:stCxn id="32772" idx="3"/>
          </p:cNvCxnSpPr>
          <p:nvPr/>
        </p:nvCxnSpPr>
        <p:spPr bwMode="auto">
          <a:xfrm flipV="1">
            <a:off x="1631950" y="2967038"/>
            <a:ext cx="1716088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859338" y="2276475"/>
            <a:ext cx="42211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i="1">
                <a:solidFill>
                  <a:srgbClr val="8AA551"/>
                </a:solidFill>
              </a:rPr>
              <a:t>A doctor has appointments</a:t>
            </a:r>
          </a:p>
          <a:p>
            <a:r>
              <a:rPr lang="en-GB" altLang="en-US" i="1">
                <a:solidFill>
                  <a:srgbClr val="8AA551"/>
                </a:solidFill>
              </a:rPr>
              <a:t>with many patients. A patient</a:t>
            </a:r>
          </a:p>
          <a:p>
            <a:r>
              <a:rPr lang="en-GB" altLang="en-US" i="1">
                <a:solidFill>
                  <a:srgbClr val="8AA551"/>
                </a:solidFill>
              </a:rPr>
              <a:t>can have many appointments</a:t>
            </a:r>
            <a:r>
              <a:rPr lang="en-GB" altLang="en-US">
                <a:solidFill>
                  <a:srgbClr val="8AA551"/>
                </a:solidFill>
              </a:rPr>
              <a:t>.</a:t>
            </a:r>
          </a:p>
        </p:txBody>
      </p: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612775" y="4622800"/>
            <a:ext cx="1090613" cy="4619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Doctor</a:t>
            </a:r>
          </a:p>
        </p:txBody>
      </p:sp>
      <p:sp>
        <p:nvSpPr>
          <p:cNvPr id="32777" name="TextBox 13"/>
          <p:cNvSpPr txBox="1">
            <a:spLocks noChangeArrowheads="1"/>
          </p:cNvSpPr>
          <p:nvPr/>
        </p:nvSpPr>
        <p:spPr bwMode="auto">
          <a:xfrm>
            <a:off x="6156325" y="4622800"/>
            <a:ext cx="1143000" cy="4619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Patient</a:t>
            </a:r>
          </a:p>
        </p:txBody>
      </p:sp>
      <p:sp>
        <p:nvSpPr>
          <p:cNvPr id="32778" name="TextBox 14"/>
          <p:cNvSpPr txBox="1">
            <a:spLocks noChangeArrowheads="1"/>
          </p:cNvSpPr>
          <p:nvPr/>
        </p:nvSpPr>
        <p:spPr bwMode="auto">
          <a:xfrm>
            <a:off x="3205163" y="4622800"/>
            <a:ext cx="1912937" cy="4619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Appointment</a:t>
            </a:r>
          </a:p>
        </p:txBody>
      </p:sp>
      <p:cxnSp>
        <p:nvCxnSpPr>
          <p:cNvPr id="32779" name="Straight Connector 16"/>
          <p:cNvCxnSpPr>
            <a:cxnSpLocks noChangeShapeType="1"/>
            <a:stCxn id="32776" idx="3"/>
            <a:endCxn id="32778" idx="1"/>
          </p:cNvCxnSpPr>
          <p:nvPr/>
        </p:nvCxnSpPr>
        <p:spPr bwMode="auto">
          <a:xfrm>
            <a:off x="1703388" y="4854575"/>
            <a:ext cx="1501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Connector 18"/>
          <p:cNvCxnSpPr>
            <a:cxnSpLocks noChangeShapeType="1"/>
            <a:stCxn id="32778" idx="3"/>
            <a:endCxn id="32777" idx="1"/>
          </p:cNvCxnSpPr>
          <p:nvPr/>
        </p:nvCxnSpPr>
        <p:spPr bwMode="auto">
          <a:xfrm>
            <a:off x="5118100" y="4854575"/>
            <a:ext cx="10382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Down Arrow 19"/>
          <p:cNvSpPr>
            <a:spLocks noChangeArrowheads="1"/>
          </p:cNvSpPr>
          <p:nvPr/>
        </p:nvSpPr>
        <p:spPr bwMode="auto">
          <a:xfrm>
            <a:off x="3492500" y="3327400"/>
            <a:ext cx="484188" cy="977900"/>
          </a:xfrm>
          <a:prstGeom prst="down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Entities to Tables - 3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0213"/>
            <a:ext cx="8640763" cy="1223962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Some domains will become separate tables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If a ‘type’ attributes has many values and these are dynamic, then a look-up table to support the domain should be added.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E.g.:</a:t>
            </a:r>
          </a:p>
          <a:p>
            <a:pPr lvl="2"/>
            <a:r>
              <a:rPr lang="en-GB" altLang="en-US" b="1" i="1" dirty="0" err="1">
                <a:solidFill>
                  <a:srgbClr val="8AA551"/>
                </a:solidFill>
                <a:latin typeface="Arial" panose="020B0604020202020204" pitchFamily="34" charset="0"/>
              </a:rPr>
              <a:t>Product_Type</a:t>
            </a:r>
            <a:r>
              <a:rPr lang="en-GB" altLang="en-US" b="1" i="1" dirty="0">
                <a:solidFill>
                  <a:srgbClr val="8AA551"/>
                </a:solidFill>
                <a:latin typeface="Arial" panose="020B0604020202020204" pitchFamily="34" charset="0"/>
              </a:rPr>
              <a:t>, </a:t>
            </a:r>
          </a:p>
          <a:p>
            <a:pPr lvl="2"/>
            <a:r>
              <a:rPr lang="en-GB" altLang="en-US" b="1" i="1" dirty="0" err="1">
                <a:solidFill>
                  <a:srgbClr val="8AA551"/>
                </a:solidFill>
                <a:latin typeface="Arial" panose="020B0604020202020204" pitchFamily="34" charset="0"/>
              </a:rPr>
              <a:t>Student_Type</a:t>
            </a:r>
            <a:r>
              <a:rPr lang="en-GB" altLang="en-US" b="1" i="1" dirty="0">
                <a:solidFill>
                  <a:srgbClr val="8AA55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143000"/>
          </a:xfrm>
        </p:spPr>
        <p:txBody>
          <a:bodyPr/>
          <a:lstStyle/>
          <a:p>
            <a:r>
              <a:rPr lang="en-GB" altLang="en-US"/>
              <a:t>Data Dictionary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341438"/>
            <a:ext cx="8856663" cy="4319587"/>
          </a:xfrm>
        </p:spPr>
        <p:txBody>
          <a:bodyPr/>
          <a:lstStyle/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Domains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Domain </a:t>
            </a:r>
            <a:r>
              <a:rPr lang="en-GB" altLang="en-US" sz="1900" b="1" i="0" dirty="0" err="1">
                <a:latin typeface="Arial" panose="020B0604020202020204" pitchFamily="34" charset="0"/>
                <a:cs typeface="Arial" panose="020B0604020202020204" pitchFamily="34" charset="0"/>
              </a:rPr>
              <a:t>StudentType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 varchar, length 30,  must be ‘</a:t>
            </a:r>
            <a:r>
              <a:rPr lang="en-GB" altLang="en-US" sz="1900" i="0" dirty="0" err="1">
                <a:latin typeface="Arial" panose="020B0604020202020204" pitchFamily="34" charset="0"/>
                <a:cs typeface="Arial" panose="020B0604020202020204" pitchFamily="34" charset="0"/>
              </a:rPr>
              <a:t>Overseas’,’Home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Domain </a:t>
            </a:r>
            <a:r>
              <a:rPr lang="en-GB" altLang="en-US" sz="1900" b="1" i="0" dirty="0">
                <a:latin typeface="Arial" panose="020B0604020202020204" pitchFamily="34" charset="0"/>
                <a:cs typeface="Arial" panose="020B0604020202020204" pitchFamily="34" charset="0"/>
              </a:rPr>
              <a:t>City 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varchar length 30 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Base Relations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1900" b="1" i="0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1900" i="0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 Number NOT NULL,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1900" b="1" i="0" dirty="0">
                <a:latin typeface="Arial" panose="020B0604020202020204" pitchFamily="34" charset="0"/>
                <a:cs typeface="Arial" panose="020B0604020202020204" pitchFamily="34" charset="0"/>
              </a:rPr>
              <a:t>address_line1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          Varchar (30) NOT NULL</a:t>
            </a:r>
          </a:p>
          <a:p>
            <a:r>
              <a:rPr lang="en-GB" altLang="en-US" sz="1900" b="1" i="0" dirty="0">
                <a:latin typeface="Arial" panose="020B0604020202020204" pitchFamily="34" charset="0"/>
                <a:cs typeface="Arial" panose="020B0604020202020204" pitchFamily="34" charset="0"/>
              </a:rPr>
              <a:t>	address_line2          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Varchar (30) NOT NULL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1900" b="1" i="0" dirty="0">
                <a:latin typeface="Arial" panose="020B0604020202020204" pitchFamily="34" charset="0"/>
                <a:cs typeface="Arial" panose="020B0604020202020204" pitchFamily="34" charset="0"/>
              </a:rPr>
              <a:t>city	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         City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1900" b="1" i="0" dirty="0" err="1">
                <a:latin typeface="Arial" panose="020B0604020202020204" pitchFamily="34" charset="0"/>
                <a:cs typeface="Arial" panose="020B0604020202020204" pitchFamily="34" charset="0"/>
              </a:rPr>
              <a:t>student_type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         </a:t>
            </a:r>
            <a:r>
              <a:rPr lang="en-GB" altLang="en-US" sz="1900" i="0" dirty="0" err="1">
                <a:latin typeface="Arial" panose="020B0604020202020204" pitchFamily="34" charset="0"/>
                <a:cs typeface="Arial" panose="020B0604020202020204" pitchFamily="34" charset="0"/>
              </a:rPr>
              <a:t>StudentType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 NOT NULL DEFAULT ‘Home’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PRIMARY KEY (</a:t>
            </a:r>
            <a:r>
              <a:rPr lang="en-GB" altLang="en-US" sz="1900" i="0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	FOREIGN KEY (City) REFERENCES City (</a:t>
            </a:r>
            <a:r>
              <a:rPr lang="en-GB" altLang="en-US" sz="1900" i="0" dirty="0" err="1">
                <a:latin typeface="Arial" panose="020B0604020202020204" pitchFamily="34" charset="0"/>
                <a:cs typeface="Arial" panose="020B0604020202020204" pitchFamily="34" charset="0"/>
              </a:rPr>
              <a:t>City_name</a:t>
            </a:r>
            <a:r>
              <a:rPr lang="en-GB" alt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CASE Tools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24917" y="1412776"/>
            <a:ext cx="8856663" cy="4319587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Computer Aided Software Engineering</a:t>
            </a:r>
          </a:p>
          <a:p>
            <a:pPr lvl="2"/>
            <a:r>
              <a:rPr lang="en-GB" altLang="en-US" b="1" i="1" dirty="0">
                <a:latin typeface="Arial" panose="020B0604020202020204" pitchFamily="34" charset="0"/>
              </a:rPr>
              <a:t>Design tools</a:t>
            </a:r>
          </a:p>
          <a:p>
            <a:pPr lvl="2"/>
            <a:r>
              <a:rPr lang="en-GB" altLang="en-US" b="1" i="1" dirty="0">
                <a:latin typeface="Arial" panose="020B0604020202020204" pitchFamily="34" charset="0"/>
              </a:rPr>
              <a:t>Documentation tools </a:t>
            </a:r>
          </a:p>
          <a:p>
            <a:pPr lvl="2"/>
            <a:r>
              <a:rPr lang="en-GB" altLang="en-US" b="1" i="1" dirty="0">
                <a:latin typeface="Arial" panose="020B0604020202020204" pitchFamily="34" charset="0"/>
              </a:rPr>
              <a:t>Code generators </a:t>
            </a:r>
          </a:p>
          <a:p>
            <a:pPr lvl="1"/>
            <a:r>
              <a:rPr lang="en-GB" dirty="0"/>
              <a:t>Enable developers to store entity definitions, domain definitions etc. </a:t>
            </a:r>
          </a:p>
          <a:p>
            <a:pPr lvl="1"/>
            <a:r>
              <a:rPr lang="en-GB" dirty="0"/>
              <a:t>From these, the base relations can automatically be generated. </a:t>
            </a:r>
          </a:p>
          <a:p>
            <a:pPr lvl="1"/>
            <a:r>
              <a:rPr lang="en-GB" dirty="0"/>
              <a:t>Can also generate the scripts to create the physical data</a:t>
            </a:r>
          </a:p>
          <a:p>
            <a:pPr lvl="1"/>
            <a:endParaRPr lang="en-GB" altLang="en-US" b="1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 Summary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Understanding requirements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Waterfall, Iterative approaches to development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Identifying a set of tables from an ER model</a:t>
            </a:r>
          </a:p>
          <a:p>
            <a:pPr lvl="2" eaLnBrk="1" hangingPunct="1"/>
            <a:r>
              <a:rPr lang="en-GB" dirty="0">
                <a:latin typeface="Arial" panose="020B0604020202020204" pitchFamily="34" charset="0"/>
              </a:rPr>
              <a:t>Logical and Physical Design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The data dictionary</a:t>
            </a:r>
          </a:p>
          <a:p>
            <a:pPr lvl="2" eaLnBrk="1" hangingPunct="1"/>
            <a:r>
              <a:rPr lang="en-GB" dirty="0">
                <a:latin typeface="Arial" panose="020B0604020202020204" pitchFamily="34" charset="0"/>
              </a:rPr>
              <a:t>Documenting </a:t>
            </a:r>
            <a:r>
              <a:rPr lang="en-GB" dirty="0"/>
              <a:t>document domains and base relations</a:t>
            </a:r>
            <a:r>
              <a:rPr lang="en-GB" dirty="0">
                <a:latin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Use of CASE tools</a:t>
            </a:r>
          </a:p>
          <a:p>
            <a:pPr lvl="2" eaLnBrk="1" hangingPunct="1"/>
            <a:r>
              <a:rPr lang="en-GB" dirty="0">
                <a:latin typeface="Arial" panose="020B0604020202020204" pitchFamily="34" charset="0"/>
              </a:rPr>
              <a:t>Assist productivity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topic will cover: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Understanding requirements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Identifying a set of tables from an ER model</a:t>
            </a:r>
          </a:p>
          <a:p>
            <a:pPr lvl="2" eaLnBrk="1" hangingPunct="1"/>
            <a:r>
              <a:rPr lang="en-GB" dirty="0">
                <a:latin typeface="Arial" panose="020B0604020202020204" pitchFamily="34" charset="0"/>
              </a:rPr>
              <a:t>Logical and Physical Design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The data dictionary 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Use of CASE tools</a:t>
            </a:r>
          </a:p>
          <a:p>
            <a:pPr lvl="2" eaLnBrk="1" hangingPunct="1">
              <a:buFont typeface="Gill Sans" pitchFamily="1" charset="0"/>
              <a:buNone/>
            </a:pPr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 – Have We Met Them?</a:t>
            </a: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916113"/>
            <a:ext cx="8856663" cy="3960812"/>
          </a:xfrm>
        </p:spPr>
        <p:txBody>
          <a:bodyPr/>
          <a:lstStyle/>
          <a:p>
            <a:pPr eaLnBrk="1" hangingPunct="1"/>
            <a:r>
              <a:rPr lang="en-GB" altLang="en-US"/>
              <a:t>By the end of this topic, students will be able to: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Understand the process of requirements gathering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Design a set of database tables from an entity model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Document the tables, columns and domains in a database using a data dictionary 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Understand the use of Case tools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28775"/>
            <a:ext cx="8856663" cy="4248150"/>
          </a:xfrm>
        </p:spPr>
        <p:txBody>
          <a:bodyPr/>
          <a:lstStyle/>
          <a:p>
            <a:pPr marL="444500" lvl="1" indent="-355600">
              <a:spcBef>
                <a:spcPct val="40000"/>
              </a:spcBef>
              <a:buClrTx/>
              <a:tabLst>
                <a:tab pos="444500" algn="l"/>
                <a:tab pos="447675" algn="l"/>
              </a:tabLst>
            </a:pPr>
            <a:r>
              <a:rPr lang="en-US" altLang="en-US">
                <a:latin typeface="Arial" panose="020B0604020202020204" pitchFamily="34" charset="0"/>
              </a:rPr>
              <a:t>Connolly, T.M. &amp; Begg, C.E. (2015). </a:t>
            </a:r>
            <a:r>
              <a:rPr lang="en-US" altLang="en-US" i="1">
                <a:latin typeface="Arial" panose="020B0604020202020204" pitchFamily="34" charset="0"/>
              </a:rPr>
              <a:t>Database Systems: A Practical Approach to Design, Implementation, and Management</a:t>
            </a:r>
            <a:r>
              <a:rPr lang="en-US" altLang="en-US">
                <a:latin typeface="Arial" panose="020B0604020202020204" pitchFamily="34" charset="0"/>
              </a:rPr>
              <a:t>, 6th ed. 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Harlow, Essex, England: Pearson Education Limited.</a:t>
            </a:r>
            <a:r>
              <a:rPr lang="en-US" altLang="en-US">
                <a:latin typeface="Arial" panose="020B0604020202020204" pitchFamily="34" charset="0"/>
              </a:rPr>
              <a:t> Chapters 16, 17 &amp; 18.</a:t>
            </a:r>
          </a:p>
          <a:p>
            <a:pPr>
              <a:buFontTx/>
              <a:buChar char="•"/>
              <a:tabLst>
                <a:tab pos="444500" algn="l"/>
                <a:tab pos="447675" algn="l"/>
              </a:tabLst>
            </a:pPr>
            <a:endParaRPr lang="en-GB" altLang="en-US" sz="2400" i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7 – Database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Explain the process of requirements gathering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Design a set of database tables from an entity model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Document the tables, columns and domains in a database using a data dictionary 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Describe the features and use of CASE tools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Systems Analysis 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3188" y="2204864"/>
            <a:ext cx="8856663" cy="2808312"/>
          </a:xfrm>
        </p:spPr>
        <p:txBody>
          <a:bodyPr/>
          <a:lstStyle/>
          <a:p>
            <a:pPr lvl="1"/>
            <a:r>
              <a:rPr lang="en-GB" altLang="en-US" i="1" dirty="0">
                <a:solidFill>
                  <a:srgbClr val="002060"/>
                </a:solidFill>
                <a:latin typeface="Arial" panose="020B0604020202020204" pitchFamily="34" charset="0"/>
              </a:rPr>
              <a:t>The art of understanding and documenting the requirements of a given set of users within the context of an organisation.</a:t>
            </a:r>
          </a:p>
          <a:p>
            <a:r>
              <a:rPr lang="en-GB" alt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88898" y="188640"/>
            <a:ext cx="8785225" cy="927100"/>
          </a:xfrm>
        </p:spPr>
        <p:txBody>
          <a:bodyPr/>
          <a:lstStyle/>
          <a:p>
            <a:r>
              <a:rPr lang="en-GB" altLang="en-US" dirty="0"/>
              <a:t>Systems Development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8593" y="2348880"/>
            <a:ext cx="8605837" cy="4319588"/>
          </a:xfrm>
        </p:spPr>
        <p:txBody>
          <a:bodyPr/>
          <a:lstStyle/>
          <a:p>
            <a:pPr lvl="1"/>
            <a:r>
              <a:rPr lang="en-GB" altLang="en-US" i="1" dirty="0">
                <a:solidFill>
                  <a:srgbClr val="002060"/>
                </a:solidFill>
                <a:latin typeface="Arial" panose="020B0604020202020204" pitchFamily="34" charset="0"/>
              </a:rPr>
              <a:t>The development of the whole system from beginning to end. This might include a database, applications, a network etc. 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Approaches 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Traditional systems development lifecycle (SDLC) or </a:t>
            </a:r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‘waterfall’ </a:t>
            </a:r>
            <a:r>
              <a:rPr lang="en-GB" altLang="en-US" dirty="0">
                <a:latin typeface="Arial" panose="020B0604020202020204" pitchFamily="34" charset="0"/>
              </a:rPr>
              <a:t>approach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Iterative</a:t>
            </a:r>
            <a:r>
              <a:rPr lang="en-GB" altLang="en-US" dirty="0">
                <a:latin typeface="Arial" panose="020B0604020202020204" pitchFamily="34" charset="0"/>
              </a:rPr>
              <a:t> approaches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971550" y="1412875"/>
            <a:ext cx="7056834" cy="4608413"/>
            <a:chOff x="1470" y="1605"/>
            <a:chExt cx="5955" cy="4350"/>
          </a:xfrm>
        </p:grpSpPr>
        <p:sp>
          <p:nvSpPr>
            <p:cNvPr id="15364" name="Text Box 3"/>
            <p:cNvSpPr txBox="1">
              <a:spLocks noChangeArrowheads="1"/>
            </p:cNvSpPr>
            <p:nvPr/>
          </p:nvSpPr>
          <p:spPr bwMode="auto">
            <a:xfrm>
              <a:off x="1470" y="1605"/>
              <a:ext cx="1740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 dirty="0">
                  <a:latin typeface="Calibri" panose="020F0502020204030204" pitchFamily="34" charset="0"/>
                </a:rPr>
                <a:t>Strategy and Planning</a:t>
              </a:r>
              <a:endParaRPr lang="en-US" altLang="en-US" sz="2000" dirty="0"/>
            </a:p>
          </p:txBody>
        </p:sp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3480" y="3165"/>
              <a:ext cx="1740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 dirty="0">
                  <a:latin typeface="Calibri" panose="020F0502020204030204" pitchFamily="34" charset="0"/>
                </a:rPr>
                <a:t>Feasibility Study</a:t>
              </a:r>
              <a:endParaRPr lang="en-US" altLang="en-US" sz="2000" dirty="0"/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5685" y="4755"/>
              <a:ext cx="1740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sz="2000" dirty="0">
                  <a:latin typeface="Calibri" panose="020F0502020204030204" pitchFamily="34" charset="0"/>
                </a:rPr>
                <a:t>Systems Analysis</a:t>
              </a:r>
              <a:endParaRPr lang="en-US" altLang="en-US" sz="2000" dirty="0"/>
            </a:p>
          </p:txBody>
        </p:sp>
        <p:sp>
          <p:nvSpPr>
            <p:cNvPr id="15367" name="AutoShape 6"/>
            <p:cNvSpPr>
              <a:spLocks noChangeArrowheads="1"/>
            </p:cNvSpPr>
            <p:nvPr/>
          </p:nvSpPr>
          <p:spPr bwMode="auto">
            <a:xfrm>
              <a:off x="2550" y="1995"/>
              <a:ext cx="1538" cy="15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0 w 21600"/>
                <a:gd name="T19" fmla="*/ 3160 h 21600"/>
                <a:gd name="T20" fmla="*/ 18440 w 21600"/>
                <a:gd name="T21" fmla="*/ 1844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68" name="AutoShape 7"/>
            <p:cNvSpPr>
              <a:spLocks noChangeArrowheads="1"/>
            </p:cNvSpPr>
            <p:nvPr/>
          </p:nvSpPr>
          <p:spPr bwMode="auto">
            <a:xfrm>
              <a:off x="4732" y="3533"/>
              <a:ext cx="1538" cy="15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0 w 21600"/>
                <a:gd name="T19" fmla="*/ 3160 h 21600"/>
                <a:gd name="T20" fmla="*/ 18440 w 21600"/>
                <a:gd name="T21" fmla="*/ 1844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23850" y="333375"/>
            <a:ext cx="9072563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4400" kern="0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The Waterfall Lifecycle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1143000"/>
          </a:xfrm>
        </p:spPr>
        <p:txBody>
          <a:bodyPr/>
          <a:lstStyle/>
          <a:p>
            <a:r>
              <a:rPr lang="en-GB" altLang="en-US" sz="3200" dirty="0"/>
              <a:t>Generic Systems Development Lifecycle - 1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916113"/>
            <a:ext cx="8856663" cy="4176712"/>
          </a:xfrm>
        </p:spPr>
        <p:txBody>
          <a:bodyPr/>
          <a:lstStyle/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Strategy and planning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Feasibility study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Systems analysis (or analysis)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Design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Implementation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Maintenance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dc96be6-8446-4b52-854b-5d18fcc94d83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617380BD-2A0D-4852-B70A-EB32AB4B3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930113-9E09-46DF-9260-63E1C9014A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162B19-3815-4EC2-9B96-8E61C09BB017}">
  <ds:schemaRefs>
    <ds:schemaRef ds:uri="http://purl.org/dc/elements/1.1/"/>
    <ds:schemaRef ds:uri="http://schemas.microsoft.com/office/2006/documentManagement/types"/>
    <ds:schemaRef ds:uri="dbeaa6b5-7a21-43b8-ab59-31e7cbf2c187"/>
    <ds:schemaRef ds:uri="http://schemas.openxmlformats.org/package/2006/metadata/core-properties"/>
    <ds:schemaRef ds:uri="bdeceafc-5c0f-406d-b95f-35e6593d664b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909</TotalTime>
  <Words>1143</Words>
  <Application>Microsoft Office PowerPoint</Application>
  <PresentationFormat>On-screen Show (4:3)</PresentationFormat>
  <Paragraphs>210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Gill Sans</vt:lpstr>
      <vt:lpstr>Arial</vt:lpstr>
      <vt:lpstr>Calibri</vt:lpstr>
      <vt:lpstr>Blank Presentation</vt:lpstr>
      <vt:lpstr>test 2</vt:lpstr>
      <vt:lpstr>PowerPoint Presentation</vt:lpstr>
      <vt:lpstr>The Unit Roadmap</vt:lpstr>
      <vt:lpstr>Scope and Coverage</vt:lpstr>
      <vt:lpstr>Learning Outcomes</vt:lpstr>
      <vt:lpstr>Systems Analysis </vt:lpstr>
      <vt:lpstr>Systems Development</vt:lpstr>
      <vt:lpstr>Approaches </vt:lpstr>
      <vt:lpstr>PowerPoint Presentation</vt:lpstr>
      <vt:lpstr>Generic Systems Development Lifecycle - 1</vt:lpstr>
      <vt:lpstr>Generic Systems Development Lifecycle - 2</vt:lpstr>
      <vt:lpstr>Problems with Waterfall Approach</vt:lpstr>
      <vt:lpstr>PowerPoint Presentation</vt:lpstr>
      <vt:lpstr>Quiz</vt:lpstr>
      <vt:lpstr>Prototypes and Prototyping</vt:lpstr>
      <vt:lpstr>Checkpoint Summary</vt:lpstr>
      <vt:lpstr>Database Design - 1</vt:lpstr>
      <vt:lpstr>Database Design - 2</vt:lpstr>
      <vt:lpstr>Phases of Database Design</vt:lpstr>
      <vt:lpstr>Conceptual Database Design</vt:lpstr>
      <vt:lpstr>Logical Design</vt:lpstr>
      <vt:lpstr>Physical Design</vt:lpstr>
      <vt:lpstr>Where We Are Now</vt:lpstr>
      <vt:lpstr>Entities to Tables -1</vt:lpstr>
      <vt:lpstr>Discussion Session</vt:lpstr>
      <vt:lpstr>Entities to Tables - 2</vt:lpstr>
      <vt:lpstr>Entities to Tables - 3</vt:lpstr>
      <vt:lpstr>Data Dictionary</vt:lpstr>
      <vt:lpstr>CASE Tools</vt:lpstr>
      <vt:lpstr>Topic Summary</vt:lpstr>
      <vt:lpstr>Learning Outcomes – Have We Met Them?</vt:lpstr>
      <vt:lpstr>References</vt:lpstr>
      <vt:lpstr>Topic 7 – Database Design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109</cp:revision>
  <dcterms:created xsi:type="dcterms:W3CDTF">2008-01-18T13:21:43Z</dcterms:created>
  <dcterms:modified xsi:type="dcterms:W3CDTF">2024-03-13T14:09:16Z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