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40"/>
  </p:notesMasterIdLst>
  <p:handoutMasterIdLst>
    <p:handoutMasterId r:id="rId41"/>
  </p:handoutMasterIdLst>
  <p:sldIdLst>
    <p:sldId id="261" r:id="rId6"/>
    <p:sldId id="308" r:id="rId7"/>
    <p:sldId id="276" r:id="rId8"/>
    <p:sldId id="277" r:id="rId9"/>
    <p:sldId id="278" r:id="rId10"/>
    <p:sldId id="279" r:id="rId11"/>
    <p:sldId id="280" r:id="rId12"/>
    <p:sldId id="311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30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10" r:id="rId32"/>
    <p:sldId id="299" r:id="rId33"/>
    <p:sldId id="300" r:id="rId34"/>
    <p:sldId id="301" r:id="rId35"/>
    <p:sldId id="270" r:id="rId36"/>
    <p:sldId id="302" r:id="rId37"/>
    <p:sldId id="303" r:id="rId38"/>
    <p:sldId id="262" r:id="rId39"/>
  </p:sldIdLst>
  <p:sldSz cx="9144000" cy="6858000" type="screen4x3"/>
  <p:notesSz cx="6858000" cy="9144000"/>
  <p:custDataLst>
    <p:tags r:id="rId4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8679642C-0FE2-4F4F-8A27-4500D71CFBC3}"/>
    <pc:docChg chg="custSel modSld">
      <pc:chgData name="Liew Pei Ling" userId="c3090c8e-0726-43ba-95b9-123e980a216d" providerId="ADAL" clId="{8679642C-0FE2-4F4F-8A27-4500D71CFBC3}" dt="2024-03-13T14:14:31.523" v="1" actId="2711"/>
      <pc:docMkLst>
        <pc:docMk/>
      </pc:docMkLst>
      <pc:sldChg chg="modSp mod">
        <pc:chgData name="Liew Pei Ling" userId="c3090c8e-0726-43ba-95b9-123e980a216d" providerId="ADAL" clId="{8679642C-0FE2-4F4F-8A27-4500D71CFBC3}" dt="2024-03-13T14:14:31.523" v="1" actId="2711"/>
        <pc:sldMkLst>
          <pc:docMk/>
          <pc:sldMk cId="0" sldId="308"/>
        </pc:sldMkLst>
        <pc:graphicFrameChg chg="modGraphic">
          <ac:chgData name="Liew Pei Ling" userId="c3090c8e-0726-43ba-95b9-123e980a216d" providerId="ADAL" clId="{8679642C-0FE2-4F4F-8A27-4500D71CFBC3}" dt="2024-03-13T14:14:31.523" v="1" actId="2711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8F5CE9CA-51F0-4A2B-BC93-CCF19067B5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B5031-27CC-457F-BBFF-39D06B92AED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0E5D05-BBD4-4622-B7C3-98FA76B6C33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AACF4-725F-4245-B8D5-8645AD6E89E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C2086A1-5177-4D6D-B604-4E0ED7CE4E14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26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1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819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9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86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23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69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95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29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79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75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724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4355976" y="0"/>
            <a:ext cx="4788024" cy="24365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7620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Supporting transactions</a:t>
            </a:r>
            <a:r>
              <a:rPr lang="en-GB" sz="1000" b="1" baseline="0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</a:t>
            </a:r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Topic 8 - 8.</a:t>
            </a:r>
            <a:fld id="{29904A86-274D-4BB6-9E84-C07AA7A4C063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8:  Supporting Transactions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Identify Transactions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738" y="3121025"/>
            <a:ext cx="2597150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What do they do?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213" y="1774825"/>
            <a:ext cx="2108200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</a:lstStyle>
          <a:p>
            <a:pPr>
              <a:defRPr/>
            </a:pPr>
            <a:r>
              <a:rPr lang="en-GB" dirty="0"/>
              <a:t>What are they?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1862138"/>
            <a:ext cx="3906838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What tables do they affect?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1075" y="4100513"/>
            <a:ext cx="4097338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GB" dirty="0"/>
              <a:t>What attributes do they affect?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48263" y="2790825"/>
            <a:ext cx="3157537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GB" dirty="0"/>
              <a:t>How often do they run?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4938" y="4160838"/>
            <a:ext cx="4124325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GB" dirty="0"/>
              <a:t>How many rows do they affect?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to Look at 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7468" y="1412776"/>
            <a:ext cx="8856663" cy="4319587"/>
          </a:xfrm>
        </p:spPr>
        <p:txBody>
          <a:bodyPr/>
          <a:lstStyle/>
          <a:p>
            <a:pPr lvl="1"/>
            <a:r>
              <a:rPr lang="en-GB" altLang="en-US" sz="2400" dirty="0">
                <a:latin typeface="Arial" panose="020B0604020202020204" pitchFamily="34" charset="0"/>
              </a:rPr>
              <a:t>Transactions that are frequent and could affect the efficiency and performance of the database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</a:rPr>
              <a:t>Critical transactions vital to the running of the business</a:t>
            </a:r>
          </a:p>
          <a:p>
            <a:pPr lvl="1"/>
            <a:r>
              <a:rPr lang="en-GB" altLang="en-US" sz="2400" dirty="0">
                <a:latin typeface="Arial" panose="020B0604020202020204" pitchFamily="34" charset="0"/>
              </a:rPr>
              <a:t>Transactions that take place in peak periods</a:t>
            </a:r>
          </a:p>
          <a:p>
            <a:pPr lvl="1"/>
            <a:endParaRPr lang="en-GB" altLang="en-US" sz="2400" dirty="0">
              <a:latin typeface="Arial" panose="020B0604020202020204" pitchFamily="34" charset="0"/>
            </a:endParaRPr>
          </a:p>
          <a:p>
            <a:pPr lvl="1"/>
            <a:r>
              <a:rPr lang="en-GB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How to Investigate:</a:t>
            </a:r>
          </a:p>
          <a:p>
            <a:pPr lvl="2"/>
            <a:r>
              <a:rPr lang="en-GB" altLang="en-US" sz="2000" dirty="0">
                <a:latin typeface="Arial" panose="020B0604020202020204" pitchFamily="34" charset="0"/>
              </a:rPr>
              <a:t>Look at each transaction and work out what tables it will affect.</a:t>
            </a:r>
          </a:p>
          <a:p>
            <a:pPr lvl="2"/>
            <a:r>
              <a:rPr lang="en-GB" altLang="en-US" sz="2000" dirty="0">
                <a:latin typeface="Arial" panose="020B0604020202020204" pitchFamily="34" charset="0"/>
              </a:rPr>
              <a:t>Work out if there are tables that are used by many transactions.</a:t>
            </a:r>
          </a:p>
          <a:p>
            <a:pPr lvl="2"/>
            <a:r>
              <a:rPr lang="en-GB" altLang="en-US" sz="2000" dirty="0">
                <a:latin typeface="Arial" panose="020B0604020202020204" pitchFamily="34" charset="0"/>
              </a:rPr>
              <a:t>Look at how the data is affected by the transaction.</a:t>
            </a:r>
          </a:p>
          <a:p>
            <a:pPr lvl="1"/>
            <a:endParaRPr lang="en-GB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9875"/>
            <a:ext cx="8785225" cy="1143000"/>
          </a:xfrm>
        </p:spPr>
        <p:txBody>
          <a:bodyPr/>
          <a:lstStyle/>
          <a:p>
            <a:r>
              <a:rPr lang="en-GB" altLang="en-US" sz="4000"/>
              <a:t>Transactions in the Boat Hire System</a:t>
            </a: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179388" y="1268760"/>
            <a:ext cx="8642350" cy="469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Enter the details of all the boats. Update any details for customers. Delete boats.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Enter the details for customers. Update any details for customers.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Enter the details for hiring of boats.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Enter the details for any damage to boats.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List the details of all the boats.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List the details of all the customers; their hire and for which boats.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List the details for damage, to which boats, during which hire periods and for which customers.</a:t>
            </a:r>
          </a:p>
          <a:p>
            <a:pPr marL="355600" indent="-355600">
              <a:buFont typeface="+mj-lt"/>
              <a:buAutoNum type="alphaLcPeriod"/>
              <a:defRPr/>
            </a:pPr>
            <a:r>
              <a:rPr lang="en-GB" dirty="0">
                <a:solidFill>
                  <a:schemeClr val="bg2"/>
                </a:solidFill>
                <a:latin typeface="Arial" charset="0"/>
              </a:rPr>
              <a:t>Provide a summary of the hires for a particular period.</a:t>
            </a:r>
          </a:p>
          <a:p>
            <a:pPr>
              <a:defRPr/>
            </a:pPr>
            <a:endParaRPr lang="en-GB" sz="11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37941"/>
              </p:ext>
            </p:extLst>
          </p:nvPr>
        </p:nvGraphicFramePr>
        <p:xfrm>
          <a:off x="323849" y="1557338"/>
          <a:ext cx="8564566" cy="272732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4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5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4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6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6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920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Transaction/Relations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A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B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C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D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E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F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G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H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Boat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Customer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Rental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Damage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4" marR="68584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545" name="TextBox 4"/>
          <p:cNvSpPr txBox="1">
            <a:spLocks noChangeArrowheads="1"/>
          </p:cNvSpPr>
          <p:nvPr/>
        </p:nvSpPr>
        <p:spPr bwMode="auto">
          <a:xfrm>
            <a:off x="323850" y="4652963"/>
            <a:ext cx="835183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800" dirty="0">
                <a:solidFill>
                  <a:schemeClr val="bg2"/>
                </a:solidFill>
              </a:rPr>
              <a:t>Draw this diagram and then look at the transactions again.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Competed CRUD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090567"/>
              </p:ext>
            </p:extLst>
          </p:nvPr>
        </p:nvGraphicFramePr>
        <p:xfrm>
          <a:off x="395288" y="1989138"/>
          <a:ext cx="8208962" cy="2609898"/>
        </p:xfrm>
        <a:graphic>
          <a:graphicData uri="http://schemas.openxmlformats.org/drawingml/2006/table">
            <a:tbl>
              <a:tblPr/>
              <a:tblGrid>
                <a:gridCol w="1368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21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1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2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197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Transaction/Relations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Boat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 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Customer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 U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Rental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0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Damage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>
                          <a:latin typeface="Calibri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Attribute Level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A transaction may affect some attributes in a table  but not others.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Or it may affect different attributes in the same table in different ways, e.g. updating one and deleting another.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Analysing Tranactions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73238"/>
            <a:ext cx="8856663" cy="4319587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CRUD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Does the transaction involve any predicates? 	</a:t>
            </a:r>
          </a:p>
          <a:p>
            <a:pPr lvl="2"/>
            <a:r>
              <a:rPr lang="en-GB" altLang="en-US" dirty="0"/>
              <a:t>specific conditions in the where clause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Attributes</a:t>
            </a:r>
          </a:p>
          <a:p>
            <a:pPr lvl="2"/>
            <a:r>
              <a:rPr lang="en-GB" dirty="0"/>
              <a:t>Which attributes are involved</a:t>
            </a:r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Frequency </a:t>
            </a:r>
          </a:p>
          <a:p>
            <a:pPr lvl="2"/>
            <a:r>
              <a:rPr lang="en-GB" dirty="0"/>
              <a:t> It might affect performance. Will the transactions perform the same during 	periods of high activity?</a:t>
            </a:r>
            <a:endParaRPr lang="en-GB" altLang="en-US" dirty="0">
              <a:latin typeface="Arial" panose="020B0604020202020204" pitchFamily="34" charset="0"/>
            </a:endParaRP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Checkpoint Summary</a:t>
            </a:r>
          </a:p>
        </p:txBody>
      </p:sp>
      <p:sp>
        <p:nvSpPr>
          <p:cNvPr id="24579" name="Content Placeholder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rules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identify transactions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CRUD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 level</a:t>
            </a:r>
          </a:p>
          <a:p>
            <a:pPr marL="457200" indent="-457200">
              <a:buFontTx/>
              <a:buChar char="•"/>
            </a:pPr>
            <a:r>
              <a:rPr lang="en-GB" altLang="en-US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 transactions</a:t>
            </a:r>
          </a:p>
          <a:p>
            <a:pPr marL="457200" indent="-457200">
              <a:buFontTx/>
              <a:buChar char="•"/>
            </a:pPr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85225" cy="1143000"/>
          </a:xfrm>
        </p:spPr>
        <p:txBody>
          <a:bodyPr/>
          <a:lstStyle/>
          <a:p>
            <a:r>
              <a:rPr lang="en-GB" altLang="en-US"/>
              <a:t>Transaction Analysis Form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4213" y="1341438"/>
          <a:ext cx="7416800" cy="4626990"/>
        </p:xfrm>
        <a:graphic>
          <a:graphicData uri="http://schemas.openxmlformats.org/drawingml/2006/table">
            <a:tbl>
              <a:tblPr/>
              <a:tblGrid>
                <a:gridCol w="741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87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Transaction Analysis Form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r>
                        <a:rPr lang="en-GB" sz="1700" baseline="300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st</a:t>
                      </a: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 Jan 2010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Transaction (e) List the details of all boats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Transaction volume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Average 1 per day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Peak 100 times per day during production of promotional literature (June)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Select </a:t>
                      </a:r>
                      <a:r>
                        <a:rPr lang="en-GB" sz="1700" dirty="0" err="1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boatID</a:t>
                      </a: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en-GB" sz="1700" dirty="0" err="1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boatName</a:t>
                      </a: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From Boats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6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solidFill>
                          <a:schemeClr val="bg2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Boats (50)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Access      Entity                     Type of Access                   Average Number                 Peak Number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700" dirty="0">
                          <a:solidFill>
                            <a:schemeClr val="bg2"/>
                          </a:solidFill>
                          <a:latin typeface="Calibri"/>
                          <a:ea typeface="Calibri"/>
                          <a:cs typeface="Times New Roman"/>
                        </a:rPr>
                        <a:t>1                Boats                      R                                          1 * 50                                     100 * 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17" name="TextBox 7"/>
          <p:cNvSpPr txBox="1">
            <a:spLocks noChangeArrowheads="1"/>
          </p:cNvSpPr>
          <p:nvPr/>
        </p:nvSpPr>
        <p:spPr bwMode="auto">
          <a:xfrm>
            <a:off x="3635375" y="3789363"/>
            <a:ext cx="1223963" cy="83026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Boats (50)</a:t>
            </a:r>
          </a:p>
        </p:txBody>
      </p:sp>
      <p:cxnSp>
        <p:nvCxnSpPr>
          <p:cNvPr id="25618" name="Straight Arrow Connector 9"/>
          <p:cNvCxnSpPr>
            <a:cxnSpLocks noChangeShapeType="1"/>
          </p:cNvCxnSpPr>
          <p:nvPr/>
        </p:nvCxnSpPr>
        <p:spPr bwMode="auto">
          <a:xfrm>
            <a:off x="2484438" y="4076700"/>
            <a:ext cx="935037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Indexes</a:t>
            </a:r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Improve performance </a:t>
            </a:r>
          </a:p>
          <a:p>
            <a:pPr lvl="2"/>
            <a:r>
              <a:rPr lang="en-GB" altLang="en-US" dirty="0">
                <a:latin typeface="Arial" panose="020B0604020202020204" pitchFamily="34" charset="0"/>
              </a:rPr>
              <a:t>Transaction time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Creating entries in a special structure, so that makes it easier to find a record.</a:t>
            </a:r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659080"/>
              </p:ext>
            </p:extLst>
          </p:nvPr>
        </p:nvGraphicFramePr>
        <p:xfrm>
          <a:off x="611188" y="1484313"/>
          <a:ext cx="7777162" cy="4321173"/>
        </p:xfrm>
        <a:graphic>
          <a:graphicData uri="http://schemas.openxmlformats.org/drawingml/2006/table">
            <a:tbl>
              <a:tblPr/>
              <a:tblGrid>
                <a:gridCol w="11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Introduction to the unit and database fundamentals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Entity Relationship Modelling 1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Entity Relationship Modelling 2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The Relational Model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 err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Normalisation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SQL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Database Design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</a:t>
                      </a:r>
                      <a:endParaRPr lang="en-GB" sz="1900" b="1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Supporting transactions</a:t>
                      </a:r>
                      <a:endParaRPr lang="en-GB" sz="1900" b="1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Summary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Performance 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Increasingly, databases contain </a:t>
            </a:r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large amounts of data</a:t>
            </a:r>
            <a:r>
              <a:rPr lang="en-GB" altLang="en-US" dirty="0">
                <a:latin typeface="Arial" panose="020B0604020202020204" pitchFamily="34" charset="0"/>
              </a:rPr>
              <a:t>...</a:t>
            </a:r>
          </a:p>
          <a:p>
            <a:pPr lvl="2"/>
            <a:r>
              <a:rPr lang="en-GB" altLang="en-US" dirty="0">
                <a:latin typeface="Arial" panose="020B0604020202020204" pitchFamily="34" charset="0"/>
              </a:rPr>
              <a:t>Performance may be good with small number of records</a:t>
            </a:r>
          </a:p>
          <a:p>
            <a:pPr lvl="2"/>
            <a:r>
              <a:rPr lang="en-GB" altLang="en-US" dirty="0">
                <a:latin typeface="Arial" panose="020B0604020202020204" pitchFamily="34" charset="0"/>
              </a:rPr>
              <a:t>Scalability</a:t>
            </a:r>
          </a:p>
          <a:p>
            <a:pPr lvl="3"/>
            <a:r>
              <a:rPr lang="en-GB" altLang="en-US" dirty="0">
                <a:latin typeface="Arial" panose="020B0604020202020204" pitchFamily="34" charset="0"/>
              </a:rPr>
              <a:t>The rate at which a query can return an answer, can be slowed when it has to sort through large numbers of records.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Performance becomes an issue...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01613"/>
            <a:ext cx="8785225" cy="1079500"/>
          </a:xfrm>
        </p:spPr>
        <p:txBody>
          <a:bodyPr/>
          <a:lstStyle/>
          <a:p>
            <a:r>
              <a:rPr lang="en-GB" altLang="en-US"/>
              <a:t>Applications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12875"/>
            <a:ext cx="8351838" cy="1079500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The software that is used to access the data in a database...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9250" y="2636838"/>
            <a:ext cx="1446213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Websites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5600" y="2565400"/>
            <a:ext cx="1057275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Forms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350" y="4941888"/>
            <a:ext cx="1263650" cy="460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Reports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2988" y="3500438"/>
            <a:ext cx="1263650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Queries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163" y="4868863"/>
            <a:ext cx="2460625" cy="4619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Batch processes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8038" y="3429000"/>
            <a:ext cx="1692275" cy="8302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Types of </a:t>
            </a:r>
          </a:p>
          <a:p>
            <a:pPr>
              <a:defRPr/>
            </a:pPr>
            <a:r>
              <a:rPr lang="en-GB" dirty="0"/>
              <a:t>Application</a:t>
            </a:r>
          </a:p>
        </p:txBody>
      </p:sp>
      <p:cxnSp>
        <p:nvCxnSpPr>
          <p:cNvPr id="28682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5003800" y="3068638"/>
            <a:ext cx="431800" cy="431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3" name="Straight Connector 12"/>
          <p:cNvCxnSpPr>
            <a:cxnSpLocks noChangeShapeType="1"/>
          </p:cNvCxnSpPr>
          <p:nvPr/>
        </p:nvCxnSpPr>
        <p:spPr bwMode="auto">
          <a:xfrm>
            <a:off x="2987675" y="3141663"/>
            <a:ext cx="431800" cy="3587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4" name="Straight Connector 14"/>
          <p:cNvCxnSpPr>
            <a:cxnSpLocks noChangeShapeType="1"/>
            <a:stCxn id="7" idx="3"/>
            <a:endCxn id="9" idx="1"/>
          </p:cNvCxnSpPr>
          <p:nvPr/>
        </p:nvCxnSpPr>
        <p:spPr bwMode="auto">
          <a:xfrm>
            <a:off x="2306638" y="3732213"/>
            <a:ext cx="1041400" cy="112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Straight Connector 16"/>
          <p:cNvCxnSpPr>
            <a:cxnSpLocks noChangeShapeType="1"/>
            <a:endCxn id="6" idx="3"/>
          </p:cNvCxnSpPr>
          <p:nvPr/>
        </p:nvCxnSpPr>
        <p:spPr bwMode="auto">
          <a:xfrm rot="5400000">
            <a:off x="2603500" y="4356100"/>
            <a:ext cx="879475" cy="752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Straight Connector 18"/>
          <p:cNvCxnSpPr>
            <a:cxnSpLocks noChangeShapeType="1"/>
          </p:cNvCxnSpPr>
          <p:nvPr/>
        </p:nvCxnSpPr>
        <p:spPr bwMode="auto">
          <a:xfrm>
            <a:off x="4859338" y="4221163"/>
            <a:ext cx="1152525" cy="647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Roles in a System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Not every user is the same.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Users will need to access different parts of the system and access it in different ways.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98438"/>
            <a:ext cx="8785225" cy="1143000"/>
          </a:xfrm>
        </p:spPr>
        <p:txBody>
          <a:bodyPr/>
          <a:lstStyle/>
          <a:p>
            <a:r>
              <a:rPr lang="en-GB" altLang="en-US"/>
              <a:t>Boat Hire System - Roles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4925" y="1270000"/>
            <a:ext cx="8929688" cy="4319588"/>
          </a:xfrm>
        </p:spPr>
        <p:txBody>
          <a:bodyPr/>
          <a:lstStyle/>
          <a:p>
            <a:pPr lvl="1"/>
            <a:r>
              <a:rPr lang="en-GB" altLang="en-US" sz="2600" b="1" i="1" dirty="0">
                <a:latin typeface="Arial" panose="020B0604020202020204" pitchFamily="34" charset="0"/>
              </a:rPr>
              <a:t>Manager</a:t>
            </a:r>
            <a:r>
              <a:rPr lang="en-GB" altLang="en-US" sz="2600" dirty="0">
                <a:latin typeface="Arial" panose="020B0604020202020204" pitchFamily="34" charset="0"/>
              </a:rPr>
              <a:t> </a:t>
            </a:r>
          </a:p>
          <a:p>
            <a:pPr lvl="2"/>
            <a:r>
              <a:rPr lang="en-GB" altLang="en-US" sz="2200" dirty="0">
                <a:latin typeface="Arial" panose="020B0604020202020204" pitchFamily="34" charset="0"/>
              </a:rPr>
              <a:t> should be able to access all parts of the system, because their role means that they might have to add and delete any data and be able to see anything.</a:t>
            </a:r>
          </a:p>
          <a:p>
            <a:pPr lvl="1"/>
            <a:r>
              <a:rPr lang="en-GB" altLang="en-US" sz="2600" b="1" i="1" dirty="0">
                <a:latin typeface="Arial" panose="020B0604020202020204" pitchFamily="34" charset="0"/>
              </a:rPr>
              <a:t>Admin Assistant </a:t>
            </a:r>
            <a:endParaRPr lang="en-GB" altLang="en-US" sz="2600" dirty="0">
              <a:latin typeface="Arial" panose="020B0604020202020204" pitchFamily="34" charset="0"/>
            </a:endParaRPr>
          </a:p>
          <a:p>
            <a:pPr lvl="2"/>
            <a:r>
              <a:rPr lang="en-GB" altLang="en-US" sz="2200" dirty="0">
                <a:latin typeface="Arial" panose="020B0604020202020204" pitchFamily="34" charset="0"/>
              </a:rPr>
              <a:t> just carries out routine tasks, such as adding any new customers and recording damage to boats.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91967"/>
              </p:ext>
            </p:extLst>
          </p:nvPr>
        </p:nvGraphicFramePr>
        <p:xfrm>
          <a:off x="827496" y="4077072"/>
          <a:ext cx="7489007" cy="180953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9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42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Table/User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Boat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Customer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Rental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Damage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2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Manager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CRUD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CRUD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CRUD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CRUD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4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b="1" dirty="0"/>
                        <a:t>Admin Assistant</a:t>
                      </a:r>
                      <a:endParaRPr lang="en-GB" sz="20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/>
                        <a:t>R</a:t>
                      </a:r>
                      <a:endParaRPr lang="en-GB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/>
                        <a:t>CRU </a:t>
                      </a:r>
                      <a:endParaRPr lang="en-GB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SQL Facilities to Manage Roles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 b="1" i="1">
                <a:latin typeface="Arial" panose="020B0604020202020204" pitchFamily="34" charset="0"/>
              </a:rPr>
              <a:t>Grant</a:t>
            </a:r>
            <a:r>
              <a:rPr lang="en-GB" altLang="en-US">
                <a:latin typeface="Arial" panose="020B0604020202020204" pitchFamily="34" charset="0"/>
              </a:rPr>
              <a:t> – gives a particular role or user in the database system access to an object (such as a table).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Revoke</a:t>
            </a:r>
            <a:r>
              <a:rPr lang="en-GB" altLang="en-US">
                <a:latin typeface="Arial" panose="020B0604020202020204" pitchFamily="34" charset="0"/>
              </a:rPr>
              <a:t> – removes access to an object (such as a table) from a particular role or user in the database system.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Grant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Grant create on Boat to Admin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Grant all on Boat to Manager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Revoke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Revoke all on Boat from Admin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Revoke delete on Boat to Manager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34819" name="Content Placeholder 4"/>
          <p:cNvSpPr>
            <a:spLocks noGrp="1" noChangeArrowheads="1"/>
          </p:cNvSpPr>
          <p:nvPr>
            <p:ph idx="1"/>
          </p:nvPr>
        </p:nvSpPr>
        <p:spPr>
          <a:xfrm>
            <a:off x="107950" y="1341438"/>
            <a:ext cx="8856663" cy="4824412"/>
          </a:xfrm>
        </p:spPr>
        <p:txBody>
          <a:bodyPr/>
          <a:lstStyle/>
          <a:p>
            <a:r>
              <a:rPr lang="en-GB" altLang="en-US" sz="2200" i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What is the primary purpose of the GRANT and REVOKE SQL statements in the management of a relational database?</a:t>
            </a:r>
          </a:p>
          <a:p>
            <a:endParaRPr lang="en-GB" altLang="en-US" sz="20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GRANT allows the database administrator to allocate more storage space to the database, while REVOKE is used to reduce the allocated space when it's no longer needed.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GRANT is used to start database transactions, and REVOKE is used to roll them back.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GRANT enables the creation of new database objects like tables and views, and REVOKE is used to delete those objects from the database.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000" i="0" dirty="0">
                <a:latin typeface="Arial" panose="020B0604020202020204" pitchFamily="34" charset="0"/>
                <a:cs typeface="Arial" panose="020B0604020202020204" pitchFamily="34" charset="0"/>
              </a:rPr>
              <a:t>GRANT is used to give users permissions to perform specific actions on database objects, whereas REVOKE is used to remove those permissions.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De-Normalisation 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701800"/>
            <a:ext cx="8856663" cy="4319588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We have created a database following all the rules of normalisation.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Now we can break them to make the database work quicker and perform better!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ChangeArrowheads="1"/>
          </p:cNvSpPr>
          <p:nvPr/>
        </p:nvSpPr>
        <p:spPr bwMode="auto">
          <a:xfrm>
            <a:off x="2632075" y="2436813"/>
            <a:ext cx="2376488" cy="2232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GB" altLang="en-US" dirty="0"/>
          </a:p>
          <a:p>
            <a:pPr algn="ctr">
              <a:defRPr/>
            </a:pPr>
            <a:r>
              <a:rPr lang="en-GB" altLang="en-US" dirty="0">
                <a:solidFill>
                  <a:schemeClr val="bg2"/>
                </a:solidFill>
              </a:rPr>
              <a:t>View of selected rows or columns of these tables</a:t>
            </a:r>
          </a:p>
        </p:txBody>
      </p:sp>
      <p:sp>
        <p:nvSpPr>
          <p:cNvPr id="36867" name="Title 1"/>
          <p:cNvSpPr>
            <a:spLocks noGrp="1" noChangeArrowheads="1"/>
          </p:cNvSpPr>
          <p:nvPr>
            <p:ph type="title"/>
          </p:nvPr>
        </p:nvSpPr>
        <p:spPr>
          <a:xfrm>
            <a:off x="0" y="90488"/>
            <a:ext cx="9144000" cy="1143000"/>
          </a:xfrm>
        </p:spPr>
        <p:txBody>
          <a:bodyPr/>
          <a:lstStyle/>
          <a:p>
            <a:r>
              <a:rPr lang="en-GB" altLang="en-US" sz="3200"/>
              <a:t>Improving Performance with the Use of Views</a:t>
            </a:r>
            <a:endParaRPr lang="en-GB" altLang="en-US" sz="3200" dirty="0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1403350" y="2205038"/>
            <a:ext cx="1223963" cy="461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Table 1</a:t>
            </a:r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1331913" y="3357563"/>
            <a:ext cx="1295400" cy="46196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Table 2</a:t>
            </a:r>
          </a:p>
        </p:txBody>
      </p:sp>
      <p:sp>
        <p:nvSpPr>
          <p:cNvPr id="36870" name="TextBox 6"/>
          <p:cNvSpPr txBox="1">
            <a:spLocks noChangeArrowheads="1"/>
          </p:cNvSpPr>
          <p:nvPr/>
        </p:nvSpPr>
        <p:spPr bwMode="auto">
          <a:xfrm>
            <a:off x="1331913" y="4508500"/>
            <a:ext cx="1295400" cy="4619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Table 3</a:t>
            </a:r>
          </a:p>
        </p:txBody>
      </p:sp>
      <p:cxnSp>
        <p:nvCxnSpPr>
          <p:cNvPr id="36871" name="Straight Arrow Connector 9"/>
          <p:cNvCxnSpPr>
            <a:cxnSpLocks noChangeShapeType="1"/>
          </p:cNvCxnSpPr>
          <p:nvPr/>
        </p:nvCxnSpPr>
        <p:spPr bwMode="auto">
          <a:xfrm flipV="1">
            <a:off x="5003800" y="1773238"/>
            <a:ext cx="1584325" cy="1008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Box 10"/>
          <p:cNvSpPr txBox="1">
            <a:spLocks noChangeArrowheads="1"/>
          </p:cNvSpPr>
          <p:nvPr/>
        </p:nvSpPr>
        <p:spPr bwMode="auto">
          <a:xfrm>
            <a:off x="6588125" y="1557338"/>
            <a:ext cx="1022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Query</a:t>
            </a:r>
          </a:p>
        </p:txBody>
      </p:sp>
      <p:sp>
        <p:nvSpPr>
          <p:cNvPr id="2" name="Rectangle 1"/>
          <p:cNvSpPr/>
          <p:nvPr/>
        </p:nvSpPr>
        <p:spPr>
          <a:xfrm>
            <a:off x="329642" y="1413173"/>
            <a:ext cx="3299942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dirty="0">
                <a:ea typeface="Times New Roman" panose="02020603050405020304" pitchFamily="18" charset="0"/>
                <a:cs typeface="Times New Roman" panose="02020603050405020304" pitchFamily="18" charset="0"/>
              </a:rPr>
              <a:t>A view is a virtual table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Business rules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Identifying and documenting transactions</a:t>
            </a:r>
          </a:p>
          <a:p>
            <a:pPr marL="1436688" lvl="2" indent="-457200">
              <a:buFont typeface="Arial" panose="020B0604020202020204" pitchFamily="34" charset="0"/>
              <a:buChar char="•"/>
            </a:pPr>
            <a:r>
              <a:rPr lang="en-GB" sz="2600" dirty="0"/>
              <a:t>ACID Criteria</a:t>
            </a:r>
          </a:p>
          <a:p>
            <a:pPr marL="1436688" lvl="2" indent="-457200">
              <a:buFont typeface="Arial" panose="020B0604020202020204" pitchFamily="34" charset="0"/>
              <a:buChar char="•"/>
            </a:pPr>
            <a:r>
              <a:rPr lang="en-GB" sz="2600" dirty="0"/>
              <a:t>CRUD analysis</a:t>
            </a:r>
          </a:p>
          <a:p>
            <a:pPr marL="901700" lvl="1" indent="-457200">
              <a:buFont typeface="Arial" panose="020B0604020202020204" pitchFamily="34" charset="0"/>
              <a:buChar char="•"/>
            </a:pPr>
            <a:r>
              <a:rPr lang="en-GB" sz="3000" dirty="0"/>
              <a:t>Views and de-normalisation </a:t>
            </a:r>
          </a:p>
          <a:p>
            <a:pPr lvl="1" eaLnBrk="1" hangingPunct="1">
              <a:buFontTx/>
              <a:buNone/>
            </a:pPr>
            <a:endParaRPr lang="en-GB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16632"/>
            <a:ext cx="8785225" cy="1152525"/>
          </a:xfrm>
        </p:spPr>
        <p:txBody>
          <a:bodyPr/>
          <a:lstStyle/>
          <a:p>
            <a:r>
              <a:rPr lang="en-GB" altLang="en-US"/>
              <a:t>View in the Boat Hire System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What view would support the Transaction G? </a:t>
            </a:r>
          </a:p>
          <a:p>
            <a:pPr lvl="2"/>
            <a:r>
              <a:rPr lang="en-GB" altLang="en-US" i="1" dirty="0">
                <a:latin typeface="Arial" panose="020B0604020202020204" pitchFamily="34" charset="0"/>
              </a:rPr>
              <a:t>List the details for </a:t>
            </a:r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damage</a:t>
            </a:r>
            <a:r>
              <a:rPr lang="en-GB" altLang="en-US" i="1" dirty="0">
                <a:latin typeface="Arial" panose="020B0604020202020204" pitchFamily="34" charset="0"/>
              </a:rPr>
              <a:t>: which </a:t>
            </a:r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boats</a:t>
            </a:r>
            <a:r>
              <a:rPr lang="en-GB" altLang="en-US" i="1" dirty="0">
                <a:latin typeface="Arial" panose="020B0604020202020204" pitchFamily="34" charset="0"/>
              </a:rPr>
              <a:t>, during which </a:t>
            </a:r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hire periods </a:t>
            </a:r>
            <a:r>
              <a:rPr lang="en-GB" altLang="en-US" i="1" dirty="0">
                <a:latin typeface="Arial" panose="020B0604020202020204" pitchFamily="34" charset="0"/>
              </a:rPr>
              <a:t>and for which </a:t>
            </a:r>
            <a:r>
              <a:rPr lang="en-GB" altLang="en-US" i="1" dirty="0">
                <a:solidFill>
                  <a:srgbClr val="002060"/>
                </a:solidFill>
                <a:latin typeface="Arial" panose="020B0604020202020204" pitchFamily="34" charset="0"/>
              </a:rPr>
              <a:t>customers</a:t>
            </a:r>
            <a:r>
              <a:rPr lang="en-GB" altLang="en-US" i="1" dirty="0">
                <a:latin typeface="Arial" panose="020B0604020202020204" pitchFamily="34" charset="0"/>
              </a:rPr>
              <a:t>?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Without a view, this query has to access all 4 tables.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Do this as part of self study.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Summary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Business rules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Identifying and documenting transactions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ACID criteria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CRUD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Analysis of operations for transactions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GRANT / REVOKE permissions to roles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Views and de-normalisation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Increase performance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/>
              <a:t>Learning Outcomes – Have We Met Them?</a:t>
            </a:r>
            <a:endParaRPr lang="en-US" altLang="en-US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916113"/>
            <a:ext cx="8856663" cy="3960812"/>
          </a:xfrm>
        </p:spPr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Define the term Transaction.</a:t>
            </a:r>
          </a:p>
          <a:p>
            <a:pPr lvl="1"/>
            <a:r>
              <a:rPr lang="en-GB" dirty="0"/>
              <a:t>Construct a CRUD matrix to analyse a transaction.</a:t>
            </a:r>
          </a:p>
          <a:p>
            <a:pPr lvl="1"/>
            <a:r>
              <a:rPr lang="en-GB" dirty="0"/>
              <a:t>Recognise potential performance issues</a:t>
            </a:r>
          </a:p>
          <a:p>
            <a:pPr lvl="1"/>
            <a:r>
              <a:rPr lang="en-GB" dirty="0"/>
              <a:t>Identify the potential need for </a:t>
            </a:r>
            <a:r>
              <a:rPr lang="en-GB" dirty="0" err="1"/>
              <a:t>denormalisation</a:t>
            </a:r>
            <a:endParaRPr lang="en-GB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55600" lvl="1" indent="-355600">
              <a:spcBef>
                <a:spcPct val="40000"/>
              </a:spcBef>
            </a:pPr>
            <a:r>
              <a:rPr lang="en-GB" altLang="en-US">
                <a:latin typeface="Arial" panose="020B0604020202020204" pitchFamily="34" charset="0"/>
              </a:rPr>
              <a:t>Connolly, T.M. and Begg, C.E. (2015). </a:t>
            </a:r>
            <a:r>
              <a:rPr lang="en-GB" altLang="en-US" i="1">
                <a:latin typeface="Arial" panose="020B0604020202020204" pitchFamily="34" charset="0"/>
              </a:rPr>
              <a:t>Database systems : a practical approach to design, implementation, and management.</a:t>
            </a:r>
            <a:r>
              <a:rPr lang="en-GB" altLang="en-US">
                <a:latin typeface="Arial" panose="020B0604020202020204" pitchFamily="34" charset="0"/>
              </a:rPr>
              <a:t> 6th ed. Harlow, Essex, England: Pearson Education Limited. Chapter 22.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8 – Supporting Transactions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Define the term Transaction .</a:t>
            </a:r>
          </a:p>
          <a:p>
            <a:pPr lvl="1"/>
            <a:r>
              <a:rPr lang="en-GB" dirty="0"/>
              <a:t>Construct a CRUD matrix to analyse a transaction.</a:t>
            </a:r>
          </a:p>
          <a:p>
            <a:pPr lvl="1"/>
            <a:r>
              <a:rPr lang="en-GB" dirty="0"/>
              <a:t>Recognise potential performance issues</a:t>
            </a:r>
          </a:p>
          <a:p>
            <a:pPr lvl="1"/>
            <a:r>
              <a:rPr lang="en-GB" dirty="0"/>
              <a:t>Identify the potential need for </a:t>
            </a:r>
            <a:r>
              <a:rPr lang="en-GB" dirty="0" err="1"/>
              <a:t>denormalisation</a:t>
            </a:r>
            <a:endParaRPr lang="en-GB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Boat Rental System - 1</a:t>
            </a:r>
          </a:p>
        </p:txBody>
      </p:sp>
      <p:grpSp>
        <p:nvGrpSpPr>
          <p:cNvPr id="12291" name="Group 2"/>
          <p:cNvGrpSpPr>
            <a:grpSpLocks/>
          </p:cNvGrpSpPr>
          <p:nvPr/>
        </p:nvGrpSpPr>
        <p:grpSpPr bwMode="auto">
          <a:xfrm>
            <a:off x="539552" y="1988840"/>
            <a:ext cx="8348861" cy="3672408"/>
            <a:chOff x="1360" y="9739"/>
            <a:chExt cx="9250" cy="2775"/>
          </a:xfrm>
        </p:grpSpPr>
        <p:sp>
          <p:nvSpPr>
            <p:cNvPr id="12292" name="Text Box 3"/>
            <p:cNvSpPr txBox="1">
              <a:spLocks noChangeArrowheads="1"/>
            </p:cNvSpPr>
            <p:nvPr/>
          </p:nvSpPr>
          <p:spPr bwMode="auto">
            <a:xfrm>
              <a:off x="1360" y="9800"/>
              <a:ext cx="19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Aft>
                  <a:spcPts val="1000"/>
                </a:spcAft>
              </a:pPr>
              <a:r>
                <a:rPr lang="en-GB" altLang="en-US" b="1" dirty="0">
                  <a:latin typeface="Calibri" panose="020F0502020204030204" pitchFamily="34" charset="0"/>
                </a:rPr>
                <a:t>BOAT</a:t>
              </a:r>
              <a:endParaRPr lang="en-US" altLang="en-US" b="1" dirty="0"/>
            </a:p>
          </p:txBody>
        </p:sp>
        <p:sp>
          <p:nvSpPr>
            <p:cNvPr id="12293" name="Text Box 4"/>
            <p:cNvSpPr txBox="1">
              <a:spLocks noChangeArrowheads="1"/>
            </p:cNvSpPr>
            <p:nvPr/>
          </p:nvSpPr>
          <p:spPr bwMode="auto">
            <a:xfrm>
              <a:off x="4940" y="9800"/>
              <a:ext cx="19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>
                <a:spcAft>
                  <a:spcPts val="1000"/>
                </a:spcAft>
                <a:defRPr b="1">
                  <a:latin typeface="Calibri" panose="020F050202020403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GB" altLang="en-US"/>
                <a:t>RENTAL</a:t>
              </a:r>
              <a:endParaRPr lang="en-US" altLang="en-US"/>
            </a:p>
          </p:txBody>
        </p:sp>
        <p:sp>
          <p:nvSpPr>
            <p:cNvPr id="12294" name="Text Box 5"/>
            <p:cNvSpPr txBox="1">
              <a:spLocks noChangeArrowheads="1"/>
            </p:cNvSpPr>
            <p:nvPr/>
          </p:nvSpPr>
          <p:spPr bwMode="auto">
            <a:xfrm>
              <a:off x="8680" y="9739"/>
              <a:ext cx="19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>
                <a:spcAft>
                  <a:spcPts val="1000"/>
                </a:spcAft>
                <a:defRPr b="1">
                  <a:latin typeface="Calibri" panose="020F050202020403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GB" altLang="en-US"/>
                <a:t>CUSTOMER</a:t>
              </a:r>
              <a:endParaRPr lang="en-US" altLang="en-US"/>
            </a:p>
          </p:txBody>
        </p:sp>
        <p:sp>
          <p:nvSpPr>
            <p:cNvPr id="12295" name="Text Box 6"/>
            <p:cNvSpPr txBox="1">
              <a:spLocks noChangeArrowheads="1"/>
            </p:cNvSpPr>
            <p:nvPr/>
          </p:nvSpPr>
          <p:spPr bwMode="auto">
            <a:xfrm>
              <a:off x="4988" y="11624"/>
              <a:ext cx="1930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algn="ctr">
                <a:spcAft>
                  <a:spcPts val="1000"/>
                </a:spcAft>
                <a:defRPr b="1">
                  <a:latin typeface="Calibri" panose="020F050202020403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GB" altLang="en-US"/>
                <a:t>DAMAGE</a:t>
              </a:r>
              <a:endParaRPr lang="en-US" altLang="en-US"/>
            </a:p>
          </p:txBody>
        </p:sp>
        <p:cxnSp>
          <p:nvCxnSpPr>
            <p:cNvPr id="12296" name="AutoShape 7"/>
            <p:cNvCxnSpPr>
              <a:cxnSpLocks noChangeShapeType="1"/>
            </p:cNvCxnSpPr>
            <p:nvPr/>
          </p:nvCxnSpPr>
          <p:spPr bwMode="auto">
            <a:xfrm>
              <a:off x="3290" y="10190"/>
              <a:ext cx="16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7" name="AutoShape 8"/>
            <p:cNvCxnSpPr>
              <a:cxnSpLocks noChangeShapeType="1"/>
            </p:cNvCxnSpPr>
            <p:nvPr/>
          </p:nvCxnSpPr>
          <p:spPr bwMode="auto">
            <a:xfrm flipV="1">
              <a:off x="6870" y="10109"/>
              <a:ext cx="1810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98" name="AutoShape 9"/>
            <p:cNvCxnSpPr>
              <a:cxnSpLocks noChangeShapeType="1"/>
            </p:cNvCxnSpPr>
            <p:nvPr/>
          </p:nvCxnSpPr>
          <p:spPr bwMode="auto">
            <a:xfrm>
              <a:off x="5810" y="10691"/>
              <a:ext cx="0" cy="9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299" name="Text Box 10"/>
            <p:cNvSpPr txBox="1">
              <a:spLocks noChangeArrowheads="1"/>
            </p:cNvSpPr>
            <p:nvPr/>
          </p:nvSpPr>
          <p:spPr bwMode="auto">
            <a:xfrm>
              <a:off x="3918" y="9820"/>
              <a:ext cx="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0...N</a:t>
              </a:r>
              <a:endParaRPr lang="en-US" altLang="en-US" b="1"/>
            </a:p>
          </p:txBody>
        </p:sp>
        <p:sp>
          <p:nvSpPr>
            <p:cNvPr id="12300" name="Text Box 11"/>
            <p:cNvSpPr txBox="1">
              <a:spLocks noChangeArrowheads="1"/>
            </p:cNvSpPr>
            <p:nvPr/>
          </p:nvSpPr>
          <p:spPr bwMode="auto">
            <a:xfrm>
              <a:off x="6918" y="9741"/>
              <a:ext cx="1302" cy="3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0...N</a:t>
              </a:r>
              <a:endParaRPr lang="en-US" altLang="en-US" b="1"/>
            </a:p>
          </p:txBody>
        </p:sp>
        <p:sp>
          <p:nvSpPr>
            <p:cNvPr id="12301" name="Text Box 12"/>
            <p:cNvSpPr txBox="1">
              <a:spLocks noChangeArrowheads="1"/>
            </p:cNvSpPr>
            <p:nvPr/>
          </p:nvSpPr>
          <p:spPr bwMode="auto">
            <a:xfrm>
              <a:off x="5887" y="11241"/>
              <a:ext cx="1281" cy="2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0...N</a:t>
              </a:r>
              <a:endParaRPr lang="en-US" altLang="en-US" b="1"/>
            </a:p>
          </p:txBody>
        </p:sp>
        <p:sp>
          <p:nvSpPr>
            <p:cNvPr id="12302" name="Text Box 13"/>
            <p:cNvSpPr txBox="1">
              <a:spLocks noChangeArrowheads="1"/>
            </p:cNvSpPr>
            <p:nvPr/>
          </p:nvSpPr>
          <p:spPr bwMode="auto">
            <a:xfrm>
              <a:off x="3344" y="9802"/>
              <a:ext cx="303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1</a:t>
              </a:r>
              <a:endParaRPr lang="en-US" altLang="en-US" b="1"/>
            </a:p>
          </p:txBody>
        </p:sp>
        <p:sp>
          <p:nvSpPr>
            <p:cNvPr id="12303" name="Text Box 14"/>
            <p:cNvSpPr txBox="1">
              <a:spLocks noChangeArrowheads="1"/>
            </p:cNvSpPr>
            <p:nvPr/>
          </p:nvSpPr>
          <p:spPr bwMode="auto">
            <a:xfrm>
              <a:off x="5390" y="10791"/>
              <a:ext cx="303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1</a:t>
              </a:r>
              <a:endParaRPr lang="en-US" altLang="en-US" b="1"/>
            </a:p>
          </p:txBody>
        </p:sp>
        <p:sp>
          <p:nvSpPr>
            <p:cNvPr id="12304" name="Text Box 15"/>
            <p:cNvSpPr txBox="1">
              <a:spLocks noChangeArrowheads="1"/>
            </p:cNvSpPr>
            <p:nvPr/>
          </p:nvSpPr>
          <p:spPr bwMode="auto">
            <a:xfrm>
              <a:off x="8257" y="9739"/>
              <a:ext cx="303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Aft>
                  <a:spcPts val="1000"/>
                </a:spcAft>
              </a:pPr>
              <a:r>
                <a:rPr lang="en-GB" altLang="en-US" b="1">
                  <a:latin typeface="Calibri" panose="020F0502020204030204" pitchFamily="34" charset="0"/>
                </a:rPr>
                <a:t>1</a:t>
              </a:r>
              <a:endParaRPr lang="en-US" altLang="en-US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r>
              <a:rPr lang="en-GB" altLang="en-US"/>
              <a:t>Boat Rental System - 2</a:t>
            </a: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395288" y="1301750"/>
            <a:ext cx="36718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600" b="1" dirty="0">
                <a:solidFill>
                  <a:schemeClr val="bg2"/>
                </a:solidFill>
              </a:rPr>
              <a:t>Domain </a:t>
            </a:r>
          </a:p>
          <a:p>
            <a:r>
              <a:rPr lang="en-GB" altLang="en-US" sz="1600" dirty="0" err="1">
                <a:solidFill>
                  <a:schemeClr val="bg2"/>
                </a:solidFill>
              </a:rPr>
              <a:t>DamageType</a:t>
            </a:r>
            <a:r>
              <a:rPr lang="en-GB" altLang="en-US" sz="1600" dirty="0">
                <a:solidFill>
                  <a:schemeClr val="bg2"/>
                </a:solidFill>
              </a:rPr>
              <a:t> varchar length 30</a:t>
            </a:r>
          </a:p>
          <a:p>
            <a:endParaRPr lang="en-GB" altLang="en-US" sz="1600" dirty="0">
              <a:solidFill>
                <a:schemeClr val="bg2"/>
              </a:solidFill>
            </a:endParaRPr>
          </a:p>
          <a:p>
            <a:r>
              <a:rPr lang="en-GB" altLang="en-US" sz="1600" b="1" dirty="0">
                <a:solidFill>
                  <a:schemeClr val="bg2"/>
                </a:solidFill>
              </a:rPr>
              <a:t>Base Relation </a:t>
            </a:r>
          </a:p>
          <a:p>
            <a:r>
              <a:rPr lang="en-GB" altLang="en-US" sz="1600" dirty="0">
                <a:solidFill>
                  <a:srgbClr val="C00000"/>
                </a:solidFill>
              </a:rPr>
              <a:t>Boat(</a:t>
            </a:r>
          </a:p>
          <a:p>
            <a:r>
              <a:rPr lang="en-GB" altLang="en-US" sz="1600" dirty="0" err="1">
                <a:solidFill>
                  <a:schemeClr val="bg2"/>
                </a:solidFill>
              </a:rPr>
              <a:t>boat_id</a:t>
            </a:r>
            <a:r>
              <a:rPr lang="en-GB" altLang="en-US" sz="1600" dirty="0">
                <a:solidFill>
                  <a:schemeClr val="bg2"/>
                </a:solidFill>
              </a:rPr>
              <a:t> NUMBER NOT NULL,</a:t>
            </a:r>
          </a:p>
          <a:p>
            <a:r>
              <a:rPr lang="en-GB" altLang="en-US" sz="1600" dirty="0" err="1">
                <a:solidFill>
                  <a:schemeClr val="bg2"/>
                </a:solidFill>
              </a:rPr>
              <a:t>boat_name</a:t>
            </a:r>
            <a:r>
              <a:rPr lang="en-GB" altLang="en-US" sz="1600" dirty="0">
                <a:solidFill>
                  <a:schemeClr val="bg2"/>
                </a:solidFill>
              </a:rPr>
              <a:t> VARCHAR(30) NOT NULL</a:t>
            </a:r>
          </a:p>
          <a:p>
            <a:r>
              <a:rPr lang="en-GB" altLang="en-US" sz="1600" dirty="0">
                <a:solidFill>
                  <a:schemeClr val="bg2"/>
                </a:solidFill>
              </a:rPr>
              <a:t>PRIMARY KEY(</a:t>
            </a:r>
            <a:r>
              <a:rPr lang="en-GB" altLang="en-US" sz="1600" dirty="0" err="1">
                <a:solidFill>
                  <a:schemeClr val="bg2"/>
                </a:solidFill>
              </a:rPr>
              <a:t>boat_id</a:t>
            </a:r>
            <a:r>
              <a:rPr lang="en-GB" altLang="en-US" sz="1600" dirty="0">
                <a:solidFill>
                  <a:schemeClr val="bg2"/>
                </a:solidFill>
              </a:rPr>
              <a:t>);</a:t>
            </a:r>
          </a:p>
          <a:p>
            <a:r>
              <a:rPr lang="en-GB" altLang="en-US" sz="1600" dirty="0">
                <a:solidFill>
                  <a:schemeClr val="bg2"/>
                </a:solidFill>
              </a:rPr>
              <a:t> </a:t>
            </a:r>
          </a:p>
          <a:p>
            <a:r>
              <a:rPr lang="en-GB" altLang="en-US" sz="1600" b="1" dirty="0">
                <a:solidFill>
                  <a:schemeClr val="bg2"/>
                </a:solidFill>
              </a:rPr>
              <a:t>Base Relation</a:t>
            </a:r>
          </a:p>
          <a:p>
            <a:r>
              <a:rPr lang="en-GB" altLang="en-US" sz="1600" dirty="0">
                <a:solidFill>
                  <a:srgbClr val="C00000"/>
                </a:solidFill>
              </a:rPr>
              <a:t>Customer(</a:t>
            </a:r>
          </a:p>
          <a:p>
            <a:r>
              <a:rPr lang="en-GB" altLang="en-US" sz="1600" dirty="0" err="1"/>
              <a:t>customer_id</a:t>
            </a:r>
            <a:r>
              <a:rPr lang="en-GB" altLang="en-US" sz="1600" dirty="0"/>
              <a:t> NUMBER NOT NULL,</a:t>
            </a:r>
          </a:p>
          <a:p>
            <a:r>
              <a:rPr lang="en-GB" altLang="en-US" sz="1600" dirty="0" err="1"/>
              <a:t>customer_name</a:t>
            </a:r>
            <a:r>
              <a:rPr lang="en-GB" altLang="en-US" sz="1600" dirty="0"/>
              <a:t> VARCHAR(30) NOT NULL,</a:t>
            </a:r>
          </a:p>
          <a:p>
            <a:r>
              <a:rPr lang="en-GB" altLang="en-US" sz="1600" dirty="0" err="1"/>
              <a:t>customerAddress</a:t>
            </a:r>
            <a:r>
              <a:rPr lang="en-GB" altLang="en-US" sz="1600" dirty="0"/>
              <a:t> VARCHAR(60) NOT NULL,</a:t>
            </a:r>
          </a:p>
          <a:p>
            <a:r>
              <a:rPr lang="en-GB" altLang="en-US" sz="1600" dirty="0"/>
              <a:t>PRIMARY KEY (</a:t>
            </a:r>
            <a:r>
              <a:rPr lang="en-GB" altLang="en-US" sz="1600" dirty="0" err="1"/>
              <a:t>customer_id</a:t>
            </a:r>
            <a:r>
              <a:rPr lang="en-GB" altLang="en-US" sz="1600" dirty="0"/>
              <a:t>);</a:t>
            </a:r>
          </a:p>
          <a:p>
            <a:r>
              <a:rPr lang="en-GB" altLang="en-US" sz="1200" dirty="0">
                <a:solidFill>
                  <a:schemeClr val="bg2"/>
                </a:solidFill>
              </a:rPr>
              <a:t> </a:t>
            </a:r>
          </a:p>
          <a:p>
            <a:endParaRPr lang="en-GB" altLang="en-US" sz="1200" dirty="0">
              <a:solidFill>
                <a:schemeClr val="bg2"/>
              </a:solidFill>
            </a:endParaRPr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3995738" y="1341438"/>
            <a:ext cx="4897437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600" b="1" dirty="0">
                <a:solidFill>
                  <a:schemeClr val="bg2"/>
                </a:solidFill>
              </a:rPr>
              <a:t>Base Relation </a:t>
            </a:r>
          </a:p>
          <a:p>
            <a:r>
              <a:rPr lang="en-GB" altLang="en-US" sz="1600" dirty="0">
                <a:solidFill>
                  <a:srgbClr val="C00000"/>
                </a:solidFill>
              </a:rPr>
              <a:t>Rental(</a:t>
            </a:r>
          </a:p>
          <a:p>
            <a:r>
              <a:rPr lang="en-GB" altLang="en-US" sz="1600" dirty="0" err="1"/>
              <a:t>boat_id</a:t>
            </a:r>
            <a:r>
              <a:rPr lang="en-GB" altLang="en-US" sz="1600" dirty="0"/>
              <a:t> NUMBER NOT NULL,</a:t>
            </a:r>
          </a:p>
          <a:p>
            <a:r>
              <a:rPr lang="en-GB" altLang="en-US" sz="1600" dirty="0" err="1"/>
              <a:t>customer_id</a:t>
            </a:r>
            <a:r>
              <a:rPr lang="en-GB" altLang="en-US" sz="1600" dirty="0"/>
              <a:t> NUMBER NOT NULL,</a:t>
            </a:r>
          </a:p>
          <a:p>
            <a:r>
              <a:rPr lang="en-GB" altLang="en-US" sz="1600" dirty="0" err="1"/>
              <a:t>rental_start_date</a:t>
            </a:r>
            <a:r>
              <a:rPr lang="en-GB" altLang="en-US" sz="1600" dirty="0"/>
              <a:t> DATE NOT NULL,</a:t>
            </a:r>
          </a:p>
          <a:p>
            <a:r>
              <a:rPr lang="en-GB" altLang="en-US" sz="1600" dirty="0" err="1"/>
              <a:t>rental_end_date</a:t>
            </a:r>
            <a:r>
              <a:rPr lang="en-GB" altLang="en-US" sz="1600" dirty="0"/>
              <a:t> DATE NOT NULL,</a:t>
            </a:r>
          </a:p>
          <a:p>
            <a:r>
              <a:rPr lang="en-GB" altLang="en-US" sz="1600" dirty="0"/>
              <a:t>PRIMARY KEY(</a:t>
            </a:r>
            <a:r>
              <a:rPr lang="en-GB" altLang="en-US" sz="1600" dirty="0" err="1"/>
              <a:t>boat_id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customer_id</a:t>
            </a:r>
            <a:r>
              <a:rPr lang="en-GB" altLang="en-US" sz="1600" dirty="0"/>
              <a:t>, </a:t>
            </a:r>
            <a:r>
              <a:rPr lang="en-GB" altLang="en-US" sz="1600" dirty="0" err="1"/>
              <a:t>rental_start_date</a:t>
            </a:r>
            <a:r>
              <a:rPr lang="en-GB" altLang="en-US" sz="1600" dirty="0"/>
              <a:t>),</a:t>
            </a:r>
          </a:p>
          <a:p>
            <a:r>
              <a:rPr lang="en-GB" altLang="en-US" sz="1600" dirty="0"/>
              <a:t>FOREIGN KEY(</a:t>
            </a:r>
            <a:r>
              <a:rPr lang="en-GB" altLang="en-US" sz="1600" dirty="0" err="1"/>
              <a:t>boat_id</a:t>
            </a:r>
            <a:r>
              <a:rPr lang="en-GB" altLang="en-US" sz="1600" dirty="0"/>
              <a:t>) REFERENCES Boat (</a:t>
            </a:r>
            <a:r>
              <a:rPr lang="en-GB" altLang="en-US" sz="1600" dirty="0" err="1"/>
              <a:t>boat_id</a:t>
            </a:r>
            <a:r>
              <a:rPr lang="en-GB" altLang="en-US" sz="1600" dirty="0"/>
              <a:t>),</a:t>
            </a:r>
          </a:p>
          <a:p>
            <a:r>
              <a:rPr lang="en-GB" altLang="en-US" sz="1600" dirty="0"/>
              <a:t>FOREIGN KEY (</a:t>
            </a:r>
            <a:r>
              <a:rPr lang="en-GB" altLang="en-US" sz="1600" dirty="0" err="1"/>
              <a:t>customer_id</a:t>
            </a:r>
            <a:r>
              <a:rPr lang="en-GB" altLang="en-US" sz="1600" dirty="0"/>
              <a:t>) REFERENCES Customer(</a:t>
            </a:r>
            <a:r>
              <a:rPr lang="en-GB" altLang="en-US" sz="1600" dirty="0" err="1"/>
              <a:t>customer_id</a:t>
            </a:r>
            <a:r>
              <a:rPr lang="en-GB" altLang="en-US" sz="1600" dirty="0"/>
              <a:t>));</a:t>
            </a:r>
          </a:p>
          <a:p>
            <a:r>
              <a:rPr lang="en-GB" altLang="en-US" sz="1600" dirty="0">
                <a:solidFill>
                  <a:schemeClr val="bg2"/>
                </a:solidFill>
              </a:rPr>
              <a:t> </a:t>
            </a:r>
          </a:p>
          <a:p>
            <a:r>
              <a:rPr lang="en-GB" altLang="en-US" sz="1600" b="1" dirty="0">
                <a:solidFill>
                  <a:schemeClr val="bg2"/>
                </a:solidFill>
              </a:rPr>
              <a:t>Base Relation</a:t>
            </a:r>
          </a:p>
          <a:p>
            <a:r>
              <a:rPr lang="en-GB" altLang="en-US" sz="1600" dirty="0">
                <a:solidFill>
                  <a:srgbClr val="C00000"/>
                </a:solidFill>
              </a:rPr>
              <a:t>Damage(</a:t>
            </a:r>
          </a:p>
          <a:p>
            <a:r>
              <a:rPr lang="en-GB" altLang="en-US" sz="1600" dirty="0" err="1"/>
              <a:t>boat_id</a:t>
            </a:r>
            <a:r>
              <a:rPr lang="en-GB" altLang="en-US" sz="1600" dirty="0"/>
              <a:t> NUMBER NOT NULL,</a:t>
            </a:r>
          </a:p>
          <a:p>
            <a:r>
              <a:rPr lang="en-GB" altLang="en-US" sz="1600" dirty="0" err="1"/>
              <a:t>customer_id</a:t>
            </a:r>
            <a:r>
              <a:rPr lang="en-GB" altLang="en-US" sz="1600" dirty="0"/>
              <a:t> NUMBER NOT NULL,</a:t>
            </a:r>
          </a:p>
          <a:p>
            <a:r>
              <a:rPr lang="en-GB" altLang="en-US" sz="1600" dirty="0" err="1"/>
              <a:t>rental_start_date</a:t>
            </a:r>
            <a:r>
              <a:rPr lang="en-GB" altLang="en-US" sz="1600" dirty="0"/>
              <a:t> DATE NOT NULL,</a:t>
            </a:r>
          </a:p>
          <a:p>
            <a:r>
              <a:rPr lang="en-GB" altLang="en-US" sz="1600" dirty="0" err="1"/>
              <a:t>damage_type</a:t>
            </a:r>
            <a:r>
              <a:rPr lang="en-GB" altLang="en-US" sz="1600" dirty="0"/>
              <a:t> </a:t>
            </a:r>
            <a:r>
              <a:rPr lang="en-GB" altLang="en-US" sz="1600" dirty="0" err="1"/>
              <a:t>DamageType</a:t>
            </a:r>
            <a:r>
              <a:rPr lang="en-GB" altLang="en-US" sz="1600" dirty="0"/>
              <a:t>);</a:t>
            </a:r>
          </a:p>
          <a:p>
            <a:r>
              <a:rPr lang="en-GB" altLang="en-US" sz="1200" dirty="0">
                <a:solidFill>
                  <a:schemeClr val="bg2"/>
                </a:solidFill>
              </a:rPr>
              <a:t> </a:t>
            </a:r>
            <a:endParaRPr lang="en-GB" altLang="en-US" sz="2800" dirty="0">
              <a:solidFill>
                <a:schemeClr val="bg2"/>
              </a:solidFill>
            </a:endParaRPr>
          </a:p>
          <a:p>
            <a:endParaRPr lang="en-GB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Business Rule?</a:t>
            </a:r>
          </a:p>
        </p:txBody>
      </p:sp>
      <p:sp>
        <p:nvSpPr>
          <p:cNvPr id="1433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A procedure/ process/ way of doing something/ custom/ method that is particular to a business and needs to be taken account of in the structure of data and/or the design of an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Transactions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038" y="1412874"/>
            <a:ext cx="8856662" cy="4680421"/>
          </a:xfrm>
        </p:spPr>
        <p:txBody>
          <a:bodyPr/>
          <a:lstStyle/>
          <a:p>
            <a:pPr lvl="1"/>
            <a:r>
              <a:rPr lang="en-GB" altLang="en-US" sz="2400" dirty="0">
                <a:latin typeface="Arial" panose="020B0604020202020204" pitchFamily="34" charset="0"/>
              </a:rPr>
              <a:t>Transactions are the </a:t>
            </a:r>
            <a:r>
              <a:rPr lang="en-GB" altLang="en-US" sz="2400" b="1" dirty="0">
                <a:latin typeface="Arial" panose="020B0604020202020204" pitchFamily="34" charset="0"/>
              </a:rPr>
              <a:t>units of work </a:t>
            </a:r>
            <a:r>
              <a:rPr lang="en-GB" altLang="en-US" sz="2400" dirty="0">
                <a:latin typeface="Arial" panose="020B0604020202020204" pitchFamily="34" charset="0"/>
              </a:rPr>
              <a:t>in a database system. </a:t>
            </a:r>
          </a:p>
          <a:p>
            <a:pPr lvl="1"/>
            <a:r>
              <a:rPr lang="en-GB" altLang="en-US" sz="2400" b="1" dirty="0">
                <a:latin typeface="Arial" panose="020B0604020202020204" pitchFamily="34" charset="0"/>
              </a:rPr>
              <a:t>ACID: </a:t>
            </a:r>
            <a:r>
              <a:rPr lang="en-US" sz="1600" dirty="0">
                <a:latin typeface="Arial" panose="020B0604020202020204" pitchFamily="34" charset="0"/>
              </a:rPr>
              <a:t> </a:t>
            </a:r>
            <a:r>
              <a:rPr lang="en-US" sz="2000" dirty="0">
                <a:latin typeface="Arial" panose="020B0604020202020204" pitchFamily="34" charset="0"/>
              </a:rPr>
              <a:t>A transaction must be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Atomic</a:t>
            </a:r>
            <a:r>
              <a:rPr lang="en-US" b="1" dirty="0">
                <a:latin typeface="Arial" panose="020B0604020202020204" pitchFamily="34" charset="0"/>
              </a:rPr>
              <a:t> 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either complete in its entirety or have no effect whatsoever 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Consistent 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conform to existing constraints in the database,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Isolated 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not affect other transactions  </a:t>
            </a:r>
          </a:p>
          <a:p>
            <a:pPr lvl="2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Durable 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it must get written to persistent </a:t>
            </a:r>
            <a:r>
              <a:rPr lang="en-US" dirty="0"/>
              <a:t>storage</a:t>
            </a:r>
            <a:endParaRPr lang="en-GB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Transactions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038" y="1412874"/>
            <a:ext cx="8856662" cy="4680421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Transactions can be made up of one or more operations. Operations are usually defined as: 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C</a:t>
            </a:r>
            <a:r>
              <a:rPr lang="en-GB" altLang="en-US" sz="2400" b="1" dirty="0">
                <a:latin typeface="Arial" panose="020B0604020202020204" pitchFamily="34" charset="0"/>
              </a:rPr>
              <a:t>REATE or </a:t>
            </a:r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I</a:t>
            </a:r>
            <a:r>
              <a:rPr lang="en-GB" altLang="en-US" sz="2400" b="1" dirty="0">
                <a:latin typeface="Arial" panose="020B0604020202020204" pitchFamily="34" charset="0"/>
              </a:rPr>
              <a:t>NPUT</a:t>
            </a:r>
          </a:p>
          <a:p>
            <a:pPr lvl="1"/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R</a:t>
            </a:r>
            <a:r>
              <a:rPr lang="en-GB" altLang="en-US" sz="2400" b="1" dirty="0">
                <a:latin typeface="Arial" panose="020B0604020202020204" pitchFamily="34" charset="0"/>
              </a:rPr>
              <a:t>ETRIEVE</a:t>
            </a:r>
          </a:p>
          <a:p>
            <a:pPr lvl="1"/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U</a:t>
            </a:r>
            <a:r>
              <a:rPr lang="en-GB" altLang="en-US" sz="2400" b="1" dirty="0">
                <a:latin typeface="Arial" panose="020B0604020202020204" pitchFamily="34" charset="0"/>
              </a:rPr>
              <a:t>PDATE </a:t>
            </a:r>
          </a:p>
          <a:p>
            <a:pPr lvl="1"/>
            <a:r>
              <a:rPr lang="en-GB" alt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  <a:r>
              <a:rPr lang="en-GB" altLang="en-US" sz="2400" b="1" dirty="0">
                <a:latin typeface="Arial" panose="020B0604020202020204" pitchFamily="34" charset="0"/>
              </a:rPr>
              <a:t>ELETE 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3789363"/>
            <a:ext cx="3960813" cy="6461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GB" sz="3600" b="1" i="1" dirty="0"/>
              <a:t>CRUD or IRUD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5672586-e49f-43d4-ad68-bffcd5aa1bfc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D3D8AE9B-015A-48BA-8879-D14A93C56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89F801-66D1-4009-B7C5-60AE82929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8E4D6E-DC33-48F5-AD66-FE1E0C7617BB}">
  <ds:schemaRefs>
    <ds:schemaRef ds:uri="dbeaa6b5-7a21-43b8-ab59-31e7cbf2c187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deceafc-5c0f-406d-b95f-35e6593d664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957</TotalTime>
  <Words>1548</Words>
  <Application>Microsoft Office PowerPoint</Application>
  <PresentationFormat>On-screen Show (4:3)</PresentationFormat>
  <Paragraphs>310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Gill Sans</vt:lpstr>
      <vt:lpstr>Arial</vt:lpstr>
      <vt:lpstr>Calibri</vt:lpstr>
      <vt:lpstr>Times New Roman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Boat Rental System - 1</vt:lpstr>
      <vt:lpstr>Boat Rental System - 2</vt:lpstr>
      <vt:lpstr>What is a Business Rule?</vt:lpstr>
      <vt:lpstr>Transactions</vt:lpstr>
      <vt:lpstr>Transactions</vt:lpstr>
      <vt:lpstr>Identify Transactions</vt:lpstr>
      <vt:lpstr>What to Look at </vt:lpstr>
      <vt:lpstr>Transactions in the Boat Hire System</vt:lpstr>
      <vt:lpstr>Discussion Session</vt:lpstr>
      <vt:lpstr>Competed CRUD Matrix</vt:lpstr>
      <vt:lpstr>Attribute Level</vt:lpstr>
      <vt:lpstr>Analysing Tranactions</vt:lpstr>
      <vt:lpstr>Checkpoint Summary</vt:lpstr>
      <vt:lpstr>Transaction Analysis Form</vt:lpstr>
      <vt:lpstr>Indexes</vt:lpstr>
      <vt:lpstr>Performance </vt:lpstr>
      <vt:lpstr>Applications</vt:lpstr>
      <vt:lpstr>Roles in a System</vt:lpstr>
      <vt:lpstr>Boat Hire System - Roles</vt:lpstr>
      <vt:lpstr>SQL Facilities to Manage Roles</vt:lpstr>
      <vt:lpstr>Grant</vt:lpstr>
      <vt:lpstr>Revoke</vt:lpstr>
      <vt:lpstr>Quiz</vt:lpstr>
      <vt:lpstr>De-Normalisation </vt:lpstr>
      <vt:lpstr>Improving Performance with the Use of Views</vt:lpstr>
      <vt:lpstr>View in the Boat Hire System</vt:lpstr>
      <vt:lpstr>Topic Summary</vt:lpstr>
      <vt:lpstr>Learning Outcomes – Have We Met Them?</vt:lpstr>
      <vt:lpstr>References</vt:lpstr>
      <vt:lpstr>Topic 8 – Supporting Transactions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104</cp:revision>
  <dcterms:created xsi:type="dcterms:W3CDTF">2008-01-18T13:21:43Z</dcterms:created>
  <dcterms:modified xsi:type="dcterms:W3CDTF">2024-03-13T14:14:33Z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