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50" r:id="rId5"/>
  </p:sldMasterIdLst>
  <p:notesMasterIdLst>
    <p:notesMasterId r:id="rId44"/>
  </p:notesMasterIdLst>
  <p:handoutMasterIdLst>
    <p:handoutMasterId r:id="rId45"/>
  </p:handoutMasterIdLst>
  <p:sldIdLst>
    <p:sldId id="261" r:id="rId6"/>
    <p:sldId id="308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309" r:id="rId23"/>
    <p:sldId id="311" r:id="rId24"/>
    <p:sldId id="312" r:id="rId25"/>
    <p:sldId id="313" r:id="rId26"/>
    <p:sldId id="315" r:id="rId27"/>
    <p:sldId id="314" r:id="rId28"/>
    <p:sldId id="31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262" r:id="rId43"/>
  </p:sldIdLst>
  <p:sldSz cx="9144000" cy="6858000" type="screen4x3"/>
  <p:notesSz cx="6858000" cy="9144000"/>
  <p:custDataLst>
    <p:tags r:id="rId4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AAD"/>
    <a:srgbClr val="F47929"/>
    <a:srgbClr val="CB9535"/>
    <a:srgbClr val="974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1"/>
    <p:restoredTop sz="94648"/>
  </p:normalViewPr>
  <p:slideViewPr>
    <p:cSldViewPr>
      <p:cViewPr varScale="1">
        <p:scale>
          <a:sx n="93" d="100"/>
          <a:sy n="93" d="100"/>
        </p:scale>
        <p:origin x="1374" y="78"/>
      </p:cViewPr>
      <p:guideLst>
        <p:guide orient="horz" pos="2160"/>
        <p:guide pos="2880"/>
        <p:guide pos="9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9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ew Pei Ling" userId="c3090c8e-0726-43ba-95b9-123e980a216d" providerId="ADAL" clId="{52CFC26A-59EA-43DB-8D43-747DDDFAC20D}"/>
    <pc:docChg chg="undo custSel modSld">
      <pc:chgData name="Liew Pei Ling" userId="c3090c8e-0726-43ba-95b9-123e980a216d" providerId="ADAL" clId="{52CFC26A-59EA-43DB-8D43-747DDDFAC20D}" dt="2024-03-13T14:18:51.973" v="3" actId="207"/>
      <pc:docMkLst>
        <pc:docMk/>
      </pc:docMkLst>
      <pc:sldChg chg="modSp mod">
        <pc:chgData name="Liew Pei Ling" userId="c3090c8e-0726-43ba-95b9-123e980a216d" providerId="ADAL" clId="{52CFC26A-59EA-43DB-8D43-747DDDFAC20D}" dt="2024-03-13T14:18:51.973" v="3" actId="207"/>
        <pc:sldMkLst>
          <pc:docMk/>
          <pc:sldMk cId="0" sldId="308"/>
        </pc:sldMkLst>
        <pc:graphicFrameChg chg="modGraphic">
          <ac:chgData name="Liew Pei Ling" userId="c3090c8e-0726-43ba-95b9-123e980a216d" providerId="ADAL" clId="{52CFC26A-59EA-43DB-8D43-747DDDFAC20D}" dt="2024-03-13T14:18:51.973" v="3" actId="207"/>
          <ac:graphicFrameMkLst>
            <pc:docMk/>
            <pc:sldMk cId="0" sldId="308"/>
            <ac:graphicFrameMk id="4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x-none"/>
              <a:t>Topic X – Topic Title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Module Title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r>
              <a:rPr lang="en-US"/>
              <a:t>V0.0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r>
              <a:rPr lang="en-US" altLang="en-US"/>
              <a:t>Visuals Handout – Page </a:t>
            </a:r>
            <a:fld id="{B075BB90-165A-4121-9820-A0A599BB4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-3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482F509-0D67-401E-8E66-60E0E19C48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3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1B04F85-90F5-4292-A390-BC8FBBD83532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Title Master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5EAB8D-9543-4CAB-AD94-67864BB099B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Slide Master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7467F28-176C-4633-B32B-D5DA9E04185A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NCC Education - End Slide Master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 userDrawn="1"/>
        </p:nvGrpSpPr>
        <p:grpSpPr bwMode="auto">
          <a:xfrm>
            <a:off x="7439025" y="6616700"/>
            <a:ext cx="1684338" cy="242888"/>
            <a:chOff x="4513" y="4156"/>
            <a:chExt cx="1061" cy="153"/>
          </a:xfrm>
        </p:grpSpPr>
        <p:sp>
          <p:nvSpPr>
            <p:cNvPr id="3" name="Rectangle 25"/>
            <p:cNvSpPr>
              <a:spLocks noChangeArrowheads="1"/>
            </p:cNvSpPr>
            <p:nvPr userDrawn="1"/>
          </p:nvSpPr>
          <p:spPr bwMode="auto">
            <a:xfrm>
              <a:off x="4513" y="4156"/>
              <a:ext cx="173" cy="15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>
                  <a:solidFill>
                    <a:srgbClr val="FFFFFF"/>
                  </a:solidFill>
                </a:rPr>
                <a:t>©</a:t>
              </a:r>
            </a:p>
          </p:txBody>
        </p:sp>
        <p:sp>
          <p:nvSpPr>
            <p:cNvPr id="4" name="Rectangle 26"/>
            <p:cNvSpPr>
              <a:spLocks noChangeArrowheads="1"/>
            </p:cNvSpPr>
            <p:nvPr userDrawn="1"/>
          </p:nvSpPr>
          <p:spPr bwMode="auto">
            <a:xfrm>
              <a:off x="4623" y="4156"/>
              <a:ext cx="951" cy="15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defTabSz="7620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r>
                <a:rPr lang="en-GB" altLang="en-US" sz="1000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NCC Education Limited</a:t>
              </a:r>
            </a:p>
          </p:txBody>
        </p:sp>
      </p:grpSp>
      <p:pic>
        <p:nvPicPr>
          <p:cNvPr id="5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82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073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0050" y="404813"/>
            <a:ext cx="2214563" cy="5472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188" y="404813"/>
            <a:ext cx="6494462" cy="5472112"/>
          </a:xfrm>
        </p:spPr>
        <p:txBody>
          <a:bodyPr vert="eaVert"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87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06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57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002060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756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950" y="1845717"/>
            <a:ext cx="4351338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845717"/>
            <a:ext cx="4352925" cy="4319587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574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20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002060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03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34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59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482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44824"/>
            <a:ext cx="5111750" cy="5853113"/>
          </a:xfr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019276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rgbClr val="00206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40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rgbClr val="F47929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184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103188" y="115888"/>
            <a:ext cx="87852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Rectangle 17"/>
          <p:cNvSpPr>
            <a:spLocks noChangeArrowheads="1"/>
          </p:cNvSpPr>
          <p:nvPr userDrawn="1"/>
        </p:nvSpPr>
        <p:spPr bwMode="auto">
          <a:xfrm>
            <a:off x="6235700" y="0"/>
            <a:ext cx="2908300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 lIns="90488" tIns="44450" rIns="90488" bIns="44450">
            <a:spAutoFit/>
          </a:bodyPr>
          <a:lstStyle>
            <a:lvl1pPr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7620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GB" altLang="en-US" sz="1000" dirty="0">
                <a:solidFill>
                  <a:schemeClr val="bg1"/>
                </a:solidFill>
                <a:latin typeface="Gill Sans" pitchFamily="1" charset="0"/>
              </a:rPr>
              <a:t>Database</a:t>
            </a:r>
            <a:r>
              <a:rPr lang="en-GB" altLang="en-US" sz="1000" baseline="0" dirty="0">
                <a:solidFill>
                  <a:schemeClr val="bg1"/>
                </a:solidFill>
                <a:latin typeface="Gill Sans" pitchFamily="1" charset="0"/>
              </a:rPr>
              <a:t> Implementation</a:t>
            </a:r>
            <a:r>
              <a:rPr lang="en-GB" altLang="en-US" sz="1000" dirty="0">
                <a:solidFill>
                  <a:schemeClr val="bg1"/>
                </a:solidFill>
                <a:latin typeface="Gill Sans" pitchFamily="1" charset="0"/>
              </a:rPr>
              <a:t>  Topic 9 - 9.</a:t>
            </a:r>
            <a:fld id="{8D71D312-4BAD-467A-B875-A14A7C590A4B}" type="slidenum">
              <a:rPr lang="en-GB" altLang="en-US" sz="1000" smtClean="0">
                <a:solidFill>
                  <a:schemeClr val="bg1"/>
                </a:solidFill>
                <a:latin typeface="Gill Sans" pitchFamily="1" charset="0"/>
              </a:rPr>
              <a:pPr algn="r" eaLnBrk="1" hangingPunct="1"/>
              <a:t>‹#›</a:t>
            </a:fld>
            <a:endParaRPr lang="en-GB" altLang="en-US" sz="1000" dirty="0">
              <a:solidFill>
                <a:schemeClr val="bg1"/>
              </a:solidFill>
              <a:latin typeface="Gill Sans" pitchFamily="1" charset="0"/>
            </a:endParaRPr>
          </a:p>
        </p:txBody>
      </p:sp>
      <p:sp>
        <p:nvSpPr>
          <p:cNvPr id="1029" name="Rectangle 2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" y="1846263"/>
            <a:ext cx="8856663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ＭＳ Ｐゴシック" pitchFamily="-32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CB9535"/>
          </a:solidFill>
          <a:latin typeface="Gill Sans" pitchFamily="-32" charset="0"/>
          <a:ea typeface="ＭＳ Ｐゴシック" pitchFamily="-32" charset="-128"/>
        </a:defRPr>
      </a:lvl9pPr>
    </p:titleStyle>
    <p:bodyStyle>
      <a:lvl1pPr marL="88900" indent="-88900" algn="l" rtl="0" eaLnBrk="0" fontAlgn="base" hangingPunct="0">
        <a:spcBef>
          <a:spcPct val="20000"/>
        </a:spcBef>
        <a:spcAft>
          <a:spcPct val="0"/>
        </a:spcAft>
        <a:defRPr sz="3000" i="1">
          <a:solidFill>
            <a:srgbClr val="002060"/>
          </a:solidFill>
          <a:latin typeface="+mn-lt"/>
          <a:ea typeface="+mn-ea"/>
          <a:cs typeface="ＭＳ Ｐゴシック" charset="0"/>
        </a:defRPr>
      </a:lvl1pPr>
      <a:lvl2pPr marL="533400" indent="-2651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sz="2800">
          <a:solidFill>
            <a:schemeClr val="bg2"/>
          </a:solidFill>
          <a:latin typeface="Arial" charset="0"/>
          <a:ea typeface="+mn-ea"/>
        </a:defRPr>
      </a:lvl2pPr>
      <a:lvl3pPr marL="1068388" indent="-355600" algn="l" rtl="0" eaLnBrk="0" fontAlgn="base" hangingPunct="0">
        <a:spcBef>
          <a:spcPct val="20000"/>
        </a:spcBef>
        <a:spcAft>
          <a:spcPct val="0"/>
        </a:spcAft>
        <a:buFont typeface="Gill Sans" pitchFamily="1" charset="0"/>
        <a:buChar char="–"/>
        <a:defRPr sz="2400">
          <a:solidFill>
            <a:schemeClr val="bg2"/>
          </a:solidFill>
          <a:latin typeface="Arial" charset="0"/>
          <a:ea typeface="+mn-ea"/>
        </a:defRPr>
      </a:lvl3pPr>
      <a:lvl4pPr marL="1435100" indent="-187325" algn="l" rtl="0" eaLnBrk="0" fontAlgn="base" hangingPunct="0">
        <a:spcBef>
          <a:spcPct val="0"/>
        </a:spcBef>
        <a:spcAft>
          <a:spcPct val="0"/>
        </a:spcAft>
        <a:buChar char="•"/>
        <a:defRPr sz="2000">
          <a:solidFill>
            <a:schemeClr val="bg2"/>
          </a:solidFill>
          <a:latin typeface="Arial" charset="0"/>
          <a:ea typeface="+mn-ea"/>
        </a:defRPr>
      </a:lvl4pPr>
      <a:lvl5pPr marL="2098675" indent="-39528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5pPr>
      <a:lvl6pPr marL="25558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6pPr>
      <a:lvl7pPr marL="30130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7pPr>
      <a:lvl8pPr marL="34702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8pPr>
      <a:lvl9pPr marL="3927475" indent="-39528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2798763"/>
            <a:ext cx="5486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UNIT X</a:t>
            </a:r>
          </a:p>
        </p:txBody>
      </p:sp>
      <p:sp>
        <p:nvSpPr>
          <p:cNvPr id="205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35150" y="3794125"/>
            <a:ext cx="5486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Any Questions?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charset="0"/>
          <a:ea typeface="ＭＳ Ｐゴシック" pitchFamily="-32" charset="-128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defRPr sz="2500">
          <a:solidFill>
            <a:schemeClr val="bg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19/sutil/oracle-sql-loader-concepts.html#GUID-DD843EE2-1FAB-4E72-A115-21D97A501ECC" TargetMode="External"/><Relationship Id="rId2" Type="http://schemas.openxmlformats.org/officeDocument/2006/relationships/hyperlink" Target="https://learn.microsoft.com/en-us/sql/t-sql/statements/bulk-insert-transact-sql?view=sql-server-ver1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load-data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3779838" y="4365625"/>
            <a:ext cx="5975350" cy="965200"/>
          </a:xfrm>
        </p:spPr>
        <p:txBody>
          <a:bodyPr/>
          <a:lstStyle/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Databases</a:t>
            </a:r>
          </a:p>
          <a:p>
            <a:pPr algn="ctr" eaLnBrk="1" hangingPunct="1"/>
            <a:r>
              <a:rPr lang="en-GB" altLang="en-US" sz="1700" i="0" dirty="0">
                <a:solidFill>
                  <a:schemeClr val="bg1"/>
                </a:solidFill>
                <a:latin typeface="Arial" panose="020B0604020202020204" pitchFamily="34" charset="0"/>
              </a:rPr>
              <a:t>Topic 9: Database Implementation</a:t>
            </a:r>
            <a:endParaRPr lang="en-US" altLang="en-US" sz="1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Propagation Constraint </a:t>
            </a: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 dirty="0">
                <a:latin typeface="Arial" panose="020B0604020202020204" pitchFamily="34" charset="0"/>
              </a:rPr>
              <a:t>What happens if we delete a Boat from our Boat Hire database?</a:t>
            </a:r>
          </a:p>
          <a:p>
            <a:pPr lvl="1"/>
            <a:endParaRPr lang="en-GB" altLang="en-US" dirty="0">
              <a:latin typeface="Arial" panose="020B0604020202020204" pitchFamily="34" charset="0"/>
            </a:endParaRP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There are lots of Rental records that reference it. What happens to them?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Table with Propagation Constraint</a:t>
            </a:r>
          </a:p>
        </p:txBody>
      </p:sp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182563" y="1660525"/>
            <a:ext cx="9026525" cy="384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2200">
                <a:solidFill>
                  <a:schemeClr val="bg2"/>
                </a:solidFill>
              </a:rPr>
              <a:t>CREATE TABLE rental</a:t>
            </a:r>
          </a:p>
          <a:p>
            <a:r>
              <a:rPr lang="en-GB" altLang="en-US" sz="2200">
                <a:solidFill>
                  <a:schemeClr val="bg2"/>
                </a:solidFill>
              </a:rPr>
              <a:t>(boat_id number NOT NULL,</a:t>
            </a:r>
          </a:p>
          <a:p>
            <a:r>
              <a:rPr lang="en-GB" altLang="en-US" sz="2200">
                <a:solidFill>
                  <a:schemeClr val="bg2"/>
                </a:solidFill>
              </a:rPr>
              <a:t>customer_id number NOT NULL,</a:t>
            </a:r>
          </a:p>
          <a:p>
            <a:r>
              <a:rPr lang="en-GB" altLang="en-US" sz="2200">
                <a:solidFill>
                  <a:schemeClr val="bg2"/>
                </a:solidFill>
              </a:rPr>
              <a:t>rental_start_date date NOT NULL,</a:t>
            </a:r>
          </a:p>
          <a:p>
            <a:r>
              <a:rPr lang="en-GB" altLang="en-US" sz="2200">
                <a:solidFill>
                  <a:schemeClr val="bg2"/>
                </a:solidFill>
              </a:rPr>
              <a:t>rental_end_date date NOT NULL,</a:t>
            </a:r>
          </a:p>
          <a:p>
            <a:r>
              <a:rPr lang="en-GB" altLang="en-US" sz="2200">
                <a:solidFill>
                  <a:schemeClr val="bg2"/>
                </a:solidFill>
              </a:rPr>
              <a:t>PRIMARY KEY (boat_id , customer_id, rental_start_date )</a:t>
            </a:r>
          </a:p>
          <a:p>
            <a:r>
              <a:rPr lang="en-GB" altLang="en-US" sz="2200">
                <a:solidFill>
                  <a:schemeClr val="bg2"/>
                </a:solidFill>
              </a:rPr>
              <a:t>FOREIGN KEY (customer_id) REFERENCES Customer(customer_id),</a:t>
            </a:r>
          </a:p>
          <a:p>
            <a:r>
              <a:rPr lang="en-GB" altLang="en-US" sz="2200">
                <a:solidFill>
                  <a:schemeClr val="bg2"/>
                </a:solidFill>
              </a:rPr>
              <a:t>FOREIGN KEY(boat_id ) REFERENCES Boat (boat_id )</a:t>
            </a:r>
          </a:p>
          <a:p>
            <a:r>
              <a:rPr lang="en-GB" altLang="en-US" sz="2200" b="1">
                <a:solidFill>
                  <a:schemeClr val="bg2"/>
                </a:solidFill>
              </a:rPr>
              <a:t>ON DELETE NO ACTION</a:t>
            </a:r>
          </a:p>
          <a:p>
            <a:r>
              <a:rPr lang="en-GB" altLang="en-US" sz="2200" b="1">
                <a:solidFill>
                  <a:schemeClr val="bg2"/>
                </a:solidFill>
              </a:rPr>
              <a:t>ON UPDATE CASCADE);</a:t>
            </a:r>
          </a:p>
          <a:p>
            <a:endParaRPr lang="en-GB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Options for Propagation</a:t>
            </a:r>
          </a:p>
        </p:txBody>
      </p:sp>
      <p:sp>
        <p:nvSpPr>
          <p:cNvPr id="1945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 NO ACTION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CASCADE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SET DEFAULT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SET NULL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Domain Constraints</a:t>
            </a:r>
          </a:p>
        </p:txBody>
      </p:sp>
      <p:sp>
        <p:nvSpPr>
          <p:cNvPr id="2048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Boat Type could be enforced as...</a:t>
            </a:r>
          </a:p>
          <a:p>
            <a:pPr lvl="1"/>
            <a:endParaRPr lang="en-GB" altLang="en-US" sz="800">
              <a:latin typeface="Arial" panose="020B0604020202020204" pitchFamily="34" charset="0"/>
            </a:endParaRPr>
          </a:p>
          <a:p>
            <a:pPr lvl="2"/>
            <a:r>
              <a:rPr lang="en-GB" altLang="en-US" sz="2600">
                <a:latin typeface="Arial" panose="020B0604020202020204" pitchFamily="34" charset="0"/>
              </a:rPr>
              <a:t>a check constraint</a:t>
            </a:r>
          </a:p>
          <a:p>
            <a:pPr lvl="2"/>
            <a:r>
              <a:rPr lang="en-GB" altLang="en-US" sz="2600">
                <a:latin typeface="Arial" panose="020B0604020202020204" pitchFamily="34" charset="0"/>
              </a:rPr>
              <a:t>separate domain using Create Domain statement</a:t>
            </a:r>
          </a:p>
          <a:p>
            <a:pPr lvl="2"/>
            <a:r>
              <a:rPr lang="en-GB" altLang="en-US" sz="2600">
                <a:latin typeface="Arial" panose="020B0604020202020204" pitchFamily="34" charset="0"/>
              </a:rPr>
              <a:t>as a foreign key to another table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Check Constraint</a:t>
            </a:r>
          </a:p>
        </p:txBody>
      </p:sp>
      <p:sp>
        <p:nvSpPr>
          <p:cNvPr id="2150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2413" y="1557338"/>
            <a:ext cx="8856662" cy="4319587"/>
          </a:xfrm>
        </p:spPr>
        <p:txBody>
          <a:bodyPr/>
          <a:lstStyle/>
          <a:p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TABLE boat</a:t>
            </a:r>
          </a:p>
          <a:p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altLang="en-US" sz="28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boat_id</a:t>
            </a:r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NUMBER NOT NULL,</a:t>
            </a:r>
          </a:p>
          <a:p>
            <a:r>
              <a:rPr lang="en-GB" altLang="en-US" sz="28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boat_name</a:t>
            </a:r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VARCHAR (30) NOT NULL,</a:t>
            </a:r>
          </a:p>
          <a:p>
            <a:r>
              <a:rPr lang="en-GB" altLang="en-US" sz="28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boat_type</a:t>
            </a:r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VARCHAR (20),</a:t>
            </a:r>
          </a:p>
          <a:p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KEY (</a:t>
            </a:r>
            <a:r>
              <a:rPr lang="en-GB" altLang="en-US" sz="28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boat_id</a:t>
            </a:r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(</a:t>
            </a:r>
            <a:r>
              <a:rPr lang="en-GB" altLang="en-US" sz="28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boat_type</a:t>
            </a:r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‘</a:t>
            </a:r>
            <a:r>
              <a:rPr lang="en-GB" altLang="en-US" sz="28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Yacht’,’Cruiser’,’Rower</a:t>
            </a:r>
            <a:r>
              <a:rPr lang="en-GB" altLang="en-US" sz="28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’));</a:t>
            </a:r>
          </a:p>
          <a:p>
            <a:endParaRPr lang="en-GB" altLang="en-US" sz="2800" i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</p:spPr>
        <p:txBody>
          <a:bodyPr/>
          <a:lstStyle/>
          <a:p>
            <a:r>
              <a:rPr lang="en-GB" altLang="en-US"/>
              <a:t>As a Separate Domain</a:t>
            </a:r>
          </a:p>
        </p:txBody>
      </p:sp>
      <p:sp>
        <p:nvSpPr>
          <p:cNvPr id="2253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268413"/>
            <a:ext cx="8496300" cy="2232025"/>
          </a:xfrm>
        </p:spPr>
        <p:txBody>
          <a:bodyPr/>
          <a:lstStyle/>
          <a:p>
            <a:pPr marL="803275" lvl="2" indent="0">
              <a:buFont typeface="Gill Sans" pitchFamily="1" charset="0"/>
              <a:buNone/>
            </a:pPr>
            <a:r>
              <a:rPr lang="en-GB" altLang="en-US">
                <a:latin typeface="Arial" panose="020B0604020202020204" pitchFamily="34" charset="0"/>
              </a:rPr>
              <a:t>CREATE DOMAIN BOAT_TYPE AS VARCHART(20)</a:t>
            </a:r>
          </a:p>
          <a:p>
            <a:pPr marL="803275" lvl="2" indent="0">
              <a:buFont typeface="Gill Sans" pitchFamily="1" charset="0"/>
              <a:buNone/>
            </a:pPr>
            <a:r>
              <a:rPr lang="en-GB" altLang="en-US">
                <a:latin typeface="Arial" panose="020B0604020202020204" pitchFamily="34" charset="0"/>
              </a:rPr>
              <a:t>DEFAULT ‘Yacht’</a:t>
            </a:r>
          </a:p>
          <a:p>
            <a:pPr marL="803275" lvl="2" indent="0">
              <a:buFont typeface="Gill Sans" pitchFamily="1" charset="0"/>
              <a:buNone/>
            </a:pPr>
            <a:r>
              <a:rPr lang="en-GB" altLang="en-US">
                <a:latin typeface="Arial" panose="020B0604020202020204" pitchFamily="34" charset="0"/>
              </a:rPr>
              <a:t>CHECK (VALUE IN (‘Yacht’,’Cruiser’,’Rower’));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The table ‘boat’ will set the boat_type attribute as this domain BOAT_TYPE.</a:t>
            </a:r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1803400" y="3789363"/>
            <a:ext cx="56165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>
                <a:solidFill>
                  <a:schemeClr val="bg2"/>
                </a:solidFill>
              </a:rPr>
              <a:t>CREATE TABLE boat</a:t>
            </a:r>
          </a:p>
          <a:p>
            <a:r>
              <a:rPr lang="en-GB" altLang="en-US">
                <a:solidFill>
                  <a:schemeClr val="bg2"/>
                </a:solidFill>
              </a:rPr>
              <a:t>(boat_id NUMBER NOT NULL,</a:t>
            </a:r>
          </a:p>
          <a:p>
            <a:r>
              <a:rPr lang="en-GB" altLang="en-US">
                <a:solidFill>
                  <a:schemeClr val="bg2"/>
                </a:solidFill>
              </a:rPr>
              <a:t>boat_name VARCHAR (30) NOT NULL,</a:t>
            </a:r>
          </a:p>
          <a:p>
            <a:r>
              <a:rPr lang="en-GB" altLang="en-US">
                <a:solidFill>
                  <a:schemeClr val="bg2"/>
                </a:solidFill>
              </a:rPr>
              <a:t>boat_type_code BOAT_TYPE,</a:t>
            </a:r>
          </a:p>
          <a:p>
            <a:r>
              <a:rPr lang="en-GB" altLang="en-US">
                <a:solidFill>
                  <a:schemeClr val="bg2"/>
                </a:solidFill>
              </a:rPr>
              <a:t>PRIMARY KEY (boat_id));</a:t>
            </a:r>
          </a:p>
          <a:p>
            <a:endParaRPr lang="en-GB" altLang="en-US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43000"/>
          </a:xfrm>
        </p:spPr>
        <p:txBody>
          <a:bodyPr/>
          <a:lstStyle/>
          <a:p>
            <a:r>
              <a:rPr lang="en-GB" altLang="en-US"/>
              <a:t>As a Separate Table</a:t>
            </a:r>
          </a:p>
        </p:txBody>
      </p:sp>
      <p:sp>
        <p:nvSpPr>
          <p:cNvPr id="23555" name="TextBox 9"/>
          <p:cNvSpPr txBox="1">
            <a:spLocks noChangeArrowheads="1"/>
          </p:cNvSpPr>
          <p:nvPr/>
        </p:nvSpPr>
        <p:spPr bwMode="auto">
          <a:xfrm>
            <a:off x="468313" y="1268413"/>
            <a:ext cx="8118475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dirty="0">
                <a:solidFill>
                  <a:schemeClr val="bg2"/>
                </a:solidFill>
              </a:rPr>
              <a:t>CREATE TABLE </a:t>
            </a:r>
            <a:r>
              <a:rPr lang="en-GB" altLang="en-US" dirty="0" err="1">
                <a:solidFill>
                  <a:schemeClr val="bg2"/>
                </a:solidFill>
              </a:rPr>
              <a:t>boat_type</a:t>
            </a:r>
            <a:endParaRPr lang="en-GB" altLang="en-US" dirty="0">
              <a:solidFill>
                <a:schemeClr val="bg2"/>
              </a:solidFill>
            </a:endParaRPr>
          </a:p>
          <a:p>
            <a:r>
              <a:rPr lang="en-GB" altLang="en-US" dirty="0">
                <a:solidFill>
                  <a:schemeClr val="bg2"/>
                </a:solidFill>
              </a:rPr>
              <a:t>(</a:t>
            </a:r>
            <a:r>
              <a:rPr lang="en-GB" altLang="en-US" dirty="0" err="1">
                <a:solidFill>
                  <a:schemeClr val="bg2"/>
                </a:solidFill>
              </a:rPr>
              <a:t>boat_type_code</a:t>
            </a:r>
            <a:r>
              <a:rPr lang="en-GB" altLang="en-US" dirty="0">
                <a:solidFill>
                  <a:schemeClr val="bg2"/>
                </a:solidFill>
              </a:rPr>
              <a:t> VARCHAR(3),</a:t>
            </a:r>
          </a:p>
          <a:p>
            <a:r>
              <a:rPr lang="en-GB" altLang="en-US" dirty="0" err="1">
                <a:solidFill>
                  <a:schemeClr val="bg2"/>
                </a:solidFill>
              </a:rPr>
              <a:t>boat_type_description</a:t>
            </a:r>
            <a:r>
              <a:rPr lang="en-GB" altLang="en-US" dirty="0">
                <a:solidFill>
                  <a:schemeClr val="bg2"/>
                </a:solidFill>
              </a:rPr>
              <a:t> VARCHAR(20)</a:t>
            </a:r>
          </a:p>
          <a:p>
            <a:r>
              <a:rPr lang="en-GB" altLang="en-US" dirty="0">
                <a:solidFill>
                  <a:schemeClr val="bg2"/>
                </a:solidFill>
              </a:rPr>
              <a:t>PRIMARY KEY (</a:t>
            </a:r>
            <a:r>
              <a:rPr lang="en-GB" altLang="en-US" dirty="0" err="1">
                <a:solidFill>
                  <a:schemeClr val="bg2"/>
                </a:solidFill>
              </a:rPr>
              <a:t>boat_type_code</a:t>
            </a:r>
            <a:r>
              <a:rPr lang="en-GB" altLang="en-US" dirty="0">
                <a:solidFill>
                  <a:schemeClr val="bg2"/>
                </a:solidFill>
              </a:rPr>
              <a:t> ));</a:t>
            </a:r>
          </a:p>
          <a:p>
            <a:endParaRPr lang="en-GB" altLang="en-US" dirty="0">
              <a:solidFill>
                <a:schemeClr val="bg2"/>
              </a:solidFill>
            </a:endParaRPr>
          </a:p>
          <a:p>
            <a:r>
              <a:rPr lang="en-GB" altLang="en-US" dirty="0">
                <a:solidFill>
                  <a:schemeClr val="bg2"/>
                </a:solidFill>
              </a:rPr>
              <a:t>With the corresponding Foreign Key in Boat</a:t>
            </a:r>
          </a:p>
          <a:p>
            <a:endParaRPr lang="en-GB" altLang="en-US" dirty="0">
              <a:solidFill>
                <a:schemeClr val="bg2"/>
              </a:solidFill>
            </a:endParaRPr>
          </a:p>
          <a:p>
            <a:r>
              <a:rPr lang="en-GB" altLang="en-US" dirty="0">
                <a:solidFill>
                  <a:schemeClr val="bg2"/>
                </a:solidFill>
              </a:rPr>
              <a:t>CREATE TABLE boat</a:t>
            </a:r>
          </a:p>
          <a:p>
            <a:r>
              <a:rPr lang="en-GB" altLang="en-US" dirty="0">
                <a:solidFill>
                  <a:schemeClr val="bg2"/>
                </a:solidFill>
              </a:rPr>
              <a:t>(</a:t>
            </a:r>
            <a:r>
              <a:rPr lang="en-GB" altLang="en-US" dirty="0" err="1">
                <a:solidFill>
                  <a:schemeClr val="bg2"/>
                </a:solidFill>
              </a:rPr>
              <a:t>boat_id</a:t>
            </a:r>
            <a:r>
              <a:rPr lang="en-GB" altLang="en-US" dirty="0">
                <a:solidFill>
                  <a:schemeClr val="bg2"/>
                </a:solidFill>
              </a:rPr>
              <a:t> NUMBER NOT NULL,</a:t>
            </a:r>
          </a:p>
          <a:p>
            <a:r>
              <a:rPr lang="en-GB" altLang="en-US" dirty="0" err="1">
                <a:solidFill>
                  <a:schemeClr val="bg2"/>
                </a:solidFill>
              </a:rPr>
              <a:t>boat_name</a:t>
            </a:r>
            <a:r>
              <a:rPr lang="en-GB" altLang="en-US" dirty="0">
                <a:solidFill>
                  <a:schemeClr val="bg2"/>
                </a:solidFill>
              </a:rPr>
              <a:t> VARCHAR (30) NOT NULL,</a:t>
            </a:r>
          </a:p>
          <a:p>
            <a:r>
              <a:rPr lang="en-GB" altLang="en-US" dirty="0" err="1">
                <a:solidFill>
                  <a:schemeClr val="bg2"/>
                </a:solidFill>
              </a:rPr>
              <a:t>boat_type_code</a:t>
            </a:r>
            <a:r>
              <a:rPr lang="en-GB" altLang="en-US" dirty="0">
                <a:solidFill>
                  <a:schemeClr val="bg2"/>
                </a:solidFill>
              </a:rPr>
              <a:t> </a:t>
            </a:r>
            <a:r>
              <a:rPr lang="en-GB" altLang="en-US" dirty="0" err="1">
                <a:solidFill>
                  <a:schemeClr val="bg2"/>
                </a:solidFill>
              </a:rPr>
              <a:t>boat_type_code</a:t>
            </a:r>
            <a:r>
              <a:rPr lang="en-GB" altLang="en-US" dirty="0">
                <a:solidFill>
                  <a:schemeClr val="bg2"/>
                </a:solidFill>
              </a:rPr>
              <a:t> (3),</a:t>
            </a:r>
          </a:p>
          <a:p>
            <a:r>
              <a:rPr lang="en-GB" altLang="en-US" dirty="0">
                <a:solidFill>
                  <a:schemeClr val="bg2"/>
                </a:solidFill>
              </a:rPr>
              <a:t>PRIMARY KEY(</a:t>
            </a:r>
            <a:r>
              <a:rPr lang="en-GB" altLang="en-US" dirty="0" err="1">
                <a:solidFill>
                  <a:schemeClr val="bg2"/>
                </a:solidFill>
              </a:rPr>
              <a:t>boat_id</a:t>
            </a:r>
            <a:r>
              <a:rPr lang="en-GB" altLang="en-US" dirty="0">
                <a:solidFill>
                  <a:schemeClr val="bg2"/>
                </a:solidFill>
              </a:rPr>
              <a:t> )</a:t>
            </a:r>
          </a:p>
          <a:p>
            <a:r>
              <a:rPr lang="en-GB" altLang="en-US" dirty="0">
                <a:solidFill>
                  <a:schemeClr val="bg2"/>
                </a:solidFill>
              </a:rPr>
              <a:t>FOREIGN KEY (</a:t>
            </a:r>
            <a:r>
              <a:rPr lang="en-GB" altLang="en-US" dirty="0" err="1">
                <a:solidFill>
                  <a:schemeClr val="bg2"/>
                </a:solidFill>
              </a:rPr>
              <a:t>boat_type_code</a:t>
            </a:r>
            <a:r>
              <a:rPr lang="en-GB" altLang="en-US" dirty="0">
                <a:solidFill>
                  <a:schemeClr val="bg2"/>
                </a:solidFill>
              </a:rPr>
              <a:t> ) References </a:t>
            </a:r>
            <a:r>
              <a:rPr lang="en-GB" altLang="en-US" dirty="0" err="1">
                <a:solidFill>
                  <a:schemeClr val="bg2"/>
                </a:solidFill>
              </a:rPr>
              <a:t>boat_type</a:t>
            </a:r>
            <a:r>
              <a:rPr lang="en-GB" altLang="en-US" dirty="0">
                <a:solidFill>
                  <a:schemeClr val="bg2"/>
                </a:solidFill>
              </a:rPr>
              <a:t>;</a:t>
            </a:r>
          </a:p>
          <a:p>
            <a:endParaRPr lang="en-GB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8785225" cy="1143000"/>
          </a:xfrm>
        </p:spPr>
        <p:txBody>
          <a:bodyPr/>
          <a:lstStyle/>
          <a:p>
            <a:r>
              <a:rPr lang="en-GB" altLang="en-US"/>
              <a:t>Table Constraints</a:t>
            </a: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395288" y="1341438"/>
            <a:ext cx="8137152" cy="447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sz="1900" dirty="0">
                <a:solidFill>
                  <a:schemeClr val="bg2"/>
                </a:solidFill>
              </a:rPr>
              <a:t>CREATE TABLE rental</a:t>
            </a:r>
          </a:p>
          <a:p>
            <a:r>
              <a:rPr lang="en-GB" altLang="en-US" sz="1900" dirty="0">
                <a:solidFill>
                  <a:schemeClr val="bg2"/>
                </a:solidFill>
              </a:rPr>
              <a:t>(</a:t>
            </a:r>
            <a:r>
              <a:rPr lang="en-GB" altLang="en-US" sz="1900" dirty="0" err="1">
                <a:solidFill>
                  <a:schemeClr val="bg2"/>
                </a:solidFill>
              </a:rPr>
              <a:t>boat_id</a:t>
            </a:r>
            <a:r>
              <a:rPr lang="en-GB" altLang="en-US" sz="1900" dirty="0">
                <a:solidFill>
                  <a:schemeClr val="bg2"/>
                </a:solidFill>
              </a:rPr>
              <a:t> number NOT NULL,</a:t>
            </a:r>
          </a:p>
          <a:p>
            <a:r>
              <a:rPr lang="en-GB" altLang="en-US" sz="1900" dirty="0" err="1">
                <a:solidFill>
                  <a:schemeClr val="bg2"/>
                </a:solidFill>
              </a:rPr>
              <a:t>customer_id</a:t>
            </a:r>
            <a:r>
              <a:rPr lang="en-GB" altLang="en-US" sz="1900" dirty="0">
                <a:solidFill>
                  <a:schemeClr val="bg2"/>
                </a:solidFill>
              </a:rPr>
              <a:t> number NOT NULL,</a:t>
            </a:r>
          </a:p>
          <a:p>
            <a:r>
              <a:rPr lang="en-GB" altLang="en-US" sz="1900" dirty="0" err="1">
                <a:solidFill>
                  <a:schemeClr val="bg2"/>
                </a:solidFill>
              </a:rPr>
              <a:t>rental_start_date</a:t>
            </a:r>
            <a:r>
              <a:rPr lang="en-GB" altLang="en-US" sz="1900" dirty="0">
                <a:solidFill>
                  <a:schemeClr val="bg2"/>
                </a:solidFill>
              </a:rPr>
              <a:t> date NOT NULL,</a:t>
            </a:r>
          </a:p>
          <a:p>
            <a:r>
              <a:rPr lang="en-GB" altLang="en-US" sz="1900" dirty="0" err="1">
                <a:solidFill>
                  <a:schemeClr val="bg2"/>
                </a:solidFill>
              </a:rPr>
              <a:t>rental_end_date</a:t>
            </a:r>
            <a:r>
              <a:rPr lang="en-GB" altLang="en-US" sz="1900" dirty="0">
                <a:solidFill>
                  <a:schemeClr val="bg2"/>
                </a:solidFill>
              </a:rPr>
              <a:t> date NOT NULL,</a:t>
            </a:r>
          </a:p>
          <a:p>
            <a:r>
              <a:rPr lang="en-GB" altLang="en-US" sz="1900" b="1" dirty="0">
                <a:solidFill>
                  <a:schemeClr val="bg2"/>
                </a:solidFill>
              </a:rPr>
              <a:t>CONSTRAINT </a:t>
            </a:r>
            <a:r>
              <a:rPr lang="en-GB" altLang="en-US" sz="1900" b="1" dirty="0" err="1">
                <a:solidFill>
                  <a:schemeClr val="bg2"/>
                </a:solidFill>
              </a:rPr>
              <a:t>MaximumRentals</a:t>
            </a:r>
            <a:endParaRPr lang="en-GB" altLang="en-US" sz="1900" b="1" dirty="0">
              <a:solidFill>
                <a:schemeClr val="bg2"/>
              </a:solidFill>
            </a:endParaRPr>
          </a:p>
          <a:p>
            <a:r>
              <a:rPr lang="en-GB" altLang="en-US" sz="1900" b="1" dirty="0">
                <a:solidFill>
                  <a:schemeClr val="bg2"/>
                </a:solidFill>
              </a:rPr>
              <a:t>CHECK(NOT EXISTS(SELECT </a:t>
            </a:r>
            <a:r>
              <a:rPr lang="en-GB" altLang="en-US" sz="1900" b="1" dirty="0" err="1">
                <a:solidFill>
                  <a:schemeClr val="bg2"/>
                </a:solidFill>
              </a:rPr>
              <a:t>boat_id</a:t>
            </a:r>
            <a:endParaRPr lang="en-GB" altLang="en-US" sz="1900" b="1" dirty="0">
              <a:solidFill>
                <a:schemeClr val="bg2"/>
              </a:solidFill>
            </a:endParaRPr>
          </a:p>
          <a:p>
            <a:r>
              <a:rPr lang="en-GB" altLang="en-US" sz="1900" b="1" dirty="0">
                <a:solidFill>
                  <a:schemeClr val="bg2"/>
                </a:solidFill>
              </a:rPr>
              <a:t>FROM rental</a:t>
            </a:r>
          </a:p>
          <a:p>
            <a:r>
              <a:rPr lang="en-GB" altLang="en-US" sz="1900" b="1" dirty="0">
                <a:solidFill>
                  <a:schemeClr val="bg2"/>
                </a:solidFill>
              </a:rPr>
              <a:t>GROUP BY </a:t>
            </a:r>
            <a:r>
              <a:rPr lang="en-GB" altLang="en-US" sz="1900" b="1" dirty="0" err="1">
                <a:solidFill>
                  <a:schemeClr val="bg2"/>
                </a:solidFill>
              </a:rPr>
              <a:t>boat_id</a:t>
            </a:r>
            <a:endParaRPr lang="en-GB" altLang="en-US" sz="1900" b="1" dirty="0">
              <a:solidFill>
                <a:schemeClr val="bg2"/>
              </a:solidFill>
            </a:endParaRPr>
          </a:p>
          <a:p>
            <a:r>
              <a:rPr lang="en-GB" altLang="en-US" sz="1900" b="1" dirty="0">
                <a:solidFill>
                  <a:schemeClr val="bg2"/>
                </a:solidFill>
              </a:rPr>
              <a:t>HAVING COUNT(*) &gt;10)),</a:t>
            </a:r>
          </a:p>
          <a:p>
            <a:r>
              <a:rPr lang="en-GB" altLang="en-US" sz="1900" dirty="0">
                <a:solidFill>
                  <a:schemeClr val="bg2"/>
                </a:solidFill>
              </a:rPr>
              <a:t>PRIMARY KEY (</a:t>
            </a:r>
            <a:r>
              <a:rPr lang="en-GB" altLang="en-US" sz="1900" dirty="0" err="1">
                <a:solidFill>
                  <a:schemeClr val="bg2"/>
                </a:solidFill>
              </a:rPr>
              <a:t>boat_id</a:t>
            </a:r>
            <a:r>
              <a:rPr lang="en-GB" altLang="en-US" sz="1900" dirty="0">
                <a:solidFill>
                  <a:schemeClr val="bg2"/>
                </a:solidFill>
              </a:rPr>
              <a:t> , </a:t>
            </a:r>
            <a:r>
              <a:rPr lang="en-GB" altLang="en-US" sz="1900" dirty="0" err="1">
                <a:solidFill>
                  <a:schemeClr val="bg2"/>
                </a:solidFill>
              </a:rPr>
              <a:t>customer_id</a:t>
            </a:r>
            <a:r>
              <a:rPr lang="en-GB" altLang="en-US" sz="1900" dirty="0">
                <a:solidFill>
                  <a:schemeClr val="bg2"/>
                </a:solidFill>
              </a:rPr>
              <a:t>, </a:t>
            </a:r>
            <a:r>
              <a:rPr lang="en-GB" altLang="en-US" sz="1900" dirty="0" err="1">
                <a:solidFill>
                  <a:schemeClr val="bg2"/>
                </a:solidFill>
              </a:rPr>
              <a:t>rental_start_date</a:t>
            </a:r>
            <a:r>
              <a:rPr lang="en-GB" altLang="en-US" sz="1900" dirty="0">
                <a:solidFill>
                  <a:schemeClr val="bg2"/>
                </a:solidFill>
              </a:rPr>
              <a:t> )</a:t>
            </a:r>
          </a:p>
          <a:p>
            <a:r>
              <a:rPr lang="en-GB" altLang="en-US" sz="1900" dirty="0">
                <a:solidFill>
                  <a:schemeClr val="bg2"/>
                </a:solidFill>
              </a:rPr>
              <a:t>FOREIGN KEY (</a:t>
            </a:r>
            <a:r>
              <a:rPr lang="en-GB" altLang="en-US" sz="1900" dirty="0" err="1">
                <a:solidFill>
                  <a:schemeClr val="bg2"/>
                </a:solidFill>
              </a:rPr>
              <a:t>customer_id</a:t>
            </a:r>
            <a:r>
              <a:rPr lang="en-GB" altLang="en-US" sz="1900" dirty="0">
                <a:solidFill>
                  <a:schemeClr val="bg2"/>
                </a:solidFill>
              </a:rPr>
              <a:t>) REFERENCES Customer(</a:t>
            </a:r>
            <a:r>
              <a:rPr lang="en-GB" altLang="en-US" sz="1900" dirty="0" err="1">
                <a:solidFill>
                  <a:schemeClr val="bg2"/>
                </a:solidFill>
              </a:rPr>
              <a:t>customer_id</a:t>
            </a:r>
            <a:r>
              <a:rPr lang="en-GB" altLang="en-US" sz="1900" dirty="0">
                <a:solidFill>
                  <a:schemeClr val="bg2"/>
                </a:solidFill>
              </a:rPr>
              <a:t>),</a:t>
            </a:r>
          </a:p>
          <a:p>
            <a:r>
              <a:rPr lang="en-GB" altLang="en-US" sz="1900" dirty="0">
                <a:solidFill>
                  <a:schemeClr val="bg2"/>
                </a:solidFill>
              </a:rPr>
              <a:t>FOREIGN KEY(</a:t>
            </a:r>
            <a:r>
              <a:rPr lang="en-GB" altLang="en-US" sz="1900" dirty="0" err="1">
                <a:solidFill>
                  <a:schemeClr val="bg2"/>
                </a:solidFill>
              </a:rPr>
              <a:t>boat_id</a:t>
            </a:r>
            <a:r>
              <a:rPr lang="en-GB" altLang="en-US" sz="1900" dirty="0">
                <a:solidFill>
                  <a:schemeClr val="bg2"/>
                </a:solidFill>
              </a:rPr>
              <a:t> ) REFERENCES Boat (</a:t>
            </a:r>
            <a:r>
              <a:rPr lang="en-GB" altLang="en-US" sz="1900" dirty="0" err="1">
                <a:solidFill>
                  <a:schemeClr val="bg2"/>
                </a:solidFill>
              </a:rPr>
              <a:t>boat_id</a:t>
            </a:r>
            <a:r>
              <a:rPr lang="en-GB" altLang="en-US" sz="1900" dirty="0">
                <a:solidFill>
                  <a:schemeClr val="bg2"/>
                </a:solidFill>
              </a:rPr>
              <a:t> )</a:t>
            </a:r>
          </a:p>
          <a:p>
            <a:r>
              <a:rPr lang="en-GB" altLang="en-US" sz="1900" dirty="0">
                <a:solidFill>
                  <a:schemeClr val="bg2"/>
                </a:solidFill>
              </a:rPr>
              <a:t>ON DELETE NO ACTION</a:t>
            </a:r>
          </a:p>
          <a:p>
            <a:r>
              <a:rPr lang="en-GB" altLang="en-US" sz="1900" dirty="0">
                <a:solidFill>
                  <a:schemeClr val="bg2"/>
                </a:solidFill>
              </a:rPr>
              <a:t>ON UPDATE CASCADE);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Quiz</a:t>
            </a:r>
          </a:p>
        </p:txBody>
      </p:sp>
      <p:sp>
        <p:nvSpPr>
          <p:cNvPr id="2560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484313"/>
            <a:ext cx="8856663" cy="4681537"/>
          </a:xfrm>
        </p:spPr>
        <p:txBody>
          <a:bodyPr/>
          <a:lstStyle/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Which SQL statement correctly adds a constraint to ensure that the age column in the user table cannot be less than 18?</a:t>
            </a:r>
          </a:p>
          <a:p>
            <a:pPr marL="457200" indent="-457200">
              <a:buFont typeface="+mj-lt"/>
              <a:buAutoNum type="alphaLcParenR"/>
            </a:pPr>
            <a:endParaRPr lang="en-GB" altLang="en-US" sz="220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user ADD CONSTRAINT </a:t>
            </a:r>
            <a:r>
              <a:rPr lang="en-GB" altLang="en-US" sz="22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age_check</a:t>
            </a:r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(age &gt; 18);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user ADD CONSTRAINT </a:t>
            </a:r>
            <a:r>
              <a:rPr lang="en-GB" altLang="en-US" sz="22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age_check</a:t>
            </a:r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CHECK (age &gt;= 18);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user MODIFY COLUMN age CHECK (age &gt;= 18);</a:t>
            </a:r>
          </a:p>
          <a:p>
            <a:pPr marL="457200" indent="-457200">
              <a:buFont typeface="+mj-lt"/>
              <a:buAutoNum type="alphaLcParenR"/>
            </a:pPr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 TABLE user ADD CHECK (age &gt;= 18);</a:t>
            </a:r>
          </a:p>
          <a:p>
            <a:endParaRPr lang="en-GB" altLang="en-US" sz="220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altLang="en-US" sz="220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Discussion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613" y="2708920"/>
            <a:ext cx="8856663" cy="3178224"/>
          </a:xfrm>
        </p:spPr>
        <p:txBody>
          <a:bodyPr/>
          <a:lstStyle/>
          <a:p>
            <a:pPr>
              <a:defRPr/>
            </a:pPr>
            <a:r>
              <a:rPr lang="en-GB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n-GB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each group, discuss the following points: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your assigned constraint.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a real-world example of where and how this constraint might be used.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GB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 the importance of your constraint in maintaining database integrity.</a:t>
            </a:r>
          </a:p>
          <a:p>
            <a:pPr>
              <a:defRPr/>
            </a:pPr>
            <a:endParaRPr lang="en-GB" sz="2200" i="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010074"/>
              </p:ext>
            </p:extLst>
          </p:nvPr>
        </p:nvGraphicFramePr>
        <p:xfrm>
          <a:off x="817512" y="1518413"/>
          <a:ext cx="7776864" cy="119050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888432">
                  <a:extLst>
                    <a:ext uri="{9D8B030D-6E8A-4147-A177-3AD203B41FA5}">
                      <a16:colId xmlns:a16="http://schemas.microsoft.com/office/drawing/2014/main" val="4277686368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726496427"/>
                    </a:ext>
                  </a:extLst>
                </a:gridCol>
              </a:tblGrid>
              <a:tr h="5737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Referential Integrity,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Propagation Constraints, </a:t>
                      </a:r>
                      <a:endParaRPr lang="en-GB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487838"/>
                  </a:ext>
                </a:extLst>
              </a:tr>
              <a:tr h="616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Constraints</a:t>
                      </a:r>
                      <a:endParaRPr lang="en-GB" sz="2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Constraints.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3297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Unit Roadmap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05085"/>
              </p:ext>
            </p:extLst>
          </p:nvPr>
        </p:nvGraphicFramePr>
        <p:xfrm>
          <a:off x="611188" y="1484313"/>
          <a:ext cx="7777162" cy="4324356"/>
        </p:xfrm>
        <a:graphic>
          <a:graphicData uri="http://schemas.openxmlformats.org/drawingml/2006/table">
            <a:tbl>
              <a:tblPr/>
              <a:tblGrid>
                <a:gridCol w="111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Introduction to </a:t>
                      </a: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the unit </a:t>
                      </a: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and database fundamentals 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1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3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Entity Relationship Modelling 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4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The Relational Model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5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Normalisation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6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SQL 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7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Design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Supporting transactions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9</a:t>
                      </a:r>
                      <a:endParaRPr kumimoji="0" lang="en-GB" altLang="en-US" sz="1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Implementation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10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Database Security and Cloud Databases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11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Big Data and Post-Relational Databases</a:t>
                      </a: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12</a:t>
                      </a:r>
                      <a:endParaRPr kumimoji="0" lang="en-GB" altLang="en-US" sz="1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600" i="1">
                          <a:solidFill>
                            <a:srgbClr val="002060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bg2"/>
                        </a:buClr>
                        <a:defRPr sz="24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Gill Sans" pitchFamily="1" charset="0"/>
                        <a:defRPr sz="2000"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bg2"/>
                          </a:solidFill>
                          <a:latin typeface="Arial" panose="020B060402020202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2"/>
                          </a:solidFill>
                          <a:latin typeface="Gill Sans" pitchFamily="1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ＭＳ Ｐゴシック" panose="020B0600070205080204" pitchFamily="34" charset="-128"/>
                          <a:cs typeface="Arial" panose="020B0604020202020204" pitchFamily="34" charset="0"/>
                        </a:rPr>
                        <a:t>Summary</a:t>
                      </a:r>
                      <a:endParaRPr kumimoji="0" lang="en-GB" alt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ＭＳ Ｐゴシック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marL="68582" marR="6858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23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2F94-D500-4E2F-92D2-8E8218C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19B4-111A-461C-A195-D84DF908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412777"/>
            <a:ext cx="8856663" cy="47530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i="0" dirty="0">
                <a:latin typeface="Arial" panose="020B0604020202020204" pitchFamily="34" charset="0"/>
                <a:cs typeface="Arial" panose="020B0604020202020204" pitchFamily="34" charset="0"/>
              </a:rPr>
              <a:t>A data structure that improves the speed of data retrieval operations on a database table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i="0" dirty="0">
                <a:latin typeface="Arial" panose="020B0604020202020204" pitchFamily="34" charset="0"/>
                <a:cs typeface="Arial" panose="020B0604020202020204" pitchFamily="34" charset="0"/>
              </a:rPr>
              <a:t>Used to quickly locate data without having to search every row in a database table every time a database table is accessed.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i="0" dirty="0">
                <a:latin typeface="Arial" panose="020B0604020202020204" pitchFamily="34" charset="0"/>
                <a:cs typeface="Arial" panose="020B0604020202020204" pitchFamily="34" charset="0"/>
              </a:rPr>
              <a:t>Indexes are created using one or more columns of a database table, providing a quick way to look up values within those columns.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i="0" dirty="0">
                <a:latin typeface="Arial" panose="020B0604020202020204" pitchFamily="34" charset="0"/>
                <a:cs typeface="Arial" panose="020B0604020202020204" pitchFamily="34" charset="0"/>
              </a:rPr>
              <a:t>Example: An index in a book allows you to quickly find the information you need without reading every page.</a:t>
            </a:r>
          </a:p>
        </p:txBody>
      </p:sp>
    </p:spTree>
    <p:extLst>
      <p:ext uri="{BB962C8B-B14F-4D97-AF65-F5344CB8AC3E}">
        <p14:creationId xmlns:p14="http://schemas.microsoft.com/office/powerpoint/2010/main" val="123068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2F94-D500-4E2F-92D2-8E8218C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19B4-111A-461C-A195-D84DF908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412777"/>
            <a:ext cx="8856663" cy="4753074"/>
          </a:xfrm>
        </p:spPr>
        <p:txBody>
          <a:bodyPr/>
          <a:lstStyle/>
          <a:p>
            <a:pPr marL="0" indent="0"/>
            <a:r>
              <a:rPr lang="en-GB" sz="3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INDEX </a:t>
            </a:r>
            <a:r>
              <a:rPr lang="en-GB" sz="3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idx_department_name</a:t>
            </a:r>
            <a:r>
              <a:rPr lang="en-GB" sz="3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department(</a:t>
            </a:r>
            <a:r>
              <a:rPr lang="en-GB" sz="32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department_name</a:t>
            </a:r>
            <a:r>
              <a:rPr lang="en-GB" sz="32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/>
            <a:endParaRPr lang="en-GB" sz="32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GB" sz="28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worker.first_name</a:t>
            </a:r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worker.last_name</a:t>
            </a:r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worker.job_title</a:t>
            </a:r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deparment.department_name</a:t>
            </a:r>
            <a:r>
              <a:rPr lang="en-GB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/>
            <a:r>
              <a:rPr lang="en-GB" sz="280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 </a:t>
            </a:r>
          </a:p>
          <a:p>
            <a:pPr marL="0" indent="0"/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JOIN department ON </a:t>
            </a:r>
            <a:r>
              <a:rPr lang="en-GB" sz="28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worker.dept_no</a:t>
            </a:r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sz="28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department.dept_no</a:t>
            </a:r>
            <a:endParaRPr lang="en-GB" sz="2800" i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GB" sz="2800" i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department.dept_name</a:t>
            </a:r>
            <a:r>
              <a:rPr lang="en-GB" sz="28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‘Marketing’;</a:t>
            </a:r>
          </a:p>
        </p:txBody>
      </p:sp>
    </p:spTree>
    <p:extLst>
      <p:ext uri="{BB962C8B-B14F-4D97-AF65-F5344CB8AC3E}">
        <p14:creationId xmlns:p14="http://schemas.microsoft.com/office/powerpoint/2010/main" val="4257465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2F94-D500-4E2F-92D2-8E8218C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19B4-111A-461C-A195-D84DF908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412777"/>
            <a:ext cx="8856663" cy="4753074"/>
          </a:xfrm>
        </p:spPr>
        <p:txBody>
          <a:bodyPr/>
          <a:lstStyle/>
          <a:p>
            <a:pPr marL="0" indent="0"/>
            <a:endParaRPr lang="en-GB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GB" i="0" dirty="0">
                <a:latin typeface="Arial" panose="020B0604020202020204" pitchFamily="34" charset="0"/>
                <a:cs typeface="Arial" panose="020B0604020202020204" pitchFamily="34" charset="0"/>
              </a:rPr>
              <a:t>Imagine a book that allowed new pages to be added, and indeed, new topics to be added. What would need to be added to the index to keep it up to date? </a:t>
            </a:r>
            <a:endParaRPr lang="en-GB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253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2F94-D500-4E2F-92D2-8E8218CF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19B4-111A-461C-A195-D84DF9082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50" y="1412777"/>
            <a:ext cx="8856663" cy="475307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i="0" dirty="0">
                <a:latin typeface="Arial" panose="020B0604020202020204" pitchFamily="34" charset="0"/>
                <a:cs typeface="Arial" panose="020B0604020202020204" pitchFamily="34" charset="0"/>
              </a:rPr>
              <a:t>Every index created on a database table consumes additional disk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i="0" dirty="0">
                <a:latin typeface="Arial" panose="020B0604020202020204" pitchFamily="34" charset="0"/>
                <a:cs typeface="Arial" panose="020B0604020202020204" pitchFamily="34" charset="0"/>
              </a:rPr>
              <a:t>While indexes significantly improve read operations, they can slow down write operations (INSERT, UPDATE, DELETE) because the index must be updated every time the data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600" i="0" dirty="0">
                <a:latin typeface="Arial" panose="020B0604020202020204" pitchFamily="34" charset="0"/>
                <a:cs typeface="Arial" panose="020B0604020202020204" pitchFamily="34" charset="0"/>
              </a:rPr>
              <a:t>Maintaining indexes requires careful planning and ongoing management, especially as the database schema evolves. Incorrectly managing indexes can lead to performance degradation rather than improvement.</a:t>
            </a:r>
          </a:p>
        </p:txBody>
      </p:sp>
    </p:spTree>
    <p:extLst>
      <p:ext uri="{BB962C8B-B14F-4D97-AF65-F5344CB8AC3E}">
        <p14:creationId xmlns:p14="http://schemas.microsoft.com/office/powerpoint/2010/main" val="27997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Checkpoint Summary</a:t>
            </a:r>
          </a:p>
        </p:txBody>
      </p:sp>
      <p:sp>
        <p:nvSpPr>
          <p:cNvPr id="2765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11560" y="1846263"/>
            <a:ext cx="8353053" cy="4319587"/>
          </a:xfrm>
        </p:spPr>
        <p:txBody>
          <a:bodyPr/>
          <a:lstStyle/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</a:p>
          <a:p>
            <a:pPr marL="457200" indent="-457200">
              <a:buFontTx/>
              <a:buChar char="•"/>
            </a:pPr>
            <a:r>
              <a:rPr lang="en-GB" altLang="en-US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Constraints</a:t>
            </a:r>
          </a:p>
          <a:p>
            <a:pPr lvl="2"/>
            <a:r>
              <a:rPr lang="en-GB" altLang="en-US" sz="2800" dirty="0">
                <a:latin typeface="Arial" panose="020B0604020202020204" pitchFamily="34" charset="0"/>
              </a:rPr>
              <a:t>Referential integrity</a:t>
            </a:r>
          </a:p>
          <a:p>
            <a:pPr lvl="2"/>
            <a:r>
              <a:rPr lang="en-GB" altLang="en-US" sz="2800" dirty="0">
                <a:latin typeface="Arial" panose="020B0604020202020204" pitchFamily="34" charset="0"/>
              </a:rPr>
              <a:t>Propagation constraints</a:t>
            </a:r>
          </a:p>
          <a:p>
            <a:pPr lvl="2"/>
            <a:r>
              <a:rPr lang="en-GB" altLang="en-US" sz="2800" dirty="0">
                <a:latin typeface="Arial" panose="020B0604020202020204" pitchFamily="34" charset="0"/>
              </a:rPr>
              <a:t>Domain constraints</a:t>
            </a:r>
          </a:p>
          <a:p>
            <a:pPr lvl="2"/>
            <a:r>
              <a:rPr lang="en-GB" altLang="en-US" sz="2800" dirty="0">
                <a:latin typeface="Arial" panose="020B0604020202020204" pitchFamily="34" charset="0"/>
              </a:rPr>
              <a:t>Table constraints</a:t>
            </a:r>
          </a:p>
          <a:p>
            <a:pPr marL="457200" lvl="0" indent="-457200">
              <a:buFontTx/>
              <a:buChar char="•"/>
            </a:pPr>
            <a:r>
              <a:rPr lang="en-GB" altLang="en-US" i="0" dirty="0">
                <a:solidFill>
                  <a:srgbClr val="3F3F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</a:p>
          <a:p>
            <a:pPr lvl="2"/>
            <a:endParaRPr lang="en-GB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785225" cy="1143000"/>
          </a:xfrm>
        </p:spPr>
        <p:txBody>
          <a:bodyPr/>
          <a:lstStyle/>
          <a:p>
            <a:r>
              <a:rPr lang="en-GB" altLang="en-US"/>
              <a:t>Inserting Data</a:t>
            </a:r>
          </a:p>
        </p:txBody>
      </p:sp>
      <p:sp>
        <p:nvSpPr>
          <p:cNvPr id="2867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42875" y="1412875"/>
            <a:ext cx="8856663" cy="4319588"/>
          </a:xfrm>
        </p:spPr>
        <p:txBody>
          <a:bodyPr/>
          <a:lstStyle/>
          <a:p>
            <a:r>
              <a:rPr lang="en-GB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 basic SQL feature for inserting multiple rows:</a:t>
            </a:r>
          </a:p>
          <a:p>
            <a:endParaRPr lang="en-GB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''TABLE'' (''column-name'', [''column-name', ...])</a:t>
            </a:r>
          </a:p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(''1st row value a'',"1st row value b"),</a:t>
            </a:r>
          </a:p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	(''2nd row value a', "2nd row value b"),</a:t>
            </a:r>
          </a:p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...</a:t>
            </a:r>
          </a:p>
          <a:p>
            <a:r>
              <a:rPr lang="en-GB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boat (</a:t>
            </a:r>
            <a:r>
              <a:rPr lang="en-GB" altLang="en-US" sz="22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boat_id</a:t>
            </a:r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altLang="en-US" sz="2200" i="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boat_name</a:t>
            </a:r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(1,'Esmerelda'),</a:t>
            </a:r>
          </a:p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(2,'Missy'),</a:t>
            </a:r>
          </a:p>
          <a:p>
            <a:r>
              <a:rPr lang="en-GB" altLang="en-US" sz="2200" i="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(3,'Lord George');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Data Loading Tools</a:t>
            </a:r>
          </a:p>
        </p:txBody>
      </p:sp>
      <p:sp>
        <p:nvSpPr>
          <p:cNvPr id="2969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3188" y="1844675"/>
            <a:ext cx="8856662" cy="4319588"/>
          </a:xfrm>
        </p:spPr>
        <p:txBody>
          <a:bodyPr/>
          <a:lstStyle/>
          <a:p>
            <a:pPr lvl="1"/>
            <a:r>
              <a:rPr lang="en-GB" altLang="en-US" sz="2600">
                <a:solidFill>
                  <a:srgbClr val="286AAD"/>
                </a:solidFill>
                <a:latin typeface="Arial" panose="020B0604020202020204" pitchFamily="34" charset="0"/>
                <a:hlinkClick r:id="rId2"/>
              </a:rPr>
              <a:t>Bulk insert in SQL server</a:t>
            </a:r>
            <a:endParaRPr lang="en-GB" altLang="en-US" sz="2600">
              <a:solidFill>
                <a:srgbClr val="286AAD"/>
              </a:solidFill>
              <a:latin typeface="Arial" panose="020B0604020202020204" pitchFamily="34" charset="0"/>
            </a:endParaRPr>
          </a:p>
          <a:p>
            <a:pPr lvl="1"/>
            <a:r>
              <a:rPr lang="en-GB" altLang="en-US" sz="2600">
                <a:solidFill>
                  <a:srgbClr val="286AAD"/>
                </a:solidFill>
                <a:latin typeface="Arial" panose="020B0604020202020204" pitchFamily="34" charset="0"/>
                <a:hlinkClick r:id="rId3"/>
              </a:rPr>
              <a:t>Oracle SQL loader</a:t>
            </a:r>
            <a:endParaRPr lang="en-GB" altLang="en-US" sz="2600">
              <a:solidFill>
                <a:srgbClr val="286AAD"/>
              </a:solidFill>
              <a:latin typeface="Arial" panose="020B0604020202020204" pitchFamily="34" charset="0"/>
            </a:endParaRPr>
          </a:p>
          <a:p>
            <a:pPr lvl="1"/>
            <a:r>
              <a:rPr lang="en-GB" altLang="en-US" sz="2600">
                <a:solidFill>
                  <a:srgbClr val="286AAD"/>
                </a:solidFill>
                <a:latin typeface="Arial" panose="020B0604020202020204" pitchFamily="34" charset="0"/>
                <a:hlinkClick r:id="rId4"/>
              </a:rPr>
              <a:t>MySQL uses ‘LOAD DATA’</a:t>
            </a:r>
            <a:endParaRPr lang="en-GB" altLang="en-US" sz="2600">
              <a:solidFill>
                <a:srgbClr val="286AAD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1"/>
          <p:cNvGrpSpPr>
            <a:grpSpLocks/>
          </p:cNvGrpSpPr>
          <p:nvPr/>
        </p:nvGrpSpPr>
        <p:grpSpPr bwMode="auto">
          <a:xfrm>
            <a:off x="757238" y="1677988"/>
            <a:ext cx="7415212" cy="4422775"/>
            <a:chOff x="397617" y="376237"/>
            <a:chExt cx="7990733" cy="5508626"/>
          </a:xfrm>
        </p:grpSpPr>
        <p:cxnSp>
          <p:nvCxnSpPr>
            <p:cNvPr id="30723" name="Straight Arrow Connector 23"/>
            <p:cNvCxnSpPr>
              <a:cxnSpLocks noChangeShapeType="1"/>
            </p:cNvCxnSpPr>
            <p:nvPr/>
          </p:nvCxnSpPr>
          <p:spPr bwMode="auto">
            <a:xfrm flipH="1">
              <a:off x="1439289" y="2997199"/>
              <a:ext cx="1619825" cy="13684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4" name="Rounded Rectangle 3"/>
            <p:cNvSpPr>
              <a:spLocks noChangeArrowheads="1"/>
            </p:cNvSpPr>
            <p:nvPr/>
          </p:nvSpPr>
          <p:spPr bwMode="auto">
            <a:xfrm>
              <a:off x="5076825" y="476250"/>
              <a:ext cx="3311525" cy="4176713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>
                  <a:solidFill>
                    <a:schemeClr val="bg2"/>
                  </a:solidFill>
                </a:rPr>
                <a:t>Server</a:t>
              </a:r>
            </a:p>
          </p:txBody>
        </p:sp>
        <p:sp>
          <p:nvSpPr>
            <p:cNvPr id="30725" name="Flowchart: Magnetic Disk 1"/>
            <p:cNvSpPr>
              <a:spLocks noChangeArrowheads="1"/>
            </p:cNvSpPr>
            <p:nvPr/>
          </p:nvSpPr>
          <p:spPr bwMode="auto">
            <a:xfrm>
              <a:off x="6227763" y="1412875"/>
              <a:ext cx="1081087" cy="1368425"/>
            </a:xfrm>
            <a:prstGeom prst="flowChartMagneticDisk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0726" name="TextBox 2"/>
            <p:cNvSpPr txBox="1">
              <a:spLocks noChangeArrowheads="1"/>
            </p:cNvSpPr>
            <p:nvPr/>
          </p:nvSpPr>
          <p:spPr bwMode="auto">
            <a:xfrm>
              <a:off x="6011863" y="2924175"/>
              <a:ext cx="15049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>
                  <a:solidFill>
                    <a:schemeClr val="bg2"/>
                  </a:solidFill>
                </a:rPr>
                <a:t>Database</a:t>
              </a:r>
            </a:p>
          </p:txBody>
        </p:sp>
        <p:cxnSp>
          <p:nvCxnSpPr>
            <p:cNvPr id="30727" name="Straight Connector 6"/>
            <p:cNvCxnSpPr>
              <a:cxnSpLocks noChangeShapeType="1"/>
              <a:endCxn id="30724" idx="1"/>
            </p:cNvCxnSpPr>
            <p:nvPr/>
          </p:nvCxnSpPr>
          <p:spPr bwMode="auto">
            <a:xfrm flipV="1">
              <a:off x="3995738" y="2565400"/>
              <a:ext cx="1081087" cy="714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28" name="Straight Arrow Connector 9"/>
            <p:cNvCxnSpPr>
              <a:cxnSpLocks noChangeShapeType="1"/>
            </p:cNvCxnSpPr>
            <p:nvPr/>
          </p:nvCxnSpPr>
          <p:spPr bwMode="auto">
            <a:xfrm rot="16200000" flipV="1">
              <a:off x="646904" y="411956"/>
              <a:ext cx="503237" cy="431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29" name="TextBox 10"/>
            <p:cNvSpPr txBox="1">
              <a:spLocks noChangeArrowheads="1"/>
            </p:cNvSpPr>
            <p:nvPr/>
          </p:nvSpPr>
          <p:spPr bwMode="auto">
            <a:xfrm>
              <a:off x="2671765" y="3355973"/>
              <a:ext cx="131445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>
                  <a:solidFill>
                    <a:schemeClr val="bg2"/>
                  </a:solidFill>
                </a:rPr>
                <a:t>Network</a:t>
              </a:r>
            </a:p>
          </p:txBody>
        </p:sp>
        <p:sp>
          <p:nvSpPr>
            <p:cNvPr id="30730" name="TextBox 11"/>
            <p:cNvSpPr txBox="1">
              <a:spLocks noChangeArrowheads="1"/>
            </p:cNvSpPr>
            <p:nvPr/>
          </p:nvSpPr>
          <p:spPr bwMode="auto">
            <a:xfrm>
              <a:off x="460815" y="2241935"/>
              <a:ext cx="12287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>
                  <a:solidFill>
                    <a:schemeClr val="bg2"/>
                  </a:solidFill>
                </a:rPr>
                <a:t>Internet</a:t>
              </a:r>
            </a:p>
          </p:txBody>
        </p:sp>
        <p:cxnSp>
          <p:nvCxnSpPr>
            <p:cNvPr id="30731" name="Straight Connector 13"/>
            <p:cNvCxnSpPr>
              <a:cxnSpLocks noChangeShapeType="1"/>
            </p:cNvCxnSpPr>
            <p:nvPr/>
          </p:nvCxnSpPr>
          <p:spPr bwMode="auto">
            <a:xfrm>
              <a:off x="2273336" y="1710799"/>
              <a:ext cx="796857" cy="8147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2" name="Straight Connector 15"/>
            <p:cNvCxnSpPr>
              <a:cxnSpLocks noChangeShapeType="1"/>
            </p:cNvCxnSpPr>
            <p:nvPr/>
          </p:nvCxnSpPr>
          <p:spPr bwMode="auto">
            <a:xfrm>
              <a:off x="3708400" y="2924174"/>
              <a:ext cx="864394" cy="172878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3" name="Rounded Rectangle 16"/>
            <p:cNvSpPr>
              <a:spLocks noChangeArrowheads="1"/>
            </p:cNvSpPr>
            <p:nvPr/>
          </p:nvSpPr>
          <p:spPr bwMode="auto">
            <a:xfrm>
              <a:off x="4211638" y="4652963"/>
              <a:ext cx="1368425" cy="1231900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>
                  <a:solidFill>
                    <a:schemeClr val="bg2"/>
                  </a:solidFill>
                </a:rPr>
                <a:t>Server</a:t>
              </a:r>
            </a:p>
          </p:txBody>
        </p:sp>
        <p:cxnSp>
          <p:nvCxnSpPr>
            <p:cNvPr id="30734" name="Straight Connector 18"/>
            <p:cNvCxnSpPr>
              <a:cxnSpLocks noChangeShapeType="1"/>
            </p:cNvCxnSpPr>
            <p:nvPr/>
          </p:nvCxnSpPr>
          <p:spPr bwMode="auto">
            <a:xfrm rot="5400000" flipH="1" flipV="1">
              <a:off x="3527425" y="1304925"/>
              <a:ext cx="1439863" cy="792163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35" name="Rounded Rectangle 19"/>
            <p:cNvSpPr>
              <a:spLocks noChangeArrowheads="1"/>
            </p:cNvSpPr>
            <p:nvPr/>
          </p:nvSpPr>
          <p:spPr bwMode="auto">
            <a:xfrm>
              <a:off x="3922713" y="477838"/>
              <a:ext cx="1081087" cy="503237"/>
            </a:xfrm>
            <a:prstGeom prst="roundRect">
              <a:avLst>
                <a:gd name="adj" fmla="val 16667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0736" name="TextBox 20"/>
            <p:cNvSpPr txBox="1">
              <a:spLocks noChangeArrowheads="1"/>
            </p:cNvSpPr>
            <p:nvPr/>
          </p:nvSpPr>
          <p:spPr bwMode="auto">
            <a:xfrm>
              <a:off x="2682417" y="1194014"/>
              <a:ext cx="1691618" cy="498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sz="2000">
                  <a:solidFill>
                    <a:schemeClr val="bg2"/>
                  </a:solidFill>
                </a:rPr>
                <a:t>Applications</a:t>
              </a:r>
            </a:p>
          </p:txBody>
        </p:sp>
        <p:sp>
          <p:nvSpPr>
            <p:cNvPr id="30737" name="TextBox 24"/>
            <p:cNvSpPr txBox="1">
              <a:spLocks noChangeArrowheads="1"/>
            </p:cNvSpPr>
            <p:nvPr/>
          </p:nvSpPr>
          <p:spPr bwMode="auto">
            <a:xfrm>
              <a:off x="397617" y="4236101"/>
              <a:ext cx="2166937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en-US" i="1">
                  <a:solidFill>
                    <a:schemeClr val="bg2"/>
                  </a:solidFill>
                </a:rPr>
                <a:t>Other systems</a:t>
              </a:r>
            </a:p>
          </p:txBody>
        </p:sp>
        <p:sp>
          <p:nvSpPr>
            <p:cNvPr id="30738" name="Explosion 2 7"/>
            <p:cNvSpPr>
              <a:spLocks noChangeArrowheads="1"/>
            </p:cNvSpPr>
            <p:nvPr/>
          </p:nvSpPr>
          <p:spPr bwMode="auto">
            <a:xfrm>
              <a:off x="682625" y="454025"/>
              <a:ext cx="2305050" cy="1679575"/>
            </a:xfrm>
            <a:prstGeom prst="irregularSeal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30739" name="Explosion 2 4"/>
            <p:cNvSpPr>
              <a:spLocks noChangeArrowheads="1"/>
            </p:cNvSpPr>
            <p:nvPr/>
          </p:nvSpPr>
          <p:spPr bwMode="auto">
            <a:xfrm>
              <a:off x="2771775" y="2133600"/>
              <a:ext cx="1655763" cy="1079500"/>
            </a:xfrm>
            <a:prstGeom prst="irregularSeal2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GB" alt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Oracle</a:t>
            </a:r>
          </a:p>
        </p:txBody>
      </p:sp>
      <p:sp>
        <p:nvSpPr>
          <p:cNvPr id="3174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For many years, Oracle was the largest market share AND largest by value.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It was challenged recently by MySQL.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Support for Languages</a:t>
            </a: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 b="1" i="1">
                <a:latin typeface="Arial" panose="020B0604020202020204" pitchFamily="34" charset="0"/>
              </a:rPr>
              <a:t>Java Programming </a:t>
            </a:r>
            <a:r>
              <a:rPr lang="en-GB" altLang="en-US">
                <a:latin typeface="Arial" panose="020B0604020202020204" pitchFamily="34" charset="0"/>
              </a:rPr>
              <a:t>– allowing sophisticated manipulation of data using the logic of a programming language 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 b="1" i="1">
                <a:latin typeface="Arial" panose="020B0604020202020204" pitchFamily="34" charset="0"/>
              </a:rPr>
              <a:t>XML</a:t>
            </a:r>
            <a:r>
              <a:rPr lang="en-GB" altLang="en-US">
                <a:latin typeface="Arial" panose="020B0604020202020204" pitchFamily="34" charset="0"/>
              </a:rPr>
              <a:t> – allowing development of own tags so capable of transmitting data in almost any format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Scope and Coverage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This topic will cover: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The implementation environment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Creating tables 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Enforcing integrity via constraints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Creating indexes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Inserting data at implementation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Oracle as an example implementation environment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Support for...</a:t>
            </a:r>
          </a:p>
        </p:txBody>
      </p:sp>
      <p:sp>
        <p:nvSpPr>
          <p:cNvPr id="3379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Distributed database features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Advanced security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Data warehousing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Internet ready features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Objects </a:t>
            </a:r>
          </a:p>
        </p:txBody>
      </p:sp>
      <p:sp>
        <p:nvSpPr>
          <p:cNvPr id="348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Tables, indexes, views, domains...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More complex objects with internal structure 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PL/SQL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Stored functions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Stored procedures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Triggers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Oracle Architecture</a:t>
            </a:r>
          </a:p>
        </p:txBody>
      </p:sp>
      <p:sp>
        <p:nvSpPr>
          <p:cNvPr id="3584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28775"/>
            <a:ext cx="8856663" cy="4319588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 Database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Database Instance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 Logical and Physical structure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Logical Structure of Oracle</a:t>
            </a:r>
          </a:p>
        </p:txBody>
      </p:sp>
      <p:sp>
        <p:nvSpPr>
          <p:cNvPr id="36867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Tables spaces – logical storage units that contain the other objects, which have memory divided into blocks, extents, and segments. 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Database schemas contain or own the objects like tables. 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Definition of users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Structure of Oracle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Datafiles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Redo logs</a:t>
            </a:r>
          </a:p>
          <a:p>
            <a:pPr lvl="1"/>
            <a:endParaRPr lang="en-GB" altLang="en-US" sz="1600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Control files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785225" cy="1152525"/>
          </a:xfrm>
        </p:spPr>
        <p:txBody>
          <a:bodyPr/>
          <a:lstStyle/>
          <a:p>
            <a:r>
              <a:rPr lang="en-GB" altLang="en-US"/>
              <a:t>Oracle Instance</a:t>
            </a:r>
          </a:p>
        </p:txBody>
      </p:sp>
      <p:sp>
        <p:nvSpPr>
          <p:cNvPr id="389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Contains all the processes and memory areas.</a:t>
            </a:r>
          </a:p>
          <a:p>
            <a:pPr lvl="1"/>
            <a:r>
              <a:rPr lang="en-GB" altLang="en-US">
                <a:latin typeface="Arial" panose="020B0604020202020204" pitchFamily="34" charset="0"/>
              </a:rPr>
              <a:t>Also contains...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>
              <a:buFontTx/>
              <a:buNone/>
            </a:pPr>
            <a:r>
              <a:rPr lang="en-GB" altLang="en-US" b="1" i="1">
                <a:latin typeface="Arial" panose="020B0604020202020204" pitchFamily="34" charset="0"/>
              </a:rPr>
              <a:t>- System Global Area</a:t>
            </a:r>
          </a:p>
          <a:p>
            <a:pPr lvl="1">
              <a:buFontTx/>
              <a:buNone/>
            </a:pPr>
            <a:r>
              <a:rPr lang="en-GB" altLang="en-US" b="1" i="1">
                <a:latin typeface="Arial" panose="020B0604020202020204" pitchFamily="34" charset="0"/>
              </a:rPr>
              <a:t>- Program Global Area</a:t>
            </a:r>
          </a:p>
          <a:p>
            <a:pPr lvl="1">
              <a:buFontTx/>
              <a:buNone/>
            </a:pPr>
            <a:r>
              <a:rPr lang="en-GB" altLang="en-US" b="1" i="1">
                <a:latin typeface="Arial" panose="020B0604020202020204" pitchFamily="34" charset="0"/>
              </a:rPr>
              <a:t>- User Processes</a:t>
            </a:r>
          </a:p>
          <a:p>
            <a:pPr lvl="1">
              <a:buFontTx/>
              <a:buNone/>
            </a:pPr>
            <a:r>
              <a:rPr lang="en-GB" altLang="en-US" b="1" i="1">
                <a:latin typeface="Arial" panose="020B0604020202020204" pitchFamily="34" charset="0"/>
              </a:rPr>
              <a:t>- Oracle Processes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200" dirty="0"/>
              <a:t>Learning Outcomes – Have We Met Them?</a:t>
            </a:r>
            <a:endParaRPr lang="en-US" altLang="en-US" sz="3200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dirty="0"/>
          </a:p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/>
            <a:r>
              <a:rPr lang="en-GB" dirty="0"/>
              <a:t>Explain and define integrity constrains on tables 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Insert multiple rows of data in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Explain some of the features of the Oracle RDBMS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References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188" y="1628800"/>
            <a:ext cx="8856663" cy="4319587"/>
          </a:xfrm>
        </p:spPr>
        <p:txBody>
          <a:bodyPr/>
          <a:lstStyle/>
          <a:p>
            <a:pPr lvl="1"/>
            <a:r>
              <a:rPr lang="en-US" altLang="en-US" dirty="0">
                <a:latin typeface="Arial" panose="020B0604020202020204" pitchFamily="34" charset="0"/>
              </a:rPr>
              <a:t>Connolly, T. &amp; </a:t>
            </a:r>
            <a:r>
              <a:rPr lang="en-US" altLang="en-US" dirty="0" err="1">
                <a:latin typeface="Arial" panose="020B0604020202020204" pitchFamily="34" charset="0"/>
              </a:rPr>
              <a:t>Begg</a:t>
            </a:r>
            <a:r>
              <a:rPr lang="en-US" altLang="en-US" dirty="0">
                <a:latin typeface="Arial" panose="020B0604020202020204" pitchFamily="34" charset="0"/>
              </a:rPr>
              <a:t>, C. (2015). </a:t>
            </a:r>
            <a:r>
              <a:rPr lang="en-US" altLang="en-US" i="1" dirty="0">
                <a:latin typeface="Arial" panose="020B0604020202020204" pitchFamily="34" charset="0"/>
              </a:rPr>
              <a:t>Database Systems: A Practical Approach to Design, Implementation, and Management, 6</a:t>
            </a:r>
            <a:r>
              <a:rPr lang="en-US" altLang="en-US" i="1" baseline="30000" dirty="0">
                <a:latin typeface="Arial" panose="020B0604020202020204" pitchFamily="34" charset="0"/>
              </a:rPr>
              <a:t>th</a:t>
            </a:r>
            <a:r>
              <a:rPr lang="en-US" altLang="en-US" i="1" dirty="0">
                <a:latin typeface="Arial" panose="020B0604020202020204" pitchFamily="34" charset="0"/>
              </a:rPr>
              <a:t>Edition</a:t>
            </a:r>
            <a:r>
              <a:rPr lang="en-US" altLang="en-US" dirty="0">
                <a:latin typeface="Arial" panose="020B0604020202020204" pitchFamily="34" charset="0"/>
              </a:rPr>
              <a:t>. </a:t>
            </a:r>
            <a:r>
              <a:rPr lang="en-GB" altLang="en-US" dirty="0">
                <a:latin typeface="Arial" panose="020B0604020202020204" pitchFamily="34" charset="0"/>
              </a:rPr>
              <a:t>Addison Wesley.</a:t>
            </a:r>
            <a:r>
              <a:rPr lang="en-US" altLang="en-US" dirty="0">
                <a:latin typeface="Arial" panose="020B0604020202020204" pitchFamily="34" charset="0"/>
              </a:rPr>
              <a:t> Chapters 4.</a:t>
            </a:r>
          </a:p>
          <a:p>
            <a:pPr lvl="1"/>
            <a:endParaRPr lang="en-US" altLang="en-US" dirty="0">
              <a:latin typeface="Arial" panose="020B0604020202020204" pitchFamily="34" charset="0"/>
            </a:endParaRPr>
          </a:p>
          <a:p>
            <a:endParaRPr lang="en-GB" altLang="en-US" dirty="0"/>
          </a:p>
          <a:p>
            <a:endParaRPr lang="en-GB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/>
              <a:t>Topic 9 – Database Implementation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Any Questions?</a:t>
            </a:r>
          </a:p>
          <a:p>
            <a:pPr eaLnBrk="1" hangingPunct="1"/>
            <a:endParaRPr lang="en-GB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Learning Outcomes</a:t>
            </a: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By the end of this topic, students will be able to:</a:t>
            </a:r>
          </a:p>
          <a:p>
            <a:pPr lvl="1"/>
            <a:r>
              <a:rPr lang="en-GB" dirty="0"/>
              <a:t>Explain and define integrity constrains on tables 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Insert multiple rows of data in SQL</a:t>
            </a:r>
          </a:p>
          <a:p>
            <a:pPr lvl="1" eaLnBrk="1" hangingPunct="1"/>
            <a:r>
              <a:rPr lang="en-GB" altLang="en-US" dirty="0">
                <a:latin typeface="Arial" panose="020B0604020202020204" pitchFamily="34" charset="0"/>
              </a:rPr>
              <a:t>Explain some of the features of the Oracle RDBMS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Aspects of Implementation</a:t>
            </a:r>
          </a:p>
        </p:txBody>
      </p:sp>
      <p:sp>
        <p:nvSpPr>
          <p:cNvPr id="122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07950" y="1630363"/>
            <a:ext cx="8856663" cy="4319587"/>
          </a:xfrm>
        </p:spPr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Creating...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 b="1" i="1">
                <a:latin typeface="Arial" panose="020B0604020202020204" pitchFamily="34" charset="0"/>
              </a:rPr>
              <a:t>Tables</a:t>
            </a:r>
          </a:p>
          <a:p>
            <a:pPr lvl="1"/>
            <a:r>
              <a:rPr lang="en-GB" altLang="en-US" b="1" i="1">
                <a:latin typeface="Arial" panose="020B0604020202020204" pitchFamily="34" charset="0"/>
              </a:rPr>
              <a:t>Domains</a:t>
            </a:r>
          </a:p>
          <a:p>
            <a:pPr lvl="1"/>
            <a:r>
              <a:rPr lang="en-GB" altLang="en-US" b="1" i="1">
                <a:latin typeface="Arial" panose="020B0604020202020204" pitchFamily="34" charset="0"/>
              </a:rPr>
              <a:t>Indexes</a:t>
            </a:r>
          </a:p>
          <a:p>
            <a:pPr lvl="1"/>
            <a:r>
              <a:rPr lang="en-GB" altLang="en-US" b="1" i="1">
                <a:latin typeface="Arial" panose="020B0604020202020204" pitchFamily="34" charset="0"/>
              </a:rPr>
              <a:t>Views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Create Table</a:t>
            </a:r>
          </a:p>
        </p:txBody>
      </p:sp>
      <p:sp>
        <p:nvSpPr>
          <p:cNvPr id="13315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>
                <a:latin typeface="Arial" panose="020B0604020202020204" pitchFamily="34" charset="0"/>
              </a:rPr>
              <a:t>The various ‘create table’ statements will be run as part of a script. </a:t>
            </a:r>
          </a:p>
          <a:p>
            <a:pPr lvl="1"/>
            <a:endParaRPr lang="en-GB" altLang="en-US">
              <a:latin typeface="Arial" panose="020B0604020202020204" pitchFamily="34" charset="0"/>
            </a:endParaRPr>
          </a:p>
          <a:p>
            <a:pPr lvl="1"/>
            <a:r>
              <a:rPr lang="en-GB" altLang="en-US">
                <a:latin typeface="Arial" panose="020B0604020202020204" pitchFamily="34" charset="0"/>
              </a:rPr>
              <a:t>Any domains referred to, if they are created as separate objects in the database, will need to be created first.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Create Domain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GB" altLang="en-US" dirty="0"/>
              <a:t>Explicitly create a domain:</a:t>
            </a:r>
          </a:p>
          <a:p>
            <a:pPr lvl="1">
              <a:defRPr/>
            </a:pPr>
            <a:endParaRPr lang="en-GB" altLang="en-US" dirty="0"/>
          </a:p>
          <a:p>
            <a:pPr marL="268287" lvl="1" indent="0">
              <a:buFontTx/>
              <a:buNone/>
              <a:defRPr/>
            </a:pPr>
            <a:r>
              <a:rPr lang="en-GB" altLang="en-US" sz="2400" dirty="0"/>
              <a:t>CREATE DOMAIN ALLOWABLE_COLOUR as CHART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sz="2400" dirty="0"/>
              <a:t>DEFAULT ‘Red’</a:t>
            </a:r>
          </a:p>
          <a:p>
            <a:pPr marL="268287" lvl="1" indent="0">
              <a:buFontTx/>
              <a:buNone/>
              <a:defRPr/>
            </a:pPr>
            <a:r>
              <a:rPr lang="en-GB" altLang="en-US" sz="2400" dirty="0"/>
              <a:t>CHECK (VALUE IN (‘</a:t>
            </a:r>
            <a:r>
              <a:rPr lang="en-GB" altLang="en-US" sz="2400" dirty="0" err="1"/>
              <a:t>Red’,’Blue’,’Green</a:t>
            </a:r>
            <a:r>
              <a:rPr lang="en-GB" altLang="en-US" sz="2400" dirty="0"/>
              <a:t>’));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Types of Constraints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Referential integrity</a:t>
            </a:r>
          </a:p>
          <a:p>
            <a:pPr lvl="1"/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Propagation constraints</a:t>
            </a:r>
          </a:p>
          <a:p>
            <a:pPr lvl="1"/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Domain constraints</a:t>
            </a:r>
          </a:p>
          <a:p>
            <a:pPr lvl="1"/>
            <a:r>
              <a:rPr lang="en-GB" altLang="en-US" b="1" i="1" dirty="0">
                <a:solidFill>
                  <a:srgbClr val="002060"/>
                </a:solidFill>
                <a:latin typeface="Arial" panose="020B0604020202020204" pitchFamily="34" charset="0"/>
              </a:rPr>
              <a:t>Table constraints</a:t>
            </a:r>
          </a:p>
          <a:p>
            <a:pPr lvl="1"/>
            <a:endParaRPr lang="en-GB" altLang="en-US" dirty="0">
              <a:latin typeface="Arial" panose="020B0604020202020204" pitchFamily="34" charset="0"/>
            </a:endParaRPr>
          </a:p>
          <a:p>
            <a:pPr lvl="1"/>
            <a:r>
              <a:rPr lang="en-GB" altLang="en-US" dirty="0">
                <a:latin typeface="Arial" panose="020B0604020202020204" pitchFamily="34" charset="0"/>
              </a:rPr>
              <a:t>Plus...</a:t>
            </a:r>
          </a:p>
          <a:p>
            <a:pPr lvl="2"/>
            <a:r>
              <a:rPr lang="en-GB" altLang="en-US" sz="2600" dirty="0">
                <a:latin typeface="Arial" panose="020B0604020202020204" pitchFamily="34" charset="0"/>
              </a:rPr>
              <a:t>Constraint Violation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Referential Integrity Constraint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395288" y="1700213"/>
            <a:ext cx="84931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CREATE TABLE </a:t>
            </a:r>
            <a:r>
              <a:rPr lang="en-GB" altLang="en-US" b="1" dirty="0">
                <a:solidFill>
                  <a:schemeClr val="bg2"/>
                </a:solidFill>
                <a:cs typeface="Arial" panose="020B0604020202020204" pitchFamily="34" charset="0"/>
              </a:rPr>
              <a:t>worker</a:t>
            </a:r>
            <a:endParaRPr lang="en-GB" altLang="en-US" sz="1400" b="1" dirty="0">
              <a:solidFill>
                <a:schemeClr val="bg2"/>
              </a:solidFill>
            </a:endParaRPr>
          </a:p>
          <a:p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(</a:t>
            </a:r>
            <a:r>
              <a:rPr lang="en-GB" altLang="en-US" dirty="0" err="1">
                <a:solidFill>
                  <a:schemeClr val="bg2"/>
                </a:solidFill>
                <a:cs typeface="Arial" panose="020B0604020202020204" pitchFamily="34" charset="0"/>
              </a:rPr>
              <a:t>emp_no</a:t>
            </a:r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 NUMBER(5) NOT NULL,</a:t>
            </a:r>
            <a:endParaRPr lang="en-GB" altLang="en-US" sz="1400" dirty="0">
              <a:solidFill>
                <a:schemeClr val="bg2"/>
              </a:solidFill>
            </a:endParaRPr>
          </a:p>
          <a:p>
            <a:r>
              <a:rPr lang="en-GB" altLang="en-US" dirty="0" err="1">
                <a:solidFill>
                  <a:schemeClr val="bg2"/>
                </a:solidFill>
                <a:cs typeface="Arial" panose="020B0604020202020204" pitchFamily="34" charset="0"/>
              </a:rPr>
              <a:t>first_name</a:t>
            </a:r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 VARCHAR(30),</a:t>
            </a:r>
            <a:endParaRPr lang="en-GB" altLang="en-US" sz="1400" dirty="0">
              <a:solidFill>
                <a:schemeClr val="bg2"/>
              </a:solidFill>
            </a:endParaRPr>
          </a:p>
          <a:p>
            <a:r>
              <a:rPr lang="en-GB" altLang="en-US" dirty="0" err="1">
                <a:solidFill>
                  <a:schemeClr val="bg2"/>
                </a:solidFill>
                <a:cs typeface="Arial" panose="020B0604020202020204" pitchFamily="34" charset="0"/>
              </a:rPr>
              <a:t>last_name</a:t>
            </a:r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 VARCHAR(30),</a:t>
            </a:r>
            <a:endParaRPr lang="en-GB" altLang="en-US" sz="1400" dirty="0">
              <a:solidFill>
                <a:schemeClr val="bg2"/>
              </a:solidFill>
            </a:endParaRPr>
          </a:p>
          <a:p>
            <a:r>
              <a:rPr lang="en-GB" altLang="en-US" dirty="0" err="1">
                <a:solidFill>
                  <a:schemeClr val="bg2"/>
                </a:solidFill>
                <a:cs typeface="Arial" panose="020B0604020202020204" pitchFamily="34" charset="0"/>
              </a:rPr>
              <a:t>job_title</a:t>
            </a:r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 VARCHAR(30),</a:t>
            </a:r>
            <a:endParaRPr lang="en-GB" altLang="en-US" sz="1400" dirty="0">
              <a:solidFill>
                <a:schemeClr val="bg2"/>
              </a:solidFill>
            </a:endParaRPr>
          </a:p>
          <a:p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age NUMBER(3),</a:t>
            </a:r>
            <a:endParaRPr lang="en-GB" altLang="en-US" sz="1400" dirty="0">
              <a:solidFill>
                <a:schemeClr val="bg2"/>
              </a:solidFill>
            </a:endParaRPr>
          </a:p>
          <a:p>
            <a:r>
              <a:rPr lang="en-GB" altLang="en-US" dirty="0" err="1">
                <a:solidFill>
                  <a:schemeClr val="bg2"/>
                </a:solidFill>
                <a:cs typeface="Arial" panose="020B0604020202020204" pitchFamily="34" charset="0"/>
              </a:rPr>
              <a:t>dept_no</a:t>
            </a:r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 NUMBER(5),</a:t>
            </a:r>
            <a:endParaRPr lang="en-GB" altLang="en-US" sz="1400" dirty="0">
              <a:solidFill>
                <a:schemeClr val="bg2"/>
              </a:solidFill>
            </a:endParaRPr>
          </a:p>
          <a:p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PRIMARY KEY </a:t>
            </a:r>
            <a:r>
              <a:rPr lang="en-GB" altLang="en-US" dirty="0" err="1">
                <a:solidFill>
                  <a:schemeClr val="bg2"/>
                </a:solidFill>
                <a:cs typeface="Arial" panose="020B0604020202020204" pitchFamily="34" charset="0"/>
              </a:rPr>
              <a:t>emp_no</a:t>
            </a:r>
            <a:r>
              <a:rPr lang="en-GB" altLang="en-US" dirty="0">
                <a:solidFill>
                  <a:schemeClr val="bg2"/>
                </a:solidFill>
                <a:cs typeface="Arial" panose="020B0604020202020204" pitchFamily="34" charset="0"/>
              </a:rPr>
              <a:t>,</a:t>
            </a:r>
            <a:endParaRPr lang="en-GB" altLang="en-US" sz="1400" dirty="0">
              <a:solidFill>
                <a:schemeClr val="bg2"/>
              </a:solidFill>
            </a:endParaRPr>
          </a:p>
          <a:p>
            <a:r>
              <a:rPr lang="en-GB" altLang="en-US" dirty="0">
                <a:solidFill>
                  <a:srgbClr val="C00000"/>
                </a:solidFill>
                <a:cs typeface="Arial" panose="020B0604020202020204" pitchFamily="34" charset="0"/>
              </a:rPr>
              <a:t>FOREIGN KEY (</a:t>
            </a:r>
            <a:r>
              <a:rPr lang="en-GB" altLang="en-US" dirty="0" err="1">
                <a:solidFill>
                  <a:srgbClr val="C00000"/>
                </a:solidFill>
                <a:cs typeface="Arial" panose="020B0604020202020204" pitchFamily="34" charset="0"/>
              </a:rPr>
              <a:t>dept_no</a:t>
            </a:r>
            <a:r>
              <a:rPr lang="en-GB" altLang="en-US" dirty="0">
                <a:solidFill>
                  <a:srgbClr val="C00000"/>
                </a:solidFill>
                <a:cs typeface="Arial" panose="020B0604020202020204" pitchFamily="34" charset="0"/>
              </a:rPr>
              <a:t>) references </a:t>
            </a:r>
            <a:r>
              <a:rPr lang="en-GB" altLang="en-US" b="1" dirty="0">
                <a:solidFill>
                  <a:srgbClr val="002060"/>
                </a:solidFill>
                <a:cs typeface="Arial" panose="020B0604020202020204" pitchFamily="34" charset="0"/>
              </a:rPr>
              <a:t>department</a:t>
            </a:r>
            <a:r>
              <a:rPr lang="en-GB" altLang="en-US" dirty="0">
                <a:solidFill>
                  <a:srgbClr val="C00000"/>
                </a:solidFill>
                <a:cs typeface="Arial" panose="020B0604020202020204" pitchFamily="34" charset="0"/>
              </a:rPr>
              <a:t>(</a:t>
            </a:r>
            <a:r>
              <a:rPr lang="en-GB" altLang="en-US" dirty="0" err="1">
                <a:solidFill>
                  <a:srgbClr val="C00000"/>
                </a:solidFill>
                <a:cs typeface="Arial" panose="020B0604020202020204" pitchFamily="34" charset="0"/>
              </a:rPr>
              <a:t>dept_no</a:t>
            </a:r>
            <a:r>
              <a:rPr lang="en-GB" altLang="en-US" dirty="0">
                <a:solidFill>
                  <a:srgbClr val="C00000"/>
                </a:solidFill>
                <a:cs typeface="Arial" panose="020B0604020202020204" pitchFamily="34" charset="0"/>
              </a:rPr>
              <a:t>)</a:t>
            </a:r>
            <a:endParaRPr lang="en-GB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b67088b2-6ecd-43ed-adc0-b6f1cffeef54"/>
</p:tagLst>
</file>

<file path=ppt/theme/theme1.xml><?xml version="1.0" encoding="utf-8"?>
<a:theme xmlns:a="http://schemas.openxmlformats.org/drawingml/2006/main" name="Blank Presentation">
  <a:themeElements>
    <a:clrScheme name="Custom 11">
      <a:dk1>
        <a:srgbClr val="000000"/>
      </a:dk1>
      <a:lt1>
        <a:srgbClr val="FFFFFF"/>
      </a:lt1>
      <a:dk2>
        <a:srgbClr val="000000"/>
      </a:dk2>
      <a:lt2>
        <a:srgbClr val="3F3F3F"/>
      </a:lt2>
      <a:accent1>
        <a:srgbClr val="212167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Gill Sans"/>
        <a:ea typeface="ＭＳ Ｐゴシック"/>
        <a:cs typeface=""/>
      </a:majorFont>
      <a:minorFont>
        <a:latin typeface="Gill San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st 2">
  <a:themeElements>
    <a:clrScheme name="test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st 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-32" charset="-128"/>
          </a:defRPr>
        </a:defPPr>
      </a:lstStyle>
    </a:lnDef>
  </a:objectDefaults>
  <a:extraClrSchemeLst>
    <a:extraClrScheme>
      <a:clrScheme name="test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st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st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7E0D879CC564094532C08ADB51DA8" ma:contentTypeVersion="18" ma:contentTypeDescription="Create a new document." ma:contentTypeScope="" ma:versionID="e918d0942375ba27de1f182e78d7b8ac">
  <xsd:schema xmlns:xsd="http://www.w3.org/2001/XMLSchema" xmlns:xs="http://www.w3.org/2001/XMLSchema" xmlns:p="http://schemas.microsoft.com/office/2006/metadata/properties" xmlns:ns3="bdeceafc-5c0f-406d-b95f-35e6593d664b" xmlns:ns4="dbeaa6b5-7a21-43b8-ab59-31e7cbf2c187" targetNamespace="http://schemas.microsoft.com/office/2006/metadata/properties" ma:root="true" ma:fieldsID="cb6d8367aab685ba43ec9884064424a1" ns3:_="" ns4:_="">
    <xsd:import namespace="bdeceafc-5c0f-406d-b95f-35e6593d664b"/>
    <xsd:import namespace="dbeaa6b5-7a21-43b8-ab59-31e7cbf2c1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ceafc-5c0f-406d-b95f-35e6593d66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aa6b5-7a21-43b8-ab59-31e7cbf2c18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eceafc-5c0f-406d-b95f-35e6593d664b" xsi:nil="true"/>
  </documentManagement>
</p:properties>
</file>

<file path=customXml/itemProps1.xml><?xml version="1.0" encoding="utf-8"?>
<ds:datastoreItem xmlns:ds="http://schemas.openxmlformats.org/officeDocument/2006/customXml" ds:itemID="{01DF04E8-05F6-4240-A282-0772D90D0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ceafc-5c0f-406d-b95f-35e6593d664b"/>
    <ds:schemaRef ds:uri="dbeaa6b5-7a21-43b8-ab59-31e7cbf2c1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E87E75-0A9B-4FE4-9E3C-4614330762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B2D0D8-A067-4E50-91FF-3B565E9D446B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dbeaa6b5-7a21-43b8-ab59-31e7cbf2c187"/>
    <ds:schemaRef ds:uri="bdeceafc-5c0f-406d-b95f-35e6593d664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Eric:Users:Eric:Desktop:test 2.ppt</Template>
  <TotalTime>1004</TotalTime>
  <Words>1599</Words>
  <Application>Microsoft Office PowerPoint</Application>
  <PresentationFormat>On-screen Show (4:3)</PresentationFormat>
  <Paragraphs>278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Gill Sans</vt:lpstr>
      <vt:lpstr>Arial</vt:lpstr>
      <vt:lpstr>Blank Presentation</vt:lpstr>
      <vt:lpstr>test 2</vt:lpstr>
      <vt:lpstr>PowerPoint Presentation</vt:lpstr>
      <vt:lpstr>The Unit Roadmap</vt:lpstr>
      <vt:lpstr>Scope and Coverage</vt:lpstr>
      <vt:lpstr>Learning Outcomes</vt:lpstr>
      <vt:lpstr>Aspects of Implementation</vt:lpstr>
      <vt:lpstr>Create Table</vt:lpstr>
      <vt:lpstr>Create Domain</vt:lpstr>
      <vt:lpstr>Types of Constraints</vt:lpstr>
      <vt:lpstr>Referential Integrity Constraint</vt:lpstr>
      <vt:lpstr>Propagation Constraint </vt:lpstr>
      <vt:lpstr>Table with Propagation Constraint</vt:lpstr>
      <vt:lpstr>Options for Propagation</vt:lpstr>
      <vt:lpstr>Domain Constraints</vt:lpstr>
      <vt:lpstr>Check Constraint</vt:lpstr>
      <vt:lpstr>As a Separate Domain</vt:lpstr>
      <vt:lpstr>As a Separate Table</vt:lpstr>
      <vt:lpstr>Table Constraints</vt:lpstr>
      <vt:lpstr>Quiz</vt:lpstr>
      <vt:lpstr>Discussion Session</vt:lpstr>
      <vt:lpstr>Index</vt:lpstr>
      <vt:lpstr>Index Example</vt:lpstr>
      <vt:lpstr>Discussion Session</vt:lpstr>
      <vt:lpstr>Index</vt:lpstr>
      <vt:lpstr>Checkpoint Summary</vt:lpstr>
      <vt:lpstr>Inserting Data</vt:lpstr>
      <vt:lpstr>Data Loading Tools</vt:lpstr>
      <vt:lpstr>PowerPoint Presentation</vt:lpstr>
      <vt:lpstr>Oracle</vt:lpstr>
      <vt:lpstr>Support for Languages</vt:lpstr>
      <vt:lpstr>Support for...</vt:lpstr>
      <vt:lpstr>Objects </vt:lpstr>
      <vt:lpstr>Oracle Architecture</vt:lpstr>
      <vt:lpstr>Logical Structure of Oracle</vt:lpstr>
      <vt:lpstr>Physical Structure of Oracle</vt:lpstr>
      <vt:lpstr>Oracle Instance</vt:lpstr>
      <vt:lpstr>Learning Outcomes – Have We Met Them?</vt:lpstr>
      <vt:lpstr>References</vt:lpstr>
      <vt:lpstr>Topic 9 – Database Implementation</vt:lpstr>
    </vt:vector>
  </TitlesOfParts>
  <Company>True Creative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Riley</dc:creator>
  <cp:lastModifiedBy>Liew Pei Ling</cp:lastModifiedBy>
  <cp:revision>127</cp:revision>
  <dcterms:created xsi:type="dcterms:W3CDTF">2008-01-18T13:21:43Z</dcterms:created>
  <dcterms:modified xsi:type="dcterms:W3CDTF">2024-03-13T14:18:53Z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0x0101007B17E0D879CC564094532C08ADB51DA8</vt:lpwstr>
  </property>
</Properties>
</file>