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50" r:id="rId5"/>
  </p:sldMasterIdLst>
  <p:notesMasterIdLst>
    <p:notesMasterId r:id="rId53"/>
  </p:notesMasterIdLst>
  <p:handoutMasterIdLst>
    <p:handoutMasterId r:id="rId54"/>
  </p:handoutMasterIdLst>
  <p:sldIdLst>
    <p:sldId id="261" r:id="rId6"/>
    <p:sldId id="263" r:id="rId7"/>
    <p:sldId id="264" r:id="rId8"/>
    <p:sldId id="278" r:id="rId9"/>
    <p:sldId id="279" r:id="rId10"/>
    <p:sldId id="280" r:id="rId11"/>
    <p:sldId id="284" r:id="rId12"/>
    <p:sldId id="285" r:id="rId13"/>
    <p:sldId id="283" r:id="rId14"/>
    <p:sldId id="287" r:id="rId15"/>
    <p:sldId id="288" r:id="rId16"/>
    <p:sldId id="289" r:id="rId17"/>
    <p:sldId id="290" r:id="rId18"/>
    <p:sldId id="292" r:id="rId19"/>
    <p:sldId id="293" r:id="rId20"/>
    <p:sldId id="294" r:id="rId21"/>
    <p:sldId id="295" r:id="rId22"/>
    <p:sldId id="324" r:id="rId23"/>
    <p:sldId id="297" r:id="rId24"/>
    <p:sldId id="298" r:id="rId25"/>
    <p:sldId id="299" r:id="rId26"/>
    <p:sldId id="300" r:id="rId27"/>
    <p:sldId id="305" r:id="rId28"/>
    <p:sldId id="304" r:id="rId29"/>
    <p:sldId id="291" r:id="rId30"/>
    <p:sldId id="275" r:id="rId31"/>
    <p:sldId id="306" r:id="rId32"/>
    <p:sldId id="308" r:id="rId33"/>
    <p:sldId id="309" r:id="rId34"/>
    <p:sldId id="310" r:id="rId35"/>
    <p:sldId id="311" r:id="rId36"/>
    <p:sldId id="312" r:id="rId37"/>
    <p:sldId id="313" r:id="rId38"/>
    <p:sldId id="296" r:id="rId39"/>
    <p:sldId id="314" r:id="rId40"/>
    <p:sldId id="315" r:id="rId41"/>
    <p:sldId id="316" r:id="rId42"/>
    <p:sldId id="317" r:id="rId43"/>
    <p:sldId id="318" r:id="rId44"/>
    <p:sldId id="319" r:id="rId45"/>
    <p:sldId id="320" r:id="rId46"/>
    <p:sldId id="321" r:id="rId47"/>
    <p:sldId id="322" r:id="rId48"/>
    <p:sldId id="323" r:id="rId49"/>
    <p:sldId id="270" r:id="rId50"/>
    <p:sldId id="303" r:id="rId51"/>
    <p:sldId id="262" r:id="rId52"/>
  </p:sldIdLst>
  <p:sldSz cx="9144000" cy="6858000" type="screen4x3"/>
  <p:notesSz cx="6858000" cy="9144000"/>
  <p:custDataLst>
    <p:tags r:id="rId55"/>
  </p:custDataLst>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929"/>
    <a:srgbClr val="CB9535"/>
    <a:srgbClr val="974F8E"/>
    <a:srgbClr val="286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E02A23-A8C0-4385-BA21-9119D1BE9CF7}" v="3" dt="2024-03-13T09:00:01.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81"/>
    <p:restoredTop sz="94648"/>
  </p:normalViewPr>
  <p:slideViewPr>
    <p:cSldViewPr>
      <p:cViewPr varScale="1">
        <p:scale>
          <a:sx n="93" d="100"/>
          <a:sy n="93" d="100"/>
        </p:scale>
        <p:origin x="1374" y="78"/>
      </p:cViewPr>
      <p:guideLst>
        <p:guide orient="horz" pos="2160"/>
        <p:guide pos="2880"/>
        <p:guide pos="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gs" Target="tags/tag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2.xml"/><Relationship Id="rId61"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ew Pei Ling" userId="c3090c8e-0726-43ba-95b9-123e980a216d" providerId="ADAL" clId="{1DE02A23-A8C0-4385-BA21-9119D1BE9CF7}"/>
    <pc:docChg chg="custSel modSld">
      <pc:chgData name="Liew Pei Ling" userId="c3090c8e-0726-43ba-95b9-123e980a216d" providerId="ADAL" clId="{1DE02A23-A8C0-4385-BA21-9119D1BE9CF7}" dt="2024-03-13T11:16:25.457" v="33" actId="6549"/>
      <pc:docMkLst>
        <pc:docMk/>
      </pc:docMkLst>
      <pc:sldChg chg="modSp mod">
        <pc:chgData name="Liew Pei Ling" userId="c3090c8e-0726-43ba-95b9-123e980a216d" providerId="ADAL" clId="{1DE02A23-A8C0-4385-BA21-9119D1BE9CF7}" dt="2024-03-13T08:48:12.667" v="5" actId="1076"/>
        <pc:sldMkLst>
          <pc:docMk/>
          <pc:sldMk cId="0" sldId="278"/>
        </pc:sldMkLst>
        <pc:graphicFrameChg chg="mod modGraphic">
          <ac:chgData name="Liew Pei Ling" userId="c3090c8e-0726-43ba-95b9-123e980a216d" providerId="ADAL" clId="{1DE02A23-A8C0-4385-BA21-9119D1BE9CF7}" dt="2024-03-13T08:48:12.667" v="5" actId="1076"/>
          <ac:graphicFrameMkLst>
            <pc:docMk/>
            <pc:sldMk cId="0" sldId="278"/>
            <ac:graphicFrameMk id="4" creationId="{00000000-0000-0000-0000-000000000000}"/>
          </ac:graphicFrameMkLst>
        </pc:graphicFrameChg>
      </pc:sldChg>
      <pc:sldChg chg="modSp mod">
        <pc:chgData name="Liew Pei Ling" userId="c3090c8e-0726-43ba-95b9-123e980a216d" providerId="ADAL" clId="{1DE02A23-A8C0-4385-BA21-9119D1BE9CF7}" dt="2024-03-13T11:16:25.457" v="33" actId="6549"/>
        <pc:sldMkLst>
          <pc:docMk/>
          <pc:sldMk cId="0" sldId="279"/>
        </pc:sldMkLst>
        <pc:spChg chg="mod">
          <ac:chgData name="Liew Pei Ling" userId="c3090c8e-0726-43ba-95b9-123e980a216d" providerId="ADAL" clId="{1DE02A23-A8C0-4385-BA21-9119D1BE9CF7}" dt="2024-03-13T11:16:25.457" v="33" actId="6549"/>
          <ac:spMkLst>
            <pc:docMk/>
            <pc:sldMk cId="0" sldId="279"/>
            <ac:spMk id="12291" creationId="{00000000-0000-0000-0000-000000000000}"/>
          </ac:spMkLst>
        </pc:spChg>
      </pc:sldChg>
      <pc:sldChg chg="modSp mod">
        <pc:chgData name="Liew Pei Ling" userId="c3090c8e-0726-43ba-95b9-123e980a216d" providerId="ADAL" clId="{1DE02A23-A8C0-4385-BA21-9119D1BE9CF7}" dt="2024-03-13T08:55:37.970" v="8" actId="20577"/>
        <pc:sldMkLst>
          <pc:docMk/>
          <pc:sldMk cId="0" sldId="285"/>
        </pc:sldMkLst>
        <pc:spChg chg="mod">
          <ac:chgData name="Liew Pei Ling" userId="c3090c8e-0726-43ba-95b9-123e980a216d" providerId="ADAL" clId="{1DE02A23-A8C0-4385-BA21-9119D1BE9CF7}" dt="2024-03-13T08:55:37.970" v="8" actId="20577"/>
          <ac:spMkLst>
            <pc:docMk/>
            <pc:sldMk cId="0" sldId="285"/>
            <ac:spMk id="16387" creationId="{00000000-0000-0000-0000-000000000000}"/>
          </ac:spMkLst>
        </pc:spChg>
      </pc:sldChg>
      <pc:sldChg chg="modSp mod">
        <pc:chgData name="Liew Pei Ling" userId="c3090c8e-0726-43ba-95b9-123e980a216d" providerId="ADAL" clId="{1DE02A23-A8C0-4385-BA21-9119D1BE9CF7}" dt="2024-03-13T08:59:40.459" v="9" actId="5793"/>
        <pc:sldMkLst>
          <pc:docMk/>
          <pc:sldMk cId="0" sldId="292"/>
        </pc:sldMkLst>
        <pc:spChg chg="mod">
          <ac:chgData name="Liew Pei Ling" userId="c3090c8e-0726-43ba-95b9-123e980a216d" providerId="ADAL" clId="{1DE02A23-A8C0-4385-BA21-9119D1BE9CF7}" dt="2024-03-13T08:59:40.459" v="9" actId="5793"/>
          <ac:spMkLst>
            <pc:docMk/>
            <pc:sldMk cId="0" sldId="292"/>
            <ac:spMk id="22531" creationId="{00000000-0000-0000-0000-000000000000}"/>
          </ac:spMkLst>
        </pc:spChg>
      </pc:sldChg>
      <pc:sldChg chg="modSp">
        <pc:chgData name="Liew Pei Ling" userId="c3090c8e-0726-43ba-95b9-123e980a216d" providerId="ADAL" clId="{1DE02A23-A8C0-4385-BA21-9119D1BE9CF7}" dt="2024-03-13T09:00:01.978" v="10"/>
        <pc:sldMkLst>
          <pc:docMk/>
          <pc:sldMk cId="0" sldId="293"/>
        </pc:sldMkLst>
        <pc:spChg chg="mod">
          <ac:chgData name="Liew Pei Ling" userId="c3090c8e-0726-43ba-95b9-123e980a216d" providerId="ADAL" clId="{1DE02A23-A8C0-4385-BA21-9119D1BE9CF7}" dt="2024-03-13T09:00:01.978" v="10"/>
          <ac:spMkLst>
            <pc:docMk/>
            <pc:sldMk cId="0" sldId="293"/>
            <ac:spMk id="23554" creationId="{00000000-0000-0000-0000-000000000000}"/>
          </ac:spMkLst>
        </pc:spChg>
      </pc:sldChg>
      <pc:sldChg chg="modSp mod">
        <pc:chgData name="Liew Pei Ling" userId="c3090c8e-0726-43ba-95b9-123e980a216d" providerId="ADAL" clId="{1DE02A23-A8C0-4385-BA21-9119D1BE9CF7}" dt="2024-03-13T09:05:08.883" v="12" actId="2711"/>
        <pc:sldMkLst>
          <pc:docMk/>
          <pc:sldMk cId="0" sldId="309"/>
        </pc:sldMkLst>
        <pc:spChg chg="mod">
          <ac:chgData name="Liew Pei Ling" userId="c3090c8e-0726-43ba-95b9-123e980a216d" providerId="ADAL" clId="{1DE02A23-A8C0-4385-BA21-9119D1BE9CF7}" dt="2024-03-13T09:05:08.883" v="12" actId="2711"/>
          <ac:spMkLst>
            <pc:docMk/>
            <pc:sldMk cId="0" sldId="309"/>
            <ac:spMk id="12291" creationId="{00000000-0000-0000-0000-000000000000}"/>
          </ac:spMkLst>
        </pc:spChg>
      </pc:sldChg>
      <pc:sldChg chg="modSp mod">
        <pc:chgData name="Liew Pei Ling" userId="c3090c8e-0726-43ba-95b9-123e980a216d" providerId="ADAL" clId="{1DE02A23-A8C0-4385-BA21-9119D1BE9CF7}" dt="2024-03-13T09:08:01.583" v="13" actId="2711"/>
        <pc:sldMkLst>
          <pc:docMk/>
          <pc:sldMk cId="0" sldId="317"/>
        </pc:sldMkLst>
        <pc:spChg chg="mod">
          <ac:chgData name="Liew Pei Ling" userId="c3090c8e-0726-43ba-95b9-123e980a216d" providerId="ADAL" clId="{1DE02A23-A8C0-4385-BA21-9119D1BE9CF7}" dt="2024-03-13T09:08:01.583" v="13" actId="2711"/>
          <ac:spMkLst>
            <pc:docMk/>
            <pc:sldMk cId="0" sldId="317"/>
            <ac:spMk id="61443" creationId="{00000000-0000-0000-0000-000000000000}"/>
          </ac:spMkLst>
        </pc:spChg>
      </pc:sldChg>
      <pc:sldChg chg="modSp mod">
        <pc:chgData name="Liew Pei Ling" userId="c3090c8e-0726-43ba-95b9-123e980a216d" providerId="ADAL" clId="{1DE02A23-A8C0-4385-BA21-9119D1BE9CF7}" dt="2024-03-13T09:01:34.518" v="11" actId="5793"/>
        <pc:sldMkLst>
          <pc:docMk/>
          <pc:sldMk cId="0" sldId="324"/>
        </pc:sldMkLst>
        <pc:spChg chg="mod">
          <ac:chgData name="Liew Pei Ling" userId="c3090c8e-0726-43ba-95b9-123e980a216d" providerId="ADAL" clId="{1DE02A23-A8C0-4385-BA21-9119D1BE9CF7}" dt="2024-03-13T09:01:34.518" v="11" actId="5793"/>
          <ac:spMkLst>
            <pc:docMk/>
            <pc:sldMk cId="0" sldId="324"/>
            <ac:spMk id="2662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r>
              <a:rPr lang="en-US" altLang="x-none"/>
              <a:t>Topic X – Topic Title</a:t>
            </a:r>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r>
              <a:rPr lang="en-US"/>
              <a:t>unit Title</a:t>
            </a:r>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r>
              <a:rPr lang="en-US"/>
              <a:t>V0.0</a:t>
            </a:r>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r>
              <a:rPr lang="en-US" altLang="en-US"/>
              <a:t>Visuals Handout – Page </a:t>
            </a:r>
            <a:fld id="{211D9C03-4B2A-4114-B3FF-BA68FEFEDA64}"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fld id="{13FF0A96-DEAA-4E7D-BC80-98EC418516A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2"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7CAAE61-3435-4F17-A364-B67606AA17B2}" type="slidenum">
              <a:rPr lang="en-US" altLang="en-US" sz="1200" smtClean="0"/>
              <a:pPr/>
              <a:t>1</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Title Master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Rot="1" noChangeAspect="1" noChangeArrowheads="1" noTextEdit="1"/>
          </p:cNvSpPr>
          <p:nvPr>
            <p:ph type="sldImg"/>
          </p:nvPr>
        </p:nvSpPr>
        <p:spPr>
          <a:ln/>
        </p:spPr>
      </p:sp>
      <p:sp>
        <p:nvSpPr>
          <p:cNvPr id="48131"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Rot="1" noChangeAspect="1" noChangeArrowheads="1" noTextEdit="1"/>
          </p:cNvSpPr>
          <p:nvPr>
            <p:ph type="sldImg"/>
          </p:nvPr>
        </p:nvSpPr>
        <p:spPr>
          <a:ln/>
        </p:spPr>
      </p:sp>
      <p:sp>
        <p:nvSpPr>
          <p:cNvPr id="50179"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Rot="1" noChangeAspect="1" noChangeArrowheads="1" noTextEdit="1"/>
          </p:cNvSpPr>
          <p:nvPr>
            <p:ph type="sldImg"/>
          </p:nvPr>
        </p:nvSpPr>
        <p:spPr>
          <a:ln/>
        </p:spPr>
      </p:sp>
      <p:sp>
        <p:nvSpPr>
          <p:cNvPr id="52227"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B691442-1FAD-437C-9D4A-86281145C670}" type="slidenum">
              <a:rPr lang="en-US" altLang="en-US" sz="1200" smtClean="0"/>
              <a:pPr/>
              <a:t>2</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Slide Master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ChangeArrowheads="1" noTextEdit="1"/>
          </p:cNvSpPr>
          <p:nvPr>
            <p:ph type="sldImg"/>
          </p:nvPr>
        </p:nvSpPr>
        <p:spPr>
          <a:ln/>
        </p:spPr>
      </p:sp>
      <p:sp>
        <p:nvSpPr>
          <p:cNvPr id="757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a typeface="ＭＳ Ｐゴシック" panose="020B0600070205080204" pitchFamily="34" charset="-128"/>
            </a:endParaRPr>
          </a:p>
        </p:txBody>
      </p:sp>
      <p:sp>
        <p:nvSpPr>
          <p:cNvPr id="757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B3F0A55-E4D9-4803-A05E-2E485CCCD1EC}" type="slidenum">
              <a:rPr lang="en-US" altLang="en-US" sz="1200" smtClean="0"/>
              <a:pPr/>
              <a:t>46</a:t>
            </a:fld>
            <a:endParaRPr lang="en-US"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90D8A08-5EAA-439E-AF7B-06E73BE2EAC6}" type="slidenum">
              <a:rPr lang="en-US" altLang="en-US" sz="1200" smtClean="0"/>
              <a:pPr/>
              <a:t>47</a:t>
            </a:fld>
            <a:endParaRPr lang="en-US" alt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End Slide Master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ChangeArrowheads="1" noTextEdit="1"/>
          </p:cNvSpPr>
          <p:nvPr>
            <p:ph type="sldImg"/>
          </p:nvPr>
        </p:nvSpPr>
        <p:spPr>
          <a:ln/>
        </p:spPr>
      </p:sp>
      <p:sp>
        <p:nvSpPr>
          <p:cNvPr id="153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a typeface="ＭＳ Ｐゴシック" panose="020B0600070205080204" pitchFamily="34" charset="-128"/>
            </a:endParaRPr>
          </a:p>
        </p:txBody>
      </p:sp>
      <p:sp>
        <p:nvSpPr>
          <p:cNvPr id="153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A2DC77F-34D7-4C01-B5CA-132F4657E900}" type="slidenum">
              <a:rPr lang="en-US" altLang="en-US" sz="1200" smtClean="0"/>
              <a:pPr/>
              <a:t>7</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p:nvPr>
        </p:nvSpPr>
        <p:spPr>
          <a:ln/>
        </p:spPr>
      </p:sp>
      <p:sp>
        <p:nvSpPr>
          <p:cNvPr id="3277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a typeface="ＭＳ Ｐゴシック" panose="020B0600070205080204" pitchFamily="34" charset="-128"/>
            </a:endParaRPr>
          </a:p>
        </p:txBody>
      </p:sp>
      <p:sp>
        <p:nvSpPr>
          <p:cNvPr id="32772"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AF50BF7-3601-4561-8B90-E838E1FFA682}" type="slidenum">
              <a:rPr lang="en-US" altLang="en-US" sz="1200" smtClean="0"/>
              <a:pPr/>
              <a:t>23</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Rot="1" noChangeAspect="1" noChangeArrowheads="1" noTextEdit="1"/>
          </p:cNvSpPr>
          <p:nvPr>
            <p:ph type="sldImg"/>
          </p:nvPr>
        </p:nvSpPr>
        <p:spPr>
          <a:ln/>
        </p:spPr>
      </p:sp>
      <p:sp>
        <p:nvSpPr>
          <p:cNvPr id="39939"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Rot="1" noChangeAspect="1" noChangeArrowheads="1" noTextEdit="1"/>
          </p:cNvSpPr>
          <p:nvPr>
            <p:ph type="sldImg"/>
          </p:nvPr>
        </p:nvSpPr>
        <p:spPr>
          <a:ln/>
        </p:spPr>
      </p:sp>
      <p:sp>
        <p:nvSpPr>
          <p:cNvPr id="41987"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24"/>
          <p:cNvGrpSpPr>
            <a:grpSpLocks/>
          </p:cNvGrpSpPr>
          <p:nvPr userDrawn="1"/>
        </p:nvGrpSpPr>
        <p:grpSpPr bwMode="auto">
          <a:xfrm>
            <a:off x="7439025" y="6616700"/>
            <a:ext cx="1684338" cy="242888"/>
            <a:chOff x="4513" y="4156"/>
            <a:chExt cx="1061" cy="153"/>
          </a:xfrm>
        </p:grpSpPr>
        <p:sp>
          <p:nvSpPr>
            <p:cNvPr id="3" name="Rectangle 25"/>
            <p:cNvSpPr>
              <a:spLocks noChangeArrowheads="1"/>
            </p:cNvSpPr>
            <p:nvPr userDrawn="1"/>
          </p:nvSpPr>
          <p:spPr bwMode="auto">
            <a:xfrm>
              <a:off x="4513" y="4156"/>
              <a:ext cx="173" cy="152"/>
            </a:xfrm>
            <a:prstGeom prst="rect">
              <a:avLst/>
            </a:prstGeom>
            <a:noFill/>
            <a:ln>
              <a:noFill/>
            </a:ln>
            <a:effectLst/>
          </p:spPr>
          <p:txBody>
            <a:bodyPr wrap="non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GB" altLang="en-US" sz="1000">
                  <a:solidFill>
                    <a:srgbClr val="FFFFFF"/>
                  </a:solidFill>
                </a:rPr>
                <a:t>©</a:t>
              </a:r>
            </a:p>
          </p:txBody>
        </p:sp>
        <p:sp>
          <p:nvSpPr>
            <p:cNvPr id="4" name="Rectangle 26"/>
            <p:cNvSpPr>
              <a:spLocks noChangeArrowheads="1"/>
            </p:cNvSpPr>
            <p:nvPr userDrawn="1"/>
          </p:nvSpPr>
          <p:spPr bwMode="auto">
            <a:xfrm>
              <a:off x="4623" y="4156"/>
              <a:ext cx="951" cy="153"/>
            </a:xfrm>
            <a:prstGeom prst="rect">
              <a:avLst/>
            </a:prstGeom>
            <a:noFill/>
            <a:ln>
              <a:noFill/>
            </a:ln>
            <a:effectLst/>
          </p:spPr>
          <p:txBody>
            <a:bodyPr wrap="none" lIns="90488" tIns="44450" rIns="90488" bIns="44450">
              <a:spAutoFit/>
            </a:bodyPr>
            <a:lstStyle>
              <a:lvl1pPr defTabSz="762000">
                <a:defRPr sz="2400">
                  <a:solidFill>
                    <a:schemeClr val="tx1"/>
                  </a:solidFill>
                  <a:latin typeface="Arial" charset="0"/>
                  <a:ea typeface="ＭＳ Ｐゴシック" pitchFamily="34" charset="-128"/>
                </a:defRPr>
              </a:lvl1pPr>
              <a:lvl2pPr marL="742950" indent="-285750" defTabSz="762000">
                <a:defRPr sz="2400">
                  <a:solidFill>
                    <a:schemeClr val="tx1"/>
                  </a:solidFill>
                  <a:latin typeface="Arial" charset="0"/>
                  <a:ea typeface="ＭＳ Ｐゴシック" pitchFamily="34" charset="-128"/>
                </a:defRPr>
              </a:lvl2pPr>
              <a:lvl3pPr marL="1143000" indent="-228600" defTabSz="762000">
                <a:defRPr sz="2400">
                  <a:solidFill>
                    <a:schemeClr val="tx1"/>
                  </a:solidFill>
                  <a:latin typeface="Arial" charset="0"/>
                  <a:ea typeface="ＭＳ Ｐゴシック" pitchFamily="34" charset="-128"/>
                </a:defRPr>
              </a:lvl3pPr>
              <a:lvl4pPr marL="1600200" indent="-228600" defTabSz="762000">
                <a:defRPr sz="2400">
                  <a:solidFill>
                    <a:schemeClr val="tx1"/>
                  </a:solidFill>
                  <a:latin typeface="Arial" charset="0"/>
                  <a:ea typeface="ＭＳ Ｐゴシック" pitchFamily="34" charset="-128"/>
                </a:defRPr>
              </a:lvl4pPr>
              <a:lvl5pPr marL="2057400" indent="-228600" defTabSz="762000">
                <a:defRPr sz="2400">
                  <a:solidFill>
                    <a:schemeClr val="tx1"/>
                  </a:solidFill>
                  <a:latin typeface="Arial" charset="0"/>
                  <a:ea typeface="ＭＳ Ｐゴシック" pitchFamily="34" charset="-128"/>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r>
                <a:rPr lang="en-GB" altLang="en-US" sz="1000" dirty="0">
                  <a:solidFill>
                    <a:srgbClr val="FFFFFF"/>
                  </a:solidFill>
                  <a:latin typeface="Arial" panose="020B0604020202020204" pitchFamily="34" charset="0"/>
                  <a:cs typeface="Arial" panose="020B0604020202020204" pitchFamily="34" charset="0"/>
                </a:rPr>
                <a:t>NCC Education Limited</a:t>
              </a:r>
            </a:p>
          </p:txBody>
        </p:sp>
      </p:gr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05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39519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404813"/>
            <a:ext cx="2214563" cy="5472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3188" y="404813"/>
            <a:ext cx="6494462" cy="5472112"/>
          </a:xfrm>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996497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541289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65733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206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353255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7950" y="1845717"/>
            <a:ext cx="4351338"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11688" y="1845717"/>
            <a:ext cx="4352925"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3843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73965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102607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19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824"/>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1844824"/>
            <a:ext cx="5111750" cy="5853113"/>
          </a:xfrm>
        </p:spPr>
        <p:txBody>
          <a:bodyPr/>
          <a:lstStyle>
            <a:lvl1pPr>
              <a:defRPr sz="3200">
                <a:solidFill>
                  <a:srgbClr val="00206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3019276"/>
            <a:ext cx="3008313" cy="4691063"/>
          </a:xfrm>
        </p:spPr>
        <p:txBody>
          <a:bodyPr/>
          <a:lstStyle>
            <a:lvl1pPr marL="0" indent="0">
              <a:buNone/>
              <a:defRPr sz="1400">
                <a:solidFill>
                  <a:srgbClr val="00206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63524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F47929"/>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7921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5"/>
          <p:cNvSpPr>
            <a:spLocks noGrp="1" noChangeArrowheads="1"/>
          </p:cNvSpPr>
          <p:nvPr>
            <p:ph type="title"/>
          </p:nvPr>
        </p:nvSpPr>
        <p:spPr bwMode="auto">
          <a:xfrm>
            <a:off x="103188" y="115888"/>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 name="Rectangle 17"/>
          <p:cNvSpPr>
            <a:spLocks noChangeArrowheads="1"/>
          </p:cNvSpPr>
          <p:nvPr userDrawn="1"/>
        </p:nvSpPr>
        <p:spPr bwMode="auto">
          <a:xfrm>
            <a:off x="6235700" y="0"/>
            <a:ext cx="2908300" cy="241300"/>
          </a:xfrm>
          <a:prstGeom prst="rect">
            <a:avLst/>
          </a:prstGeom>
          <a:noFill/>
          <a:ln>
            <a:noFill/>
          </a:ln>
          <a:effectLst/>
        </p:spPr>
        <p:txBody>
          <a:bodyPr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GB" altLang="en-US" sz="1000" dirty="0">
                <a:solidFill>
                  <a:schemeClr val="bg1"/>
                </a:solidFill>
                <a:latin typeface="Gill Sans" pitchFamily="1" charset="0"/>
              </a:rPr>
              <a:t>Introduction Topic 1 - 1.</a:t>
            </a:r>
            <a:fld id="{42B999DF-75C0-4BAE-84CC-37E9C693015E}" type="slidenum">
              <a:rPr lang="en-GB" altLang="en-US" sz="1000" smtClean="0">
                <a:solidFill>
                  <a:schemeClr val="bg1"/>
                </a:solidFill>
                <a:latin typeface="Gill Sans" pitchFamily="1" charset="0"/>
              </a:rPr>
              <a:pPr algn="r" eaLnBrk="1" hangingPunct="1">
                <a:defRPr/>
              </a:pPr>
              <a:t>‹#›</a:t>
            </a:fld>
            <a:endParaRPr lang="en-GB" altLang="en-US" sz="1000" dirty="0">
              <a:solidFill>
                <a:schemeClr val="bg1"/>
              </a:solidFill>
              <a:latin typeface="Gill Sans" pitchFamily="1" charset="0"/>
            </a:endParaRPr>
          </a:p>
        </p:txBody>
      </p:sp>
      <p:sp>
        <p:nvSpPr>
          <p:cNvPr id="1029" name="Rectangle 22"/>
          <p:cNvSpPr>
            <a:spLocks noGrp="1" noChangeArrowheads="1"/>
          </p:cNvSpPr>
          <p:nvPr>
            <p:ph type="body" idx="1"/>
          </p:nvPr>
        </p:nvSpPr>
        <p:spPr bwMode="auto">
          <a:xfrm>
            <a:off x="107950" y="1846263"/>
            <a:ext cx="8856663" cy="431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US" altLang="en-US"/>
              <a:t>Third level</a:t>
            </a:r>
          </a:p>
          <a:p>
            <a:pPr lvl="3"/>
            <a:r>
              <a:rPr lang="en-US" altLang="en-US"/>
              <a:t>Fourth level</a:t>
            </a:r>
          </a:p>
        </p:txBody>
      </p:sp>
    </p:spTree>
  </p:cSld>
  <p:clrMap bg1="lt1" tx1="dk1" bg2="lt2" tx2="dk2" accent1="accent1" accent2="accent2" accent3="accent3" accent4="accent4" accent5="accent5" accent6="accent6" hlink="hlink" folHlink="folHlink"/>
  <p:sldLayoutIdLst>
    <p:sldLayoutId id="2147484042"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Lst>
  <p:txStyles>
    <p:title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p:titleStyle>
    <p:bodyStyle>
      <a:lvl1pPr marL="88900" indent="-88900" algn="l" rtl="0" eaLnBrk="0" fontAlgn="base" hangingPunct="0">
        <a:spcBef>
          <a:spcPct val="20000"/>
        </a:spcBef>
        <a:spcAft>
          <a:spcPct val="0"/>
        </a:spcAft>
        <a:defRPr sz="3000" i="1">
          <a:solidFill>
            <a:srgbClr val="002060"/>
          </a:solidFill>
          <a:latin typeface="+mn-lt"/>
          <a:ea typeface="+mn-ea"/>
          <a:cs typeface="ＭＳ Ｐゴシック" charset="0"/>
        </a:defRPr>
      </a:lvl1pPr>
      <a:lvl2pPr marL="533400" indent="-265113" algn="l" rtl="0" eaLnBrk="0" fontAlgn="base" hangingPunct="0">
        <a:spcBef>
          <a:spcPct val="20000"/>
        </a:spcBef>
        <a:spcAft>
          <a:spcPct val="0"/>
        </a:spcAft>
        <a:buClr>
          <a:schemeClr val="bg2"/>
        </a:buClr>
        <a:buChar char="•"/>
        <a:defRPr sz="2800">
          <a:solidFill>
            <a:schemeClr val="bg2"/>
          </a:solidFill>
          <a:latin typeface="Arial" charset="0"/>
          <a:ea typeface="+mn-ea"/>
        </a:defRPr>
      </a:lvl2pPr>
      <a:lvl3pPr marL="1068388" indent="-355600" algn="l" rtl="0" eaLnBrk="0" fontAlgn="base" hangingPunct="0">
        <a:spcBef>
          <a:spcPct val="20000"/>
        </a:spcBef>
        <a:spcAft>
          <a:spcPct val="0"/>
        </a:spcAft>
        <a:buFont typeface="Gill Sans" pitchFamily="1" charset="0"/>
        <a:buChar char="–"/>
        <a:defRPr sz="2400">
          <a:solidFill>
            <a:schemeClr val="bg2"/>
          </a:solidFill>
          <a:latin typeface="Arial" charset="0"/>
          <a:ea typeface="+mn-ea"/>
        </a:defRPr>
      </a:lvl3pPr>
      <a:lvl4pPr marL="1435100" indent="-187325" algn="l" rtl="0" eaLnBrk="0" fontAlgn="base" hangingPunct="0">
        <a:spcBef>
          <a:spcPct val="0"/>
        </a:spcBef>
        <a:spcAft>
          <a:spcPct val="0"/>
        </a:spcAft>
        <a:buChar char="•"/>
        <a:defRPr sz="2000">
          <a:solidFill>
            <a:schemeClr val="bg2"/>
          </a:solidFill>
          <a:latin typeface="Arial" charset="0"/>
          <a:ea typeface="+mn-ea"/>
        </a:defRPr>
      </a:lvl4pPr>
      <a:lvl5pPr marL="2098675" indent="-395288" algn="l" rtl="0" eaLnBrk="0" fontAlgn="base" hangingPunct="0">
        <a:spcBef>
          <a:spcPct val="20000"/>
        </a:spcBef>
        <a:spcAft>
          <a:spcPct val="0"/>
        </a:spcAft>
        <a:buChar char="»"/>
        <a:defRPr sz="2000">
          <a:solidFill>
            <a:schemeClr val="bg2"/>
          </a:solidFill>
          <a:latin typeface="+mn-lt"/>
          <a:ea typeface="+mn-ea"/>
        </a:defRPr>
      </a:lvl5pPr>
      <a:lvl6pPr marL="2555875" indent="-395288" algn="l" rtl="0" fontAlgn="base">
        <a:spcBef>
          <a:spcPct val="20000"/>
        </a:spcBef>
        <a:spcAft>
          <a:spcPct val="0"/>
        </a:spcAft>
        <a:buChar char="»"/>
        <a:defRPr sz="2000">
          <a:solidFill>
            <a:schemeClr val="bg2"/>
          </a:solidFill>
          <a:latin typeface="+mn-lt"/>
          <a:ea typeface="+mn-ea"/>
        </a:defRPr>
      </a:lvl6pPr>
      <a:lvl7pPr marL="3013075" indent="-395288" algn="l" rtl="0" fontAlgn="base">
        <a:spcBef>
          <a:spcPct val="20000"/>
        </a:spcBef>
        <a:spcAft>
          <a:spcPct val="0"/>
        </a:spcAft>
        <a:buChar char="»"/>
        <a:defRPr sz="2000">
          <a:solidFill>
            <a:schemeClr val="bg2"/>
          </a:solidFill>
          <a:latin typeface="+mn-lt"/>
          <a:ea typeface="+mn-ea"/>
        </a:defRPr>
      </a:lvl7pPr>
      <a:lvl8pPr marL="3470275" indent="-395288" algn="l" rtl="0" fontAlgn="base">
        <a:spcBef>
          <a:spcPct val="20000"/>
        </a:spcBef>
        <a:spcAft>
          <a:spcPct val="0"/>
        </a:spcAft>
        <a:buChar char="»"/>
        <a:defRPr sz="2000">
          <a:solidFill>
            <a:schemeClr val="bg2"/>
          </a:solidFill>
          <a:latin typeface="+mn-lt"/>
          <a:ea typeface="+mn-ea"/>
        </a:defRPr>
      </a:lvl8pPr>
      <a:lvl9pPr marL="3927475" indent="-395288" algn="l" rtl="0" fontAlgn="base">
        <a:spcBef>
          <a:spcPct val="20000"/>
        </a:spcBef>
        <a:spcAft>
          <a:spcPct val="0"/>
        </a:spcAft>
        <a:buChar char="»"/>
        <a:defRPr sz="20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4"/>
          <p:cNvSpPr>
            <a:spLocks noGrp="1" noChangeArrowheads="1"/>
          </p:cNvSpPr>
          <p:nvPr>
            <p:ph type="title"/>
          </p:nvPr>
        </p:nvSpPr>
        <p:spPr bwMode="auto">
          <a:xfrm>
            <a:off x="1828800" y="2798763"/>
            <a:ext cx="5486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UNIT X</a:t>
            </a:r>
          </a:p>
        </p:txBody>
      </p:sp>
      <p:sp>
        <p:nvSpPr>
          <p:cNvPr id="2052" name="Rectangle 15"/>
          <p:cNvSpPr>
            <a:spLocks noGrp="1" noChangeArrowheads="1"/>
          </p:cNvSpPr>
          <p:nvPr>
            <p:ph type="body" idx="1"/>
          </p:nvPr>
        </p:nvSpPr>
        <p:spPr bwMode="auto">
          <a:xfrm>
            <a:off x="1835150" y="3794125"/>
            <a:ext cx="548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Any Questions?</a:t>
            </a:r>
          </a:p>
        </p:txBody>
      </p:sp>
    </p:spTree>
  </p:cSld>
  <p:clrMap bg1="lt1" tx1="dk1" bg2="lt2" tx2="dk2" accent1="accent1" accent2="accent2" accent3="accent3" accent4="accent4" accent5="accent5" accent6="accent6" hlink="hlink" folHlink="folHlink"/>
  <p:sldLayoutIdLst>
    <p:sldLayoutId id="2147484041" r:id="rId1"/>
  </p:sldLayoutIdLst>
  <p:txStyles>
    <p:titleStyle>
      <a:lvl1pPr algn="ctr" rtl="0" eaLnBrk="0" fontAlgn="base" hangingPunct="0">
        <a:spcBef>
          <a:spcPct val="0"/>
        </a:spcBef>
        <a:spcAft>
          <a:spcPct val="0"/>
        </a:spcAft>
        <a:defRPr sz="3000">
          <a:solidFill>
            <a:schemeClr val="bg1"/>
          </a:solidFill>
          <a:latin typeface="+mj-lt"/>
          <a:ea typeface="+mj-ea"/>
          <a:cs typeface="ＭＳ Ｐゴシック" charset="0"/>
        </a:defRPr>
      </a:lvl1pPr>
      <a:lvl2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2pPr>
      <a:lvl3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3pPr>
      <a:lvl4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4pPr>
      <a:lvl5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5pPr>
      <a:lvl6pPr marL="457200" algn="ctr" rtl="0" fontAlgn="base">
        <a:spcBef>
          <a:spcPct val="0"/>
        </a:spcBef>
        <a:spcAft>
          <a:spcPct val="0"/>
        </a:spcAft>
        <a:defRPr sz="3000">
          <a:solidFill>
            <a:schemeClr val="bg1"/>
          </a:solidFill>
          <a:latin typeface="Arial" charset="0"/>
          <a:ea typeface="ＭＳ Ｐゴシック" pitchFamily="-32" charset="-128"/>
        </a:defRPr>
      </a:lvl6pPr>
      <a:lvl7pPr marL="914400" algn="ctr" rtl="0" fontAlgn="base">
        <a:spcBef>
          <a:spcPct val="0"/>
        </a:spcBef>
        <a:spcAft>
          <a:spcPct val="0"/>
        </a:spcAft>
        <a:defRPr sz="3000">
          <a:solidFill>
            <a:schemeClr val="bg1"/>
          </a:solidFill>
          <a:latin typeface="Arial" charset="0"/>
          <a:ea typeface="ＭＳ Ｐゴシック" pitchFamily="-32" charset="-128"/>
        </a:defRPr>
      </a:lvl7pPr>
      <a:lvl8pPr marL="1371600" algn="ctr" rtl="0" fontAlgn="base">
        <a:spcBef>
          <a:spcPct val="0"/>
        </a:spcBef>
        <a:spcAft>
          <a:spcPct val="0"/>
        </a:spcAft>
        <a:defRPr sz="3000">
          <a:solidFill>
            <a:schemeClr val="bg1"/>
          </a:solidFill>
          <a:latin typeface="Arial" charset="0"/>
          <a:ea typeface="ＭＳ Ｐゴシック" pitchFamily="-32" charset="-128"/>
        </a:defRPr>
      </a:lvl8pPr>
      <a:lvl9pPr marL="1828800" algn="ctr" rtl="0" fontAlgn="base">
        <a:spcBef>
          <a:spcPct val="0"/>
        </a:spcBef>
        <a:spcAft>
          <a:spcPct val="0"/>
        </a:spcAft>
        <a:defRPr sz="3000">
          <a:solidFill>
            <a:schemeClr val="bg1"/>
          </a:solidFill>
          <a:latin typeface="Arial" charset="0"/>
          <a:ea typeface="ＭＳ Ｐゴシック" pitchFamily="-32" charset="-128"/>
        </a:defRPr>
      </a:lvl9pPr>
    </p:titleStyle>
    <p:bodyStyle>
      <a:lvl1pPr marL="342900" indent="-342900" algn="ctr" rtl="0" eaLnBrk="0" fontAlgn="base" hangingPunct="0">
        <a:spcBef>
          <a:spcPct val="20000"/>
        </a:spcBef>
        <a:spcAft>
          <a:spcPct val="0"/>
        </a:spcAft>
        <a:defRPr sz="2500">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invisibly.com/learn-blog/how-amazon-uses-big-data/"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subTitle" idx="4294967295"/>
          </p:nvPr>
        </p:nvSpPr>
        <p:spPr>
          <a:xfrm>
            <a:off x="3563938" y="4292600"/>
            <a:ext cx="5975350" cy="965200"/>
          </a:xfrm>
        </p:spPr>
        <p:txBody>
          <a:bodyPr/>
          <a:lstStyle/>
          <a:p>
            <a:pPr algn="ctr" eaLnBrk="1" hangingPunct="1"/>
            <a:r>
              <a:rPr lang="en-GB" altLang="en-US" sz="1700" i="0" dirty="0">
                <a:solidFill>
                  <a:schemeClr val="bg1"/>
                </a:solidFill>
                <a:latin typeface="Arial" panose="020B0604020202020204" pitchFamily="34" charset="0"/>
              </a:rPr>
              <a:t>Databases</a:t>
            </a:r>
          </a:p>
          <a:p>
            <a:pPr algn="ctr" eaLnBrk="1" hangingPunct="1"/>
            <a:r>
              <a:rPr lang="en-GB" altLang="en-US" sz="1700" i="0" dirty="0">
                <a:solidFill>
                  <a:schemeClr val="bg1"/>
                </a:solidFill>
                <a:latin typeface="Arial" panose="020B0604020202020204" pitchFamily="34" charset="0"/>
              </a:rPr>
              <a:t>Topic 1: Introduction to the unit and Database Fundamentals</a:t>
            </a:r>
            <a:endParaRPr lang="en-US" altLang="en-US" sz="1700" i="0" dirty="0">
              <a:solidFill>
                <a:schemeClr val="bg1"/>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Record Keeping Systems</a:t>
            </a:r>
          </a:p>
        </p:txBody>
      </p:sp>
      <p:sp>
        <p:nvSpPr>
          <p:cNvPr id="18435" name="Rectangle 3"/>
          <p:cNvSpPr>
            <a:spLocks noGrp="1" noChangeArrowheads="1"/>
          </p:cNvSpPr>
          <p:nvPr>
            <p:ph type="body" idx="1"/>
          </p:nvPr>
        </p:nvSpPr>
        <p:spPr/>
        <p:txBody>
          <a:bodyPr/>
          <a:lstStyle/>
          <a:p>
            <a:pPr lvl="1" eaLnBrk="1" hangingPunct="1"/>
            <a:r>
              <a:rPr lang="en-GB" altLang="en-US">
                <a:latin typeface="Arial" panose="020B0604020202020204" pitchFamily="34" charset="0"/>
              </a:rPr>
              <a:t>File system on a computer</a:t>
            </a:r>
          </a:p>
          <a:p>
            <a:pPr lvl="1" eaLnBrk="1" hangingPunct="1"/>
            <a:r>
              <a:rPr lang="en-GB" altLang="en-US">
                <a:latin typeface="Arial" panose="020B0604020202020204" pitchFamily="34" charset="0"/>
              </a:rPr>
              <a:t>Word document</a:t>
            </a:r>
          </a:p>
          <a:p>
            <a:pPr lvl="1" eaLnBrk="1" hangingPunct="1"/>
            <a:r>
              <a:rPr lang="en-GB" altLang="en-US">
                <a:latin typeface="Arial" panose="020B0604020202020204" pitchFamily="34" charset="0"/>
              </a:rPr>
              <a:t>Excel Spreadsheet</a:t>
            </a:r>
          </a:p>
          <a:p>
            <a:pPr lvl="1" eaLnBrk="1" hangingPunct="1"/>
            <a:r>
              <a:rPr lang="en-GB" altLang="en-US">
                <a:latin typeface="Arial" panose="020B0604020202020204" pitchFamily="34" charset="0"/>
              </a:rPr>
              <a:t>Access database</a:t>
            </a:r>
          </a:p>
          <a:p>
            <a:pPr lvl="1" eaLnBrk="1" hangingPunct="1"/>
            <a:r>
              <a:rPr lang="en-GB" altLang="en-US">
                <a:latin typeface="Arial" panose="020B0604020202020204" pitchFamily="34" charset="0"/>
              </a:rPr>
              <a:t>Manual card index file</a:t>
            </a:r>
          </a:p>
          <a:p>
            <a:pPr lvl="1" eaLnBrk="1" hangingPunct="1"/>
            <a:r>
              <a:rPr lang="en-GB" altLang="en-US">
                <a:latin typeface="Arial" panose="020B0604020202020204" pitchFamily="34" charset="0"/>
              </a:rPr>
              <a:t>Files on a USB stick</a:t>
            </a:r>
            <a:endParaRPr lang="en-GB" altLang="en-US" sz="1600">
              <a:latin typeface="Arial" panose="020B0604020202020204" pitchFamily="34" charset="0"/>
            </a:endParaRPr>
          </a:p>
          <a:p>
            <a:pPr lvl="1" eaLnBrk="1" hangingPunct="1"/>
            <a:r>
              <a:rPr lang="en-GB" altLang="en-US">
                <a:latin typeface="Arial" panose="020B0604020202020204" pitchFamily="34" charset="0"/>
              </a:rPr>
              <a:t>Are these all databases?</a:t>
            </a:r>
          </a:p>
          <a:p>
            <a:pPr lvl="1" eaLnBrk="1" hangingPunct="1">
              <a:buFontTx/>
              <a:buNone/>
            </a:pPr>
            <a:endParaRPr lang="en-US" altLang="en-US">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Database Functions</a:t>
            </a:r>
          </a:p>
        </p:txBody>
      </p:sp>
      <p:sp>
        <p:nvSpPr>
          <p:cNvPr id="19459" name="Rectangle 3"/>
          <p:cNvSpPr>
            <a:spLocks noGrp="1" noChangeArrowheads="1"/>
          </p:cNvSpPr>
          <p:nvPr>
            <p:ph type="body" idx="1"/>
          </p:nvPr>
        </p:nvSpPr>
        <p:spPr/>
        <p:txBody>
          <a:bodyPr/>
          <a:lstStyle/>
          <a:p>
            <a:pPr lvl="1" eaLnBrk="1" hangingPunct="1"/>
            <a:r>
              <a:rPr lang="en-GB" altLang="en-US">
                <a:latin typeface="Arial" panose="020B0604020202020204" pitchFamily="34" charset="0"/>
              </a:rPr>
              <a:t>Databases should be able to:</a:t>
            </a:r>
          </a:p>
          <a:p>
            <a:pPr lvl="1" eaLnBrk="1" hangingPunct="1"/>
            <a:endParaRPr lang="en-GB" altLang="en-US" sz="800">
              <a:latin typeface="Arial" panose="020B0604020202020204" pitchFamily="34" charset="0"/>
            </a:endParaRPr>
          </a:p>
          <a:p>
            <a:pPr lvl="2" eaLnBrk="1" hangingPunct="1"/>
            <a:r>
              <a:rPr lang="en-GB" altLang="en-US" sz="2600">
                <a:latin typeface="Arial" panose="020B0604020202020204" pitchFamily="34" charset="0"/>
              </a:rPr>
              <a:t>Store</a:t>
            </a:r>
          </a:p>
          <a:p>
            <a:pPr lvl="2" eaLnBrk="1" hangingPunct="1"/>
            <a:r>
              <a:rPr lang="en-GB" altLang="en-US" sz="2600">
                <a:latin typeface="Arial" panose="020B0604020202020204" pitchFamily="34" charset="0"/>
              </a:rPr>
              <a:t>Manipulate</a:t>
            </a:r>
          </a:p>
          <a:p>
            <a:pPr lvl="2" eaLnBrk="1" hangingPunct="1"/>
            <a:r>
              <a:rPr lang="en-GB" altLang="en-US" sz="2600">
                <a:latin typeface="Arial" panose="020B0604020202020204" pitchFamily="34" charset="0"/>
              </a:rPr>
              <a:t>Retrieve </a:t>
            </a:r>
            <a:endParaRPr lang="en-US" altLang="en-US" sz="260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t>Database Size - 1</a:t>
            </a:r>
          </a:p>
        </p:txBody>
      </p:sp>
      <p:sp>
        <p:nvSpPr>
          <p:cNvPr id="20483" name="Rectangle 3"/>
          <p:cNvSpPr>
            <a:spLocks noGrp="1" noChangeArrowheads="1"/>
          </p:cNvSpPr>
          <p:nvPr>
            <p:ph type="body" idx="1"/>
          </p:nvPr>
        </p:nvSpPr>
        <p:spPr/>
        <p:txBody>
          <a:bodyPr/>
          <a:lstStyle/>
          <a:p>
            <a:pPr lvl="1" eaLnBrk="1" hangingPunct="1"/>
            <a:r>
              <a:rPr lang="en-GB" altLang="en-US">
                <a:latin typeface="Arial" panose="020B0604020202020204" pitchFamily="34" charset="0"/>
              </a:rPr>
              <a:t>Databases range in size:</a:t>
            </a:r>
          </a:p>
          <a:p>
            <a:pPr lvl="1" eaLnBrk="1" hangingPunct="1"/>
            <a:endParaRPr lang="en-GB" altLang="en-US" sz="800">
              <a:latin typeface="Arial" panose="020B0604020202020204" pitchFamily="34" charset="0"/>
            </a:endParaRPr>
          </a:p>
          <a:p>
            <a:pPr lvl="1" eaLnBrk="1" hangingPunct="1"/>
            <a:endParaRPr lang="en-GB" altLang="en-US" sz="400">
              <a:latin typeface="Arial" panose="020B0604020202020204" pitchFamily="34" charset="0"/>
            </a:endParaRPr>
          </a:p>
          <a:p>
            <a:pPr lvl="2" eaLnBrk="1" hangingPunct="1"/>
            <a:r>
              <a:rPr lang="en-GB" altLang="en-US" sz="2600">
                <a:latin typeface="Arial" panose="020B0604020202020204" pitchFamily="34" charset="0"/>
              </a:rPr>
              <a:t>Single user databases on a PC</a:t>
            </a:r>
          </a:p>
          <a:p>
            <a:pPr lvl="2" eaLnBrk="1" hangingPunct="1"/>
            <a:r>
              <a:rPr lang="en-GB" altLang="en-US" sz="2600">
                <a:latin typeface="Arial" panose="020B0604020202020204" pitchFamily="34" charset="0"/>
              </a:rPr>
              <a:t>Small office database with everyone doing the same sorts of tasks</a:t>
            </a:r>
          </a:p>
          <a:p>
            <a:pPr lvl="2" eaLnBrk="1" hangingPunct="1"/>
            <a:r>
              <a:rPr lang="en-GB" altLang="en-US" sz="2600">
                <a:latin typeface="Arial" panose="020B0604020202020204" pitchFamily="34" charset="0"/>
              </a:rPr>
              <a:t>Medium size database system with core data but people doing different tasks</a:t>
            </a:r>
          </a:p>
          <a:p>
            <a:pPr lvl="2" eaLnBrk="1" hangingPunct="1"/>
            <a:r>
              <a:rPr lang="en-GB" altLang="en-US" sz="2600">
                <a:latin typeface="Arial" panose="020B0604020202020204" pitchFamily="34" charset="0"/>
              </a:rPr>
              <a:t>Corporate databases spread over many sites</a:t>
            </a:r>
          </a:p>
          <a:p>
            <a:pPr lvl="2" eaLnBrk="1" hangingPunct="1"/>
            <a:r>
              <a:rPr lang="en-GB" altLang="en-US" sz="2600">
                <a:latin typeface="Arial" panose="020B0604020202020204" pitchFamily="34" charset="0"/>
              </a:rPr>
              <a:t>Very large databases and data-warehouses</a:t>
            </a:r>
            <a:endParaRPr lang="en-US" altLang="en-US" sz="260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Database Size - 2</a:t>
            </a:r>
          </a:p>
        </p:txBody>
      </p:sp>
      <p:sp>
        <p:nvSpPr>
          <p:cNvPr id="21507" name="Rectangle 3"/>
          <p:cNvSpPr>
            <a:spLocks noGrp="1" noChangeArrowheads="1"/>
          </p:cNvSpPr>
          <p:nvPr>
            <p:ph type="body" idx="1"/>
          </p:nvPr>
        </p:nvSpPr>
        <p:spPr/>
        <p:txBody>
          <a:bodyPr/>
          <a:lstStyle/>
          <a:p>
            <a:pPr lvl="1" eaLnBrk="1" hangingPunct="1"/>
            <a:r>
              <a:rPr lang="en-GB" altLang="en-US">
                <a:latin typeface="Arial" panose="020B0604020202020204" pitchFamily="34" charset="0"/>
              </a:rPr>
              <a:t>They can be very large:</a:t>
            </a:r>
          </a:p>
          <a:p>
            <a:pPr lvl="1" eaLnBrk="1" hangingPunct="1"/>
            <a:endParaRPr lang="en-GB" altLang="en-US" sz="800">
              <a:latin typeface="Arial" panose="020B0604020202020204" pitchFamily="34" charset="0"/>
            </a:endParaRPr>
          </a:p>
          <a:p>
            <a:pPr lvl="1" eaLnBrk="1" hangingPunct="1"/>
            <a:endParaRPr lang="en-GB" altLang="en-US" sz="600">
              <a:latin typeface="Arial" panose="020B0604020202020204" pitchFamily="34" charset="0"/>
            </a:endParaRPr>
          </a:p>
          <a:p>
            <a:pPr lvl="2" eaLnBrk="1" hangingPunct="1"/>
            <a:r>
              <a:rPr lang="en-GB" altLang="en-US" sz="2600">
                <a:latin typeface="Arial" panose="020B0604020202020204" pitchFamily="34" charset="0"/>
              </a:rPr>
              <a:t>Amazon collects around 1 exabyte of purchase history data from their consumer base.</a:t>
            </a:r>
          </a:p>
          <a:p>
            <a:pPr lvl="2" eaLnBrk="1" hangingPunct="1"/>
            <a:r>
              <a:rPr lang="en-GB" altLang="en-US" sz="2600">
                <a:latin typeface="Arial" panose="020B0604020202020204" pitchFamily="34" charset="0"/>
              </a:rPr>
              <a:t>To put this into perspective: </a:t>
            </a:r>
          </a:p>
          <a:p>
            <a:pPr lvl="3" eaLnBrk="1" hangingPunct="1"/>
            <a:r>
              <a:rPr lang="en-GB" altLang="en-US" sz="2200">
                <a:latin typeface="Arial" panose="020B0604020202020204" pitchFamily="34" charset="0"/>
              </a:rPr>
              <a:t>1 exabyte is 1,000,000 terabyte. </a:t>
            </a:r>
          </a:p>
          <a:p>
            <a:pPr lvl="3" eaLnBrk="1" hangingPunct="1"/>
            <a:r>
              <a:rPr lang="en-GB" altLang="en-US" sz="2200">
                <a:latin typeface="Arial" panose="020B0604020202020204" pitchFamily="34" charset="0"/>
              </a:rPr>
              <a:t>1 tera-byte, if it was just holding text, would be able to hold over 83 - 86 million pages of text!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Definition</a:t>
            </a:r>
          </a:p>
        </p:txBody>
      </p:sp>
      <p:sp>
        <p:nvSpPr>
          <p:cNvPr id="22531" name="Rectangle 3"/>
          <p:cNvSpPr>
            <a:spLocks noGrp="1" noChangeArrowheads="1"/>
          </p:cNvSpPr>
          <p:nvPr>
            <p:ph type="body" idx="1"/>
          </p:nvPr>
        </p:nvSpPr>
        <p:spPr>
          <a:xfrm>
            <a:off x="107950" y="1700213"/>
            <a:ext cx="8856663" cy="4319587"/>
          </a:xfrm>
        </p:spPr>
        <p:txBody>
          <a:bodyPr/>
          <a:lstStyle/>
          <a:p>
            <a:pPr marL="268287" lvl="1" indent="0" eaLnBrk="1" hangingPunct="1">
              <a:buNone/>
            </a:pPr>
            <a:r>
              <a:rPr lang="en-GB" altLang="en-US" i="1" dirty="0">
                <a:solidFill>
                  <a:srgbClr val="002060"/>
                </a:solidFill>
                <a:latin typeface="Arial" panose="020B0604020202020204" pitchFamily="34" charset="0"/>
              </a:rPr>
              <a:t>“We define a database as an </a:t>
            </a:r>
            <a:r>
              <a:rPr lang="en-GB" altLang="en-US" b="1" i="1" dirty="0">
                <a:solidFill>
                  <a:srgbClr val="002060"/>
                </a:solidFill>
                <a:latin typeface="Arial" panose="020B0604020202020204" pitchFamily="34" charset="0"/>
              </a:rPr>
              <a:t>organised </a:t>
            </a:r>
            <a:r>
              <a:rPr lang="en-GB" altLang="en-US" i="1" dirty="0">
                <a:solidFill>
                  <a:srgbClr val="002060"/>
                </a:solidFill>
                <a:latin typeface="Arial" panose="020B0604020202020204" pitchFamily="34" charset="0"/>
              </a:rPr>
              <a:t>collection of </a:t>
            </a:r>
            <a:r>
              <a:rPr lang="en-GB" altLang="en-US" b="1" i="1" dirty="0">
                <a:solidFill>
                  <a:srgbClr val="002060"/>
                </a:solidFill>
                <a:latin typeface="Arial" panose="020B0604020202020204" pitchFamily="34" charset="0"/>
              </a:rPr>
              <a:t>logically related</a:t>
            </a:r>
            <a:r>
              <a:rPr lang="en-GB" altLang="en-US" i="1" dirty="0">
                <a:solidFill>
                  <a:srgbClr val="002060"/>
                </a:solidFill>
                <a:latin typeface="Arial" panose="020B0604020202020204" pitchFamily="34" charset="0"/>
              </a:rPr>
              <a:t> </a:t>
            </a:r>
            <a:r>
              <a:rPr lang="en-GB" altLang="en-US" b="1" i="1" dirty="0">
                <a:solidFill>
                  <a:srgbClr val="002060"/>
                </a:solidFill>
                <a:latin typeface="Arial" panose="020B0604020202020204" pitchFamily="34" charset="0"/>
              </a:rPr>
              <a:t>data</a:t>
            </a:r>
            <a:r>
              <a:rPr lang="en-GB" altLang="en-US" i="1" dirty="0">
                <a:solidFill>
                  <a:srgbClr val="002060"/>
                </a:solidFill>
                <a:latin typeface="Arial" panose="020B0604020202020204" pitchFamily="34" charset="0"/>
              </a:rPr>
              <a:t>”.</a:t>
            </a:r>
          </a:p>
          <a:p>
            <a:pPr lvl="1" eaLnBrk="1" hangingPunct="1">
              <a:buFontTx/>
              <a:buNone/>
            </a:pPr>
            <a:endParaRPr lang="en-GB" altLang="en-US" dirty="0">
              <a:latin typeface="Arial" panose="020B0604020202020204" pitchFamily="34" charset="0"/>
            </a:endParaRPr>
          </a:p>
          <a:p>
            <a:pPr lvl="1" algn="r" eaLnBrk="1" hangingPunct="1">
              <a:buFontTx/>
              <a:buNone/>
            </a:pPr>
            <a:r>
              <a:rPr lang="en-GB" altLang="en-US" sz="2000" dirty="0">
                <a:latin typeface="Arial" panose="020B0604020202020204" pitchFamily="34" charset="0"/>
              </a:rPr>
              <a:t>				</a:t>
            </a:r>
            <a:r>
              <a:rPr lang="en-GB" altLang="en-US" sz="2000" dirty="0" err="1">
                <a:latin typeface="Arial" panose="020B0604020202020204" pitchFamily="34" charset="0"/>
              </a:rPr>
              <a:t>Hoffer,J</a:t>
            </a:r>
            <a:r>
              <a:rPr lang="en-GB" altLang="en-US" sz="2000" dirty="0">
                <a:latin typeface="Arial" panose="020B0604020202020204" pitchFamily="34" charset="0"/>
              </a:rPr>
              <a:t>., Ramesh, V. and Toppi, H. (2010). </a:t>
            </a:r>
            <a:r>
              <a:rPr lang="en-GB" altLang="en-US" sz="2000" i="1" dirty="0">
                <a:latin typeface="Arial" panose="020B0604020202020204" pitchFamily="34" charset="0"/>
              </a:rPr>
              <a:t>Modern 	Database Management, 10</a:t>
            </a:r>
            <a:r>
              <a:rPr lang="en-GB" altLang="en-US" sz="2000" i="1" baseline="30000" dirty="0">
                <a:latin typeface="Arial" panose="020B0604020202020204" pitchFamily="34" charset="0"/>
              </a:rPr>
              <a:t>th</a:t>
            </a:r>
            <a:r>
              <a:rPr lang="en-GB" altLang="en-US" sz="2000" i="1" dirty="0">
                <a:latin typeface="Arial" panose="020B0604020202020204" pitchFamily="34" charset="0"/>
              </a:rPr>
              <a:t> Edition.</a:t>
            </a:r>
            <a:r>
              <a:rPr lang="en-GB" altLang="en-US" sz="2000" dirty="0">
                <a:latin typeface="Arial" panose="020B0604020202020204" pitchFamily="34" charset="0"/>
              </a:rPr>
              <a:t> Pearson Prentice Hall.</a:t>
            </a:r>
          </a:p>
          <a:p>
            <a:pPr lvl="1" eaLnBrk="1" hangingPunct="1">
              <a:buFontTx/>
              <a:buNone/>
            </a:pPr>
            <a:r>
              <a:rPr lang="en-GB" altLang="en-US" dirty="0">
                <a:latin typeface="Arial" panose="020B0604020202020204" pitchFamily="34" charset="0"/>
              </a:rPr>
              <a:t> </a:t>
            </a:r>
            <a:endParaRPr lang="en-US" altLang="en-US" dirty="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dirty="0"/>
              <a:t>What Does This Mean?</a:t>
            </a:r>
          </a:p>
        </p:txBody>
      </p:sp>
      <p:sp>
        <p:nvSpPr>
          <p:cNvPr id="23555" name="Rectangle 3"/>
          <p:cNvSpPr>
            <a:spLocks noGrp="1" noChangeArrowheads="1"/>
          </p:cNvSpPr>
          <p:nvPr>
            <p:ph type="body" idx="1"/>
          </p:nvPr>
        </p:nvSpPr>
        <p:spPr>
          <a:xfrm>
            <a:off x="107950" y="1701800"/>
            <a:ext cx="8856663" cy="4319588"/>
          </a:xfrm>
        </p:spPr>
        <p:txBody>
          <a:bodyPr/>
          <a:lstStyle/>
          <a:p>
            <a:pPr lvl="1" eaLnBrk="1" hangingPunct="1"/>
            <a:r>
              <a:rPr lang="en-GB" altLang="en-US">
                <a:latin typeface="Arial" panose="020B0604020202020204" pitchFamily="34" charset="0"/>
              </a:rPr>
              <a:t>Organised</a:t>
            </a:r>
          </a:p>
          <a:p>
            <a:pPr lvl="1" eaLnBrk="1" hangingPunct="1"/>
            <a:r>
              <a:rPr lang="en-GB" altLang="en-US">
                <a:latin typeface="Arial" panose="020B0604020202020204" pitchFamily="34" charset="0"/>
              </a:rPr>
              <a:t>Logically related</a:t>
            </a:r>
          </a:p>
          <a:p>
            <a:pPr lvl="1" eaLnBrk="1" hangingPunct="1"/>
            <a:r>
              <a:rPr lang="en-GB" altLang="en-US">
                <a:latin typeface="Arial" panose="020B0604020202020204" pitchFamily="34" charset="0"/>
              </a:rPr>
              <a:t>Data</a:t>
            </a:r>
            <a:endParaRPr lang="en-US" altLang="en-US">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Organised</a:t>
            </a:r>
          </a:p>
        </p:txBody>
      </p:sp>
      <p:sp>
        <p:nvSpPr>
          <p:cNvPr id="24579" name="Rectangle 3"/>
          <p:cNvSpPr>
            <a:spLocks noGrp="1" noChangeArrowheads="1"/>
          </p:cNvSpPr>
          <p:nvPr>
            <p:ph type="body" idx="1"/>
          </p:nvPr>
        </p:nvSpPr>
        <p:spPr>
          <a:xfrm>
            <a:off x="107950" y="1701800"/>
            <a:ext cx="8856663" cy="4319588"/>
          </a:xfrm>
        </p:spPr>
        <p:txBody>
          <a:bodyPr/>
          <a:lstStyle/>
          <a:p>
            <a:pPr lvl="1" eaLnBrk="1" hangingPunct="1"/>
            <a:r>
              <a:rPr lang="en-GB" altLang="en-US">
                <a:latin typeface="Arial" panose="020B0604020202020204" pitchFamily="34" charset="0"/>
              </a:rPr>
              <a:t>Data is structured so as to be easily stored, manipulated and retrieved by users. </a:t>
            </a:r>
          </a:p>
          <a:p>
            <a:pPr lvl="1" eaLnBrk="1" hangingPunct="1"/>
            <a:r>
              <a:rPr lang="en-GB" altLang="en-US">
                <a:latin typeface="Arial" panose="020B0604020202020204" pitchFamily="34" charset="0"/>
              </a:rPr>
              <a:t>It is no good just having some data if, we don’t know how to get it in order to look at it and use it.</a:t>
            </a:r>
            <a:endParaRPr lang="en-US" altLang="en-US">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a:t>Related</a:t>
            </a:r>
          </a:p>
        </p:txBody>
      </p:sp>
      <p:sp>
        <p:nvSpPr>
          <p:cNvPr id="25603" name="Rectangle 3"/>
          <p:cNvSpPr>
            <a:spLocks noGrp="1" noChangeArrowheads="1"/>
          </p:cNvSpPr>
          <p:nvPr>
            <p:ph type="body" idx="1"/>
          </p:nvPr>
        </p:nvSpPr>
        <p:spPr/>
        <p:txBody>
          <a:bodyPr/>
          <a:lstStyle/>
          <a:p>
            <a:pPr lvl="1" eaLnBrk="1" hangingPunct="1"/>
            <a:r>
              <a:rPr lang="en-GB" altLang="en-US">
                <a:latin typeface="Arial" panose="020B0604020202020204" pitchFamily="34" charset="0"/>
              </a:rPr>
              <a:t>Pieces of data do not exist in isolation</a:t>
            </a:r>
          </a:p>
          <a:p>
            <a:pPr lvl="1" eaLnBrk="1" hangingPunct="1"/>
            <a:r>
              <a:rPr lang="en-US" altLang="en-US">
                <a:latin typeface="Arial" panose="020B0604020202020204" pitchFamily="34" charset="0"/>
              </a:rPr>
              <a:t>For example:</a:t>
            </a:r>
          </a:p>
          <a:p>
            <a:pPr lvl="1" eaLnBrk="1" hangingPunct="1"/>
            <a:endParaRPr lang="en-US" altLang="en-US" sz="800">
              <a:latin typeface="Arial" panose="020B0604020202020204" pitchFamily="34" charset="0"/>
            </a:endParaRPr>
          </a:p>
          <a:p>
            <a:pPr lvl="2" eaLnBrk="1" hangingPunct="1"/>
            <a:r>
              <a:rPr lang="en-US" altLang="en-US" sz="2600">
                <a:latin typeface="Arial" panose="020B0604020202020204" pitchFamily="34" charset="0"/>
              </a:rPr>
              <a:t>In a salesperson’s database, it is natural for the customer’s name and the customer’s address to be stored together</a:t>
            </a:r>
          </a:p>
          <a:p>
            <a:pPr lvl="2" eaLnBrk="1" hangingPunct="1"/>
            <a:r>
              <a:rPr lang="en-US" altLang="en-US" sz="2600">
                <a:latin typeface="Arial" panose="020B0604020202020204" pitchFamily="34" charset="0"/>
              </a:rPr>
              <a:t>They are </a:t>
            </a:r>
            <a:r>
              <a:rPr lang="en-US" altLang="en-US" sz="2600" b="1" i="1">
                <a:latin typeface="Arial" panose="020B0604020202020204" pitchFamily="34" charset="0"/>
              </a:rPr>
              <a:t>related</a:t>
            </a:r>
          </a:p>
          <a:p>
            <a:pPr lvl="2" eaLnBrk="1" hangingPunct="1"/>
            <a:r>
              <a:rPr lang="en-US" altLang="en-US" sz="2600">
                <a:latin typeface="Arial" panose="020B0604020202020204" pitchFamily="34" charset="0"/>
              </a:rPr>
              <a:t>Together, with other data about the customer, they are part of a meaningful set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Discussion Session</a:t>
            </a:r>
          </a:p>
        </p:txBody>
      </p:sp>
      <p:sp>
        <p:nvSpPr>
          <p:cNvPr id="26627" name="Rectangle 3"/>
          <p:cNvSpPr>
            <a:spLocks noGrp="1" noChangeArrowheads="1"/>
          </p:cNvSpPr>
          <p:nvPr>
            <p:ph type="body" idx="1"/>
          </p:nvPr>
        </p:nvSpPr>
        <p:spPr/>
        <p:txBody>
          <a:bodyPr/>
          <a:lstStyle/>
          <a:p>
            <a:pPr marL="268287" lvl="1" indent="0" eaLnBrk="1" hangingPunct="1">
              <a:buNone/>
            </a:pPr>
            <a:r>
              <a:rPr lang="en-GB" altLang="en-US" dirty="0">
                <a:latin typeface="Arial" panose="020B0604020202020204" pitchFamily="34" charset="0"/>
              </a:rPr>
              <a:t>What qualities about you might be of interest to:</a:t>
            </a:r>
          </a:p>
          <a:p>
            <a:pPr lvl="1" eaLnBrk="1" hangingPunct="1"/>
            <a:endParaRPr lang="en-GB" altLang="en-US" sz="800" dirty="0">
              <a:latin typeface="Arial" panose="020B0604020202020204" pitchFamily="34" charset="0"/>
            </a:endParaRPr>
          </a:p>
          <a:p>
            <a:pPr lvl="2" eaLnBrk="1" hangingPunct="1"/>
            <a:r>
              <a:rPr lang="en-GB" altLang="en-US" sz="2600" dirty="0">
                <a:latin typeface="Arial" panose="020B0604020202020204" pitchFamily="34" charset="0"/>
              </a:rPr>
              <a:t>College or university</a:t>
            </a:r>
          </a:p>
          <a:p>
            <a:pPr lvl="2" eaLnBrk="1" hangingPunct="1"/>
            <a:r>
              <a:rPr lang="en-GB" altLang="en-US" sz="2600" dirty="0">
                <a:latin typeface="Arial" panose="020B0604020202020204" pitchFamily="34" charset="0"/>
              </a:rPr>
              <a:t>Social networking site</a:t>
            </a:r>
            <a:endParaRPr lang="en-US" altLang="en-US" sz="2600" dirty="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Types of Data 1: Traditional</a:t>
            </a:r>
          </a:p>
        </p:txBody>
      </p:sp>
      <p:sp>
        <p:nvSpPr>
          <p:cNvPr id="27651" name="Rectangle 3"/>
          <p:cNvSpPr>
            <a:spLocks noGrp="1" noChangeArrowheads="1"/>
          </p:cNvSpPr>
          <p:nvPr>
            <p:ph type="body" idx="1"/>
          </p:nvPr>
        </p:nvSpPr>
        <p:spPr>
          <a:xfrm>
            <a:off x="107950" y="1701800"/>
            <a:ext cx="8856663" cy="4319588"/>
          </a:xfrm>
        </p:spPr>
        <p:txBody>
          <a:bodyPr/>
          <a:lstStyle/>
          <a:p>
            <a:pPr lvl="1" eaLnBrk="1" hangingPunct="1"/>
            <a:r>
              <a:rPr lang="en-GB" altLang="en-US">
                <a:latin typeface="Arial" panose="020B0604020202020204" pitchFamily="34" charset="0"/>
              </a:rPr>
              <a:t>Text such as names, address etc.</a:t>
            </a:r>
          </a:p>
          <a:p>
            <a:pPr lvl="1" eaLnBrk="1" hangingPunct="1"/>
            <a:r>
              <a:rPr lang="en-GB" altLang="en-US">
                <a:latin typeface="Arial" panose="020B0604020202020204" pitchFamily="34" charset="0"/>
              </a:rPr>
              <a:t>Numbers such as: how many children.</a:t>
            </a:r>
          </a:p>
          <a:p>
            <a:pPr lvl="1" eaLnBrk="1" hangingPunct="1"/>
            <a:r>
              <a:rPr lang="en-GB" altLang="en-US">
                <a:latin typeface="Arial" panose="020B0604020202020204" pitchFamily="34" charset="0"/>
              </a:rPr>
              <a:t>Dates such as a date of birth</a:t>
            </a:r>
            <a:endParaRPr lang="en-US" altLang="en-US">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p:txBody>
          <a:bodyPr/>
          <a:lstStyle/>
          <a:p>
            <a:pPr eaLnBrk="1" hangingPunct="1"/>
            <a:r>
              <a:rPr lang="en-GB" altLang="en-US"/>
              <a:t>Scope and Coverage</a:t>
            </a:r>
          </a:p>
        </p:txBody>
      </p:sp>
      <p:sp>
        <p:nvSpPr>
          <p:cNvPr id="8195" name="Rectangle 7"/>
          <p:cNvSpPr>
            <a:spLocks noGrp="1" noChangeArrowheads="1"/>
          </p:cNvSpPr>
          <p:nvPr>
            <p:ph idx="1"/>
          </p:nvPr>
        </p:nvSpPr>
        <p:spPr>
          <a:xfrm>
            <a:off x="684213" y="1628775"/>
            <a:ext cx="8856662" cy="4319588"/>
          </a:xfrm>
        </p:spPr>
        <p:txBody>
          <a:bodyPr/>
          <a:lstStyle/>
          <a:p>
            <a:pPr eaLnBrk="1" hangingPunct="1"/>
            <a:r>
              <a:rPr lang="en-GB" altLang="en-US" dirty="0"/>
              <a:t>This topic will cover:</a:t>
            </a:r>
          </a:p>
          <a:p>
            <a:pPr lvl="1" eaLnBrk="1" hangingPunct="1"/>
            <a:r>
              <a:rPr lang="en-GB" sz="2400" dirty="0">
                <a:latin typeface="Arial" panose="020B0604020202020204" pitchFamily="34" charset="0"/>
              </a:rPr>
              <a:t>Introduction to the unit</a:t>
            </a:r>
          </a:p>
          <a:p>
            <a:pPr lvl="1" eaLnBrk="1" hangingPunct="1"/>
            <a:r>
              <a:rPr lang="en-GB" altLang="en-US" sz="2400" dirty="0">
                <a:latin typeface="Arial" panose="020B0604020202020204" pitchFamily="34" charset="0"/>
              </a:rPr>
              <a:t>What are databases?</a:t>
            </a:r>
          </a:p>
          <a:p>
            <a:pPr lvl="1" eaLnBrk="1" hangingPunct="1"/>
            <a:r>
              <a:rPr lang="en-GB" altLang="en-US" sz="2400" dirty="0">
                <a:latin typeface="Arial" panose="020B0604020202020204" pitchFamily="34" charset="0"/>
              </a:rPr>
              <a:t>Data and information</a:t>
            </a:r>
          </a:p>
          <a:p>
            <a:pPr lvl="1" eaLnBrk="1" hangingPunct="1"/>
            <a:r>
              <a:rPr lang="en-GB" altLang="en-US" sz="2400" dirty="0">
                <a:latin typeface="Arial" panose="020B0604020202020204" pitchFamily="34" charset="0"/>
              </a:rPr>
              <a:t>Pre-database information systems</a:t>
            </a:r>
          </a:p>
          <a:p>
            <a:pPr lvl="1" eaLnBrk="1" hangingPunct="1"/>
            <a:r>
              <a:rPr lang="en-GB" altLang="en-US" sz="2400" dirty="0">
                <a:latin typeface="Arial" panose="020B0604020202020204" pitchFamily="34" charset="0"/>
              </a:rPr>
              <a:t>Database approach</a:t>
            </a:r>
          </a:p>
          <a:p>
            <a:pPr lvl="1" eaLnBrk="1" hangingPunct="1"/>
            <a:r>
              <a:rPr lang="en-GB" altLang="en-US" sz="2400" dirty="0">
                <a:latin typeface="Arial" panose="020B0604020202020204" pitchFamily="34" charset="0"/>
              </a:rPr>
              <a:t>Database management systems</a:t>
            </a:r>
          </a:p>
          <a:p>
            <a:pPr lvl="1" eaLnBrk="1" hangingPunct="1"/>
            <a:r>
              <a:rPr lang="en-GB" altLang="en-US" sz="2400" dirty="0">
                <a:latin typeface="Arial" panose="020B0604020202020204" pitchFamily="34" charset="0"/>
              </a:rPr>
              <a:t>The relational model and alternatives</a:t>
            </a:r>
          </a:p>
          <a:p>
            <a:pPr lvl="1" eaLnBrk="1" hangingPunct="1"/>
            <a:endParaRPr lang="en-GB" altLang="en-US" sz="2600" dirty="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a:t>Types of Data 2: Multi-media</a:t>
            </a:r>
          </a:p>
        </p:txBody>
      </p:sp>
      <p:sp>
        <p:nvSpPr>
          <p:cNvPr id="28675" name="Rectangle 3"/>
          <p:cNvSpPr>
            <a:spLocks noGrp="1" noChangeArrowheads="1"/>
          </p:cNvSpPr>
          <p:nvPr>
            <p:ph type="body" idx="1"/>
          </p:nvPr>
        </p:nvSpPr>
        <p:spPr>
          <a:xfrm>
            <a:off x="107950" y="1630363"/>
            <a:ext cx="8856663" cy="4319587"/>
          </a:xfrm>
        </p:spPr>
        <p:txBody>
          <a:bodyPr/>
          <a:lstStyle/>
          <a:p>
            <a:pPr lvl="1" eaLnBrk="1" hangingPunct="1"/>
            <a:r>
              <a:rPr lang="en-US" altLang="en-US">
                <a:latin typeface="Arial" panose="020B0604020202020204" pitchFamily="34" charset="0"/>
              </a:rPr>
              <a:t>Images</a:t>
            </a:r>
          </a:p>
          <a:p>
            <a:pPr lvl="1" eaLnBrk="1" hangingPunct="1"/>
            <a:r>
              <a:rPr lang="en-US" altLang="en-US">
                <a:latin typeface="Arial" panose="020B0604020202020204" pitchFamily="34" charset="0"/>
              </a:rPr>
              <a:t>Sounds</a:t>
            </a:r>
          </a:p>
          <a:p>
            <a:pPr lvl="1" eaLnBrk="1" hangingPunct="1"/>
            <a:r>
              <a:rPr lang="en-US" altLang="en-US">
                <a:latin typeface="Arial" panose="020B0604020202020204" pitchFamily="34" charset="0"/>
              </a:rPr>
              <a:t>Video</a:t>
            </a:r>
          </a:p>
          <a:p>
            <a:pPr lvl="1" eaLnBrk="1" hangingPunct="1"/>
            <a:r>
              <a:rPr lang="en-US" altLang="en-US">
                <a:latin typeface="Arial" panose="020B0604020202020204" pitchFamily="34" charset="0"/>
              </a:rPr>
              <a:t>Scans of documents</a:t>
            </a:r>
          </a:p>
          <a:p>
            <a:pPr lvl="1" eaLnBrk="1" hangingPunct="1">
              <a:buFontTx/>
              <a:buNone/>
            </a:pPr>
            <a:endParaRPr lang="en-US" altLang="en-US">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79388" y="333375"/>
            <a:ext cx="8785225" cy="1143000"/>
          </a:xfrm>
        </p:spPr>
        <p:txBody>
          <a:bodyPr/>
          <a:lstStyle/>
          <a:p>
            <a:pPr eaLnBrk="1" hangingPunct="1"/>
            <a:r>
              <a:rPr lang="en-US" altLang="en-US"/>
              <a:t>Data and Information</a:t>
            </a:r>
          </a:p>
        </p:txBody>
      </p:sp>
      <p:sp>
        <p:nvSpPr>
          <p:cNvPr id="29699" name="Rectangle 3"/>
          <p:cNvSpPr>
            <a:spLocks noGrp="1" noChangeArrowheads="1"/>
          </p:cNvSpPr>
          <p:nvPr>
            <p:ph type="body" idx="1"/>
          </p:nvPr>
        </p:nvSpPr>
        <p:spPr>
          <a:xfrm>
            <a:off x="107950" y="1412875"/>
            <a:ext cx="8567738" cy="1584325"/>
          </a:xfrm>
        </p:spPr>
        <p:txBody>
          <a:bodyPr/>
          <a:lstStyle/>
          <a:p>
            <a:pPr lvl="1" eaLnBrk="1" hangingPunct="1"/>
            <a:r>
              <a:rPr lang="en-US" altLang="en-US">
                <a:latin typeface="Arial" panose="020B0604020202020204" pitchFamily="34" charset="0"/>
              </a:rPr>
              <a:t>Traditionally there has been a distinction made between ‘data’ and ‘information’</a:t>
            </a:r>
          </a:p>
          <a:p>
            <a:pPr lvl="1" eaLnBrk="1" hangingPunct="1"/>
            <a:r>
              <a:rPr lang="en-US" altLang="en-US">
                <a:latin typeface="Arial" panose="020B0604020202020204" pitchFamily="34" charset="0"/>
              </a:rPr>
              <a:t>Data are ‘</a:t>
            </a:r>
            <a:r>
              <a:rPr lang="en-US" altLang="en-US" b="1" i="1">
                <a:latin typeface="Arial" panose="020B0604020202020204" pitchFamily="34" charset="0"/>
              </a:rPr>
              <a:t>raw facts</a:t>
            </a:r>
            <a:r>
              <a:rPr lang="en-US" altLang="en-US">
                <a:latin typeface="Arial" panose="020B0604020202020204" pitchFamily="34" charset="0"/>
              </a:rPr>
              <a:t>’</a:t>
            </a:r>
          </a:p>
        </p:txBody>
      </p:sp>
      <p:graphicFrame>
        <p:nvGraphicFramePr>
          <p:cNvPr id="4" name="Table 3"/>
          <p:cNvGraphicFramePr>
            <a:graphicFrameLocks noGrp="1"/>
          </p:cNvGraphicFramePr>
          <p:nvPr/>
        </p:nvGraphicFramePr>
        <p:xfrm>
          <a:off x="755650" y="3068638"/>
          <a:ext cx="5975351" cy="2592386"/>
        </p:xfrm>
        <a:graphic>
          <a:graphicData uri="http://schemas.openxmlformats.org/drawingml/2006/table">
            <a:tbl>
              <a:tblPr/>
              <a:tblGrid>
                <a:gridCol w="2591283">
                  <a:extLst>
                    <a:ext uri="{9D8B030D-6E8A-4147-A177-3AD203B41FA5}">
                      <a16:colId xmlns:a16="http://schemas.microsoft.com/office/drawing/2014/main" val="20000"/>
                    </a:ext>
                  </a:extLst>
                </a:gridCol>
                <a:gridCol w="1584032">
                  <a:extLst>
                    <a:ext uri="{9D8B030D-6E8A-4147-A177-3AD203B41FA5}">
                      <a16:colId xmlns:a16="http://schemas.microsoft.com/office/drawing/2014/main" val="20001"/>
                    </a:ext>
                  </a:extLst>
                </a:gridCol>
                <a:gridCol w="1800036">
                  <a:extLst>
                    <a:ext uri="{9D8B030D-6E8A-4147-A177-3AD203B41FA5}">
                      <a16:colId xmlns:a16="http://schemas.microsoft.com/office/drawing/2014/main" val="20002"/>
                    </a:ext>
                  </a:extLst>
                </a:gridCol>
              </a:tblGrid>
              <a:tr h="410746">
                <a:tc>
                  <a:txBody>
                    <a:bodyPr/>
                    <a:lstStyle/>
                    <a:p>
                      <a:pPr>
                        <a:lnSpc>
                          <a:spcPct val="115000"/>
                        </a:lnSpc>
                        <a:spcAft>
                          <a:spcPts val="1000"/>
                        </a:spcAft>
                      </a:pPr>
                      <a:r>
                        <a:rPr lang="en-US" sz="2000" dirty="0">
                          <a:latin typeface="Calibri"/>
                          <a:ea typeface="Calibri"/>
                          <a:cs typeface="Times New Roman"/>
                        </a:rPr>
                        <a:t>Baker, Kenneth </a:t>
                      </a:r>
                      <a:endParaRPr lang="en-GB" sz="20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latin typeface="Calibri"/>
                          <a:ea typeface="Calibri"/>
                          <a:cs typeface="Times New Roman"/>
                        </a:rPr>
                        <a:t>19.01.80</a:t>
                      </a:r>
                      <a:endParaRPr lang="en-GB" sz="20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latin typeface="Calibri"/>
                          <a:ea typeface="Calibri"/>
                          <a:cs typeface="Times New Roman"/>
                        </a:rPr>
                        <a:t>98778373</a:t>
                      </a:r>
                      <a:endParaRPr lang="en-GB" sz="20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6328">
                <a:tc>
                  <a:txBody>
                    <a:bodyPr/>
                    <a:lstStyle/>
                    <a:p>
                      <a:pPr>
                        <a:lnSpc>
                          <a:spcPct val="115000"/>
                        </a:lnSpc>
                        <a:spcAft>
                          <a:spcPts val="1000"/>
                        </a:spcAft>
                      </a:pPr>
                      <a:r>
                        <a:rPr lang="en-US" sz="2000" dirty="0" err="1">
                          <a:latin typeface="Calibri"/>
                          <a:ea typeface="Calibri"/>
                          <a:cs typeface="Times New Roman"/>
                        </a:rPr>
                        <a:t>Bagum</a:t>
                      </a:r>
                      <a:r>
                        <a:rPr lang="en-US" sz="2000" dirty="0">
                          <a:latin typeface="Calibri"/>
                          <a:ea typeface="Calibri"/>
                          <a:cs typeface="Times New Roman"/>
                        </a:rPr>
                        <a:t>, </a:t>
                      </a:r>
                      <a:r>
                        <a:rPr lang="en-US" sz="2000" dirty="0" err="1">
                          <a:latin typeface="Calibri"/>
                          <a:ea typeface="Calibri"/>
                          <a:cs typeface="Times New Roman"/>
                        </a:rPr>
                        <a:t>Ammena</a:t>
                      </a:r>
                      <a:endParaRPr lang="en-GB" sz="20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a:latin typeface="Calibri"/>
                          <a:ea typeface="Calibri"/>
                          <a:cs typeface="Times New Roman"/>
                        </a:rPr>
                        <a:t>01.02.81</a:t>
                      </a:r>
                      <a:endParaRPr lang="en-GB" sz="20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latin typeface="Calibri"/>
                          <a:ea typeface="Calibri"/>
                          <a:cs typeface="Times New Roman"/>
                        </a:rPr>
                        <a:t>97327627</a:t>
                      </a:r>
                      <a:endParaRPr lang="en-GB" sz="20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6328">
                <a:tc>
                  <a:txBody>
                    <a:bodyPr/>
                    <a:lstStyle/>
                    <a:p>
                      <a:pPr>
                        <a:lnSpc>
                          <a:spcPct val="115000"/>
                        </a:lnSpc>
                        <a:spcAft>
                          <a:spcPts val="1000"/>
                        </a:spcAft>
                      </a:pPr>
                      <a:r>
                        <a:rPr lang="en-US" sz="2000">
                          <a:latin typeface="Calibri"/>
                          <a:ea typeface="Calibri"/>
                          <a:cs typeface="Times New Roman"/>
                        </a:rPr>
                        <a:t>Ako, Sarah</a:t>
                      </a:r>
                      <a:endParaRPr lang="en-GB" sz="20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a:latin typeface="Calibri"/>
                          <a:ea typeface="Calibri"/>
                          <a:cs typeface="Times New Roman"/>
                        </a:rPr>
                        <a:t>08.08.81</a:t>
                      </a:r>
                      <a:endParaRPr lang="en-GB" sz="20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latin typeface="Calibri"/>
                          <a:ea typeface="Calibri"/>
                          <a:cs typeface="Times New Roman"/>
                        </a:rPr>
                        <a:t>98737373</a:t>
                      </a:r>
                      <a:endParaRPr lang="en-GB" sz="20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6328">
                <a:tc>
                  <a:txBody>
                    <a:bodyPr/>
                    <a:lstStyle/>
                    <a:p>
                      <a:pPr>
                        <a:lnSpc>
                          <a:spcPct val="115000"/>
                        </a:lnSpc>
                        <a:spcAft>
                          <a:spcPts val="1000"/>
                        </a:spcAft>
                      </a:pPr>
                      <a:r>
                        <a:rPr lang="en-US" sz="2000" dirty="0" err="1">
                          <a:latin typeface="Calibri"/>
                          <a:ea typeface="Calibri"/>
                          <a:cs typeface="Times New Roman"/>
                        </a:rPr>
                        <a:t>Finkle</a:t>
                      </a:r>
                      <a:r>
                        <a:rPr lang="en-US" sz="2000" dirty="0">
                          <a:latin typeface="Calibri"/>
                          <a:ea typeface="Calibri"/>
                          <a:cs typeface="Times New Roman"/>
                        </a:rPr>
                        <a:t>, Clive</a:t>
                      </a:r>
                      <a:endParaRPr lang="en-GB" sz="20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a:latin typeface="Calibri"/>
                          <a:ea typeface="Calibri"/>
                          <a:cs typeface="Times New Roman"/>
                        </a:rPr>
                        <a:t>09.09.81</a:t>
                      </a:r>
                      <a:endParaRPr lang="en-GB" sz="20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latin typeface="Calibri"/>
                          <a:ea typeface="Calibri"/>
                          <a:cs typeface="Times New Roman"/>
                        </a:rPr>
                        <a:t>93838383</a:t>
                      </a:r>
                      <a:endParaRPr lang="en-GB" sz="20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6328">
                <a:tc>
                  <a:txBody>
                    <a:bodyPr/>
                    <a:lstStyle/>
                    <a:p>
                      <a:pPr>
                        <a:lnSpc>
                          <a:spcPct val="115000"/>
                        </a:lnSpc>
                        <a:spcAft>
                          <a:spcPts val="1000"/>
                        </a:spcAft>
                      </a:pPr>
                      <a:r>
                        <a:rPr lang="en-US" sz="2000">
                          <a:latin typeface="Calibri"/>
                          <a:ea typeface="Calibri"/>
                          <a:cs typeface="Times New Roman"/>
                        </a:rPr>
                        <a:t>Mc Farren, Debra</a:t>
                      </a:r>
                      <a:endParaRPr lang="en-GB" sz="20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latin typeface="Calibri"/>
                          <a:ea typeface="Calibri"/>
                          <a:cs typeface="Times New Roman"/>
                        </a:rPr>
                        <a:t>01.01.80</a:t>
                      </a:r>
                      <a:endParaRPr lang="en-GB" sz="20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latin typeface="Calibri"/>
                          <a:ea typeface="Calibri"/>
                          <a:cs typeface="Times New Roman"/>
                        </a:rPr>
                        <a:t>98383837</a:t>
                      </a:r>
                      <a:endParaRPr lang="en-GB" sz="20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6328">
                <a:tc>
                  <a:txBody>
                    <a:bodyPr/>
                    <a:lstStyle/>
                    <a:p>
                      <a:pPr>
                        <a:lnSpc>
                          <a:spcPct val="115000"/>
                        </a:lnSpc>
                        <a:spcAft>
                          <a:spcPts val="1000"/>
                        </a:spcAft>
                      </a:pPr>
                      <a:r>
                        <a:rPr lang="en-US" sz="2000">
                          <a:latin typeface="Calibri"/>
                          <a:ea typeface="Calibri"/>
                          <a:cs typeface="Times New Roman"/>
                        </a:rPr>
                        <a:t>Sinseros, Douglas</a:t>
                      </a:r>
                      <a:endParaRPr lang="en-GB" sz="20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a:latin typeface="Calibri"/>
                          <a:ea typeface="Calibri"/>
                          <a:cs typeface="Times New Roman"/>
                        </a:rPr>
                        <a:t>27.05.80</a:t>
                      </a:r>
                      <a:endParaRPr lang="en-GB" sz="20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000" dirty="0">
                          <a:latin typeface="Calibri"/>
                          <a:ea typeface="Calibri"/>
                          <a:cs typeface="Times New Roman"/>
                        </a:rPr>
                        <a:t>99344222</a:t>
                      </a:r>
                      <a:endParaRPr lang="en-GB" sz="20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107950" y="1557338"/>
            <a:ext cx="8567738" cy="576262"/>
          </a:xfrm>
        </p:spPr>
        <p:txBody>
          <a:bodyPr/>
          <a:lstStyle/>
          <a:p>
            <a:pPr lvl="1" eaLnBrk="1" hangingPunct="1"/>
            <a:r>
              <a:rPr lang="en-US" altLang="en-US">
                <a:latin typeface="Arial" panose="020B0604020202020204" pitchFamily="34" charset="0"/>
              </a:rPr>
              <a:t>Data that has been </a:t>
            </a:r>
            <a:r>
              <a:rPr lang="en-US" altLang="en-US" b="1" i="1">
                <a:latin typeface="Arial" panose="020B0604020202020204" pitchFamily="34" charset="0"/>
              </a:rPr>
              <a:t>processed</a:t>
            </a:r>
            <a:r>
              <a:rPr lang="en-US" altLang="en-US">
                <a:latin typeface="Arial" panose="020B0604020202020204" pitchFamily="34" charset="0"/>
              </a:rPr>
              <a:t> and </a:t>
            </a:r>
            <a:r>
              <a:rPr lang="en-US" altLang="en-US" b="1" i="1">
                <a:latin typeface="Arial" panose="020B0604020202020204" pitchFamily="34" charset="0"/>
              </a:rPr>
              <a:t>given</a:t>
            </a:r>
            <a:r>
              <a:rPr lang="en-US" altLang="en-US" b="1" i="1">
                <a:solidFill>
                  <a:srgbClr val="8AA551"/>
                </a:solidFill>
                <a:latin typeface="Arial" panose="020B0604020202020204" pitchFamily="34" charset="0"/>
              </a:rPr>
              <a:t> </a:t>
            </a:r>
            <a:r>
              <a:rPr lang="en-US" altLang="en-US" b="1" i="1">
                <a:latin typeface="Arial" panose="020B0604020202020204" pitchFamily="34" charset="0"/>
              </a:rPr>
              <a:t>meaning</a:t>
            </a:r>
          </a:p>
          <a:p>
            <a:pPr lvl="1" eaLnBrk="1" hangingPunct="1">
              <a:buFontTx/>
              <a:buNone/>
            </a:pPr>
            <a:endParaRPr lang="en-US" altLang="en-US">
              <a:latin typeface="Arial" panose="020B0604020202020204" pitchFamily="34" charset="0"/>
            </a:endParaRPr>
          </a:p>
        </p:txBody>
      </p:sp>
      <p:sp>
        <p:nvSpPr>
          <p:cNvPr id="30723" name="Rectangle 3"/>
          <p:cNvSpPr>
            <a:spLocks noGrp="1" noChangeArrowheads="1"/>
          </p:cNvSpPr>
          <p:nvPr>
            <p:ph type="title"/>
          </p:nvPr>
        </p:nvSpPr>
        <p:spPr>
          <a:xfrm>
            <a:off x="647700" y="2781300"/>
            <a:ext cx="7848600" cy="2538413"/>
          </a:xfrm>
          <a:noFill/>
        </p:spPr>
        <p:txBody>
          <a:bodyPr bIns="0">
            <a:spAutoFit/>
          </a:bodyPr>
          <a:lstStyle/>
          <a:p>
            <a:r>
              <a:rPr lang="en-GB" altLang="en-US" sz="1800" b="1">
                <a:solidFill>
                  <a:schemeClr val="tx1"/>
                </a:solidFill>
              </a:rPr>
              <a:t>Class list for Databases unit</a:t>
            </a:r>
            <a:br>
              <a:rPr lang="en-GB" altLang="en-US" sz="1800" b="1">
                <a:solidFill>
                  <a:schemeClr val="tx1"/>
                </a:solidFill>
              </a:rPr>
            </a:br>
            <a:r>
              <a:rPr lang="en-US" altLang="en-US" sz="1800" b="1">
                <a:solidFill>
                  <a:schemeClr val="tx1"/>
                </a:solidFill>
                <a:latin typeface="Calibri" panose="020F0502020204030204" pitchFamily="34" charset="0"/>
                <a:cs typeface="Times New Roman" panose="02020603050405020304" pitchFamily="18" charset="0"/>
              </a:rPr>
              <a:t>Autumn Semester 2010</a:t>
            </a:r>
            <a:br>
              <a:rPr lang="en-GB" altLang="en-US" sz="1800">
                <a:solidFill>
                  <a:schemeClr val="tx1"/>
                </a:solidFill>
              </a:rPr>
            </a:br>
            <a:r>
              <a:rPr lang="en-GB" altLang="en-US" sz="1800" b="1">
                <a:solidFill>
                  <a:schemeClr val="tx1"/>
                </a:solidFill>
                <a:latin typeface="Courier New" panose="02070309020205020404" pitchFamily="49" charset="0"/>
                <a:cs typeface="Courier New" panose="02070309020205020404" pitchFamily="49" charset="0"/>
              </a:rPr>
              <a:t>Student Name		Student ID          	Date of Birth</a:t>
            </a:r>
            <a:br>
              <a:rPr lang="en-GB" altLang="en-US" sz="1800" b="1">
                <a:solidFill>
                  <a:schemeClr val="tx1"/>
                </a:solidFill>
              </a:rPr>
            </a:br>
            <a:r>
              <a:rPr lang="en-US" altLang="en-US" sz="1800">
                <a:solidFill>
                  <a:schemeClr val="tx1"/>
                </a:solidFill>
                <a:latin typeface="Courier New" panose="02070309020205020404" pitchFamily="49" charset="0"/>
                <a:cs typeface="Courier New" panose="02070309020205020404" pitchFamily="49" charset="0"/>
              </a:rPr>
              <a:t>Kenneth Baker		98778373  		19</a:t>
            </a:r>
            <a:r>
              <a:rPr lang="en-US" altLang="en-US" sz="1800" baseline="30000">
                <a:solidFill>
                  <a:schemeClr val="tx1"/>
                </a:solidFill>
                <a:latin typeface="Courier New" panose="02070309020205020404" pitchFamily="49" charset="0"/>
                <a:cs typeface="Courier New" panose="02070309020205020404" pitchFamily="49" charset="0"/>
              </a:rPr>
              <a:t>th</a:t>
            </a:r>
            <a:r>
              <a:rPr lang="en-US" altLang="en-US" sz="1800">
                <a:solidFill>
                  <a:schemeClr val="tx1"/>
                </a:solidFill>
                <a:latin typeface="Courier New" panose="02070309020205020404" pitchFamily="49" charset="0"/>
                <a:cs typeface="Courier New" panose="02070309020205020404" pitchFamily="49" charset="0"/>
              </a:rPr>
              <a:t> Jan 1980</a:t>
            </a:r>
            <a:br>
              <a:rPr lang="en-GB" altLang="en-US" sz="1800">
                <a:solidFill>
                  <a:schemeClr val="tx1"/>
                </a:solidFill>
              </a:rPr>
            </a:br>
            <a:r>
              <a:rPr lang="en-US" altLang="en-US" sz="1800">
                <a:solidFill>
                  <a:schemeClr val="tx1"/>
                </a:solidFill>
                <a:latin typeface="Courier New" panose="02070309020205020404" pitchFamily="49" charset="0"/>
                <a:cs typeface="Courier New" panose="02070309020205020404" pitchFamily="49" charset="0"/>
              </a:rPr>
              <a:t>Ammena Bagum		97327627		1</a:t>
            </a:r>
            <a:r>
              <a:rPr lang="en-US" altLang="en-US" sz="1800" baseline="30000">
                <a:solidFill>
                  <a:schemeClr val="tx1"/>
                </a:solidFill>
                <a:latin typeface="Courier New" panose="02070309020205020404" pitchFamily="49" charset="0"/>
                <a:cs typeface="Courier New" panose="02070309020205020404" pitchFamily="49" charset="0"/>
              </a:rPr>
              <a:t>st</a:t>
            </a:r>
            <a:r>
              <a:rPr lang="en-US" altLang="en-US" sz="1800">
                <a:solidFill>
                  <a:schemeClr val="tx1"/>
                </a:solidFill>
                <a:latin typeface="Courier New" panose="02070309020205020404" pitchFamily="49" charset="0"/>
                <a:cs typeface="Courier New" panose="02070309020205020404" pitchFamily="49" charset="0"/>
              </a:rPr>
              <a:t> Feb 1981</a:t>
            </a:r>
            <a:br>
              <a:rPr lang="en-GB" altLang="en-US" sz="1800">
                <a:solidFill>
                  <a:schemeClr val="tx1"/>
                </a:solidFill>
              </a:rPr>
            </a:br>
            <a:r>
              <a:rPr lang="en-US" altLang="en-US" sz="1800">
                <a:solidFill>
                  <a:schemeClr val="tx1"/>
                </a:solidFill>
                <a:latin typeface="Courier New" panose="02070309020205020404" pitchFamily="49" charset="0"/>
                <a:cs typeface="Courier New" panose="02070309020205020404" pitchFamily="49" charset="0"/>
              </a:rPr>
              <a:t>Sarah Ako		98737373		8</a:t>
            </a:r>
            <a:r>
              <a:rPr lang="en-US" altLang="en-US" sz="1800" baseline="30000">
                <a:solidFill>
                  <a:schemeClr val="tx1"/>
                </a:solidFill>
                <a:latin typeface="Courier New" panose="02070309020205020404" pitchFamily="49" charset="0"/>
                <a:cs typeface="Courier New" panose="02070309020205020404" pitchFamily="49" charset="0"/>
              </a:rPr>
              <a:t>th</a:t>
            </a:r>
            <a:r>
              <a:rPr lang="en-US" altLang="en-US" sz="1800">
                <a:solidFill>
                  <a:schemeClr val="tx1"/>
                </a:solidFill>
                <a:latin typeface="Courier New" panose="02070309020205020404" pitchFamily="49" charset="0"/>
                <a:cs typeface="Courier New" panose="02070309020205020404" pitchFamily="49" charset="0"/>
              </a:rPr>
              <a:t> Aug 1981</a:t>
            </a:r>
            <a:br>
              <a:rPr lang="en-GB" altLang="en-US" sz="1800">
                <a:solidFill>
                  <a:schemeClr val="tx1"/>
                </a:solidFill>
              </a:rPr>
            </a:br>
            <a:r>
              <a:rPr lang="en-US" altLang="en-US" sz="1800">
                <a:solidFill>
                  <a:schemeClr val="tx1"/>
                </a:solidFill>
                <a:latin typeface="Courier New" panose="02070309020205020404" pitchFamily="49" charset="0"/>
                <a:cs typeface="Courier New" panose="02070309020205020404" pitchFamily="49" charset="0"/>
              </a:rPr>
              <a:t>Clive Finkle		93838383		9</a:t>
            </a:r>
            <a:r>
              <a:rPr lang="en-US" altLang="en-US" sz="1800" baseline="30000">
                <a:solidFill>
                  <a:schemeClr val="tx1"/>
                </a:solidFill>
                <a:latin typeface="Courier New" panose="02070309020205020404" pitchFamily="49" charset="0"/>
                <a:cs typeface="Courier New" panose="02070309020205020404" pitchFamily="49" charset="0"/>
              </a:rPr>
              <a:t>th</a:t>
            </a:r>
            <a:r>
              <a:rPr lang="en-US" altLang="en-US" sz="1800">
                <a:solidFill>
                  <a:schemeClr val="tx1"/>
                </a:solidFill>
                <a:latin typeface="Courier New" panose="02070309020205020404" pitchFamily="49" charset="0"/>
                <a:cs typeface="Courier New" panose="02070309020205020404" pitchFamily="49" charset="0"/>
              </a:rPr>
              <a:t> Sep 1981</a:t>
            </a:r>
            <a:br>
              <a:rPr lang="en-GB" altLang="en-US" sz="1800">
                <a:solidFill>
                  <a:schemeClr val="tx1"/>
                </a:solidFill>
              </a:rPr>
            </a:br>
            <a:r>
              <a:rPr lang="en-US" altLang="en-US" sz="1800">
                <a:solidFill>
                  <a:schemeClr val="tx1"/>
                </a:solidFill>
                <a:latin typeface="Courier New" panose="02070309020205020404" pitchFamily="49" charset="0"/>
                <a:cs typeface="Courier New" panose="02070309020205020404" pitchFamily="49" charset="0"/>
              </a:rPr>
              <a:t>Debra McFarren	98383837		1</a:t>
            </a:r>
            <a:r>
              <a:rPr lang="en-US" altLang="en-US" sz="1800" baseline="30000">
                <a:solidFill>
                  <a:schemeClr val="tx1"/>
                </a:solidFill>
                <a:latin typeface="Courier New" panose="02070309020205020404" pitchFamily="49" charset="0"/>
                <a:cs typeface="Courier New" panose="02070309020205020404" pitchFamily="49" charset="0"/>
              </a:rPr>
              <a:t>st</a:t>
            </a:r>
            <a:r>
              <a:rPr lang="en-US" altLang="en-US" sz="1800">
                <a:solidFill>
                  <a:schemeClr val="tx1"/>
                </a:solidFill>
                <a:latin typeface="Courier New" panose="02070309020205020404" pitchFamily="49" charset="0"/>
                <a:cs typeface="Courier New" panose="02070309020205020404" pitchFamily="49" charset="0"/>
              </a:rPr>
              <a:t> Jan 1981</a:t>
            </a:r>
            <a:br>
              <a:rPr lang="en-GB" altLang="en-US" sz="1800">
                <a:solidFill>
                  <a:schemeClr val="tx1"/>
                </a:solidFill>
              </a:rPr>
            </a:br>
            <a:r>
              <a:rPr lang="en-US" altLang="en-US" sz="1800">
                <a:solidFill>
                  <a:schemeClr val="tx1"/>
                </a:solidFill>
                <a:latin typeface="Courier New" panose="02070309020205020404" pitchFamily="49" charset="0"/>
                <a:cs typeface="Courier New" panose="02070309020205020404" pitchFamily="49" charset="0"/>
              </a:rPr>
              <a:t>Douglas Sinseros	99344222		27</a:t>
            </a:r>
            <a:r>
              <a:rPr lang="en-US" altLang="en-US" sz="1800" baseline="30000">
                <a:solidFill>
                  <a:schemeClr val="tx1"/>
                </a:solidFill>
                <a:latin typeface="Courier New" panose="02070309020205020404" pitchFamily="49" charset="0"/>
                <a:cs typeface="Courier New" panose="02070309020205020404" pitchFamily="49" charset="0"/>
              </a:rPr>
              <a:t>th</a:t>
            </a:r>
            <a:r>
              <a:rPr lang="en-US" altLang="en-US" sz="1800">
                <a:solidFill>
                  <a:schemeClr val="tx1"/>
                </a:solidFill>
                <a:latin typeface="Courier New" panose="02070309020205020404" pitchFamily="49" charset="0"/>
                <a:cs typeface="Courier New" panose="02070309020205020404" pitchFamily="49" charset="0"/>
              </a:rPr>
              <a:t> May 1980</a:t>
            </a:r>
            <a:endParaRPr lang="en-US" altLang="en-US" sz="1800">
              <a:solidFill>
                <a:schemeClr val="tx1"/>
              </a:solidFill>
            </a:endParaRPr>
          </a:p>
        </p:txBody>
      </p:sp>
      <p:sp>
        <p:nvSpPr>
          <p:cNvPr id="5" name="Rectangle 2"/>
          <p:cNvSpPr txBox="1">
            <a:spLocks noChangeArrowheads="1"/>
          </p:cNvSpPr>
          <p:nvPr/>
        </p:nvSpPr>
        <p:spPr bwMode="auto">
          <a:xfrm>
            <a:off x="179388" y="333375"/>
            <a:ext cx="8785225" cy="1143000"/>
          </a:xfrm>
          <a:prstGeom prst="rect">
            <a:avLst/>
          </a:prstGeom>
          <a:noFill/>
          <a:ln>
            <a:noFill/>
          </a:ln>
        </p:spPr>
        <p:txBody>
          <a:bodyPr anchor="ct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eaLnBrk="1" hangingPunct="1">
              <a:defRPr/>
            </a:pPr>
            <a:r>
              <a:rPr lang="en-US" altLang="en-US" kern="0" dirty="0"/>
              <a:t>Information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107950" y="1476375"/>
            <a:ext cx="8856663" cy="4392613"/>
          </a:xfrm>
        </p:spPr>
        <p:txBody>
          <a:bodyPr/>
          <a:lstStyle/>
          <a:p>
            <a:pPr marL="266700" lvl="1" indent="0" eaLnBrk="1" hangingPunct="1">
              <a:buFontTx/>
              <a:buNone/>
              <a:defRPr/>
            </a:pPr>
            <a:r>
              <a:rPr lang="en-GB" altLang="en-US" dirty="0">
                <a:latin typeface="Arial" panose="020B0604020202020204" pitchFamily="34" charset="0"/>
              </a:rPr>
              <a:t>Which of the following best describes the difference between data and information?</a:t>
            </a:r>
          </a:p>
          <a:p>
            <a:pPr marL="781050" lvl="1" indent="-514350" eaLnBrk="1" hangingPunct="1">
              <a:buFont typeface="+mj-lt"/>
              <a:buAutoNum type="alphaLcParenR"/>
              <a:defRPr/>
            </a:pPr>
            <a:r>
              <a:rPr lang="en-GB" altLang="en-US" sz="2400" dirty="0">
                <a:solidFill>
                  <a:schemeClr val="tx1"/>
                </a:solidFill>
              </a:rPr>
              <a:t>Data and information are the same things.</a:t>
            </a:r>
          </a:p>
          <a:p>
            <a:pPr marL="781050" lvl="1" indent="-514350" eaLnBrk="1" hangingPunct="1">
              <a:buFont typeface="+mj-lt"/>
              <a:buAutoNum type="alphaLcParenR"/>
              <a:defRPr/>
            </a:pPr>
            <a:r>
              <a:rPr lang="en-GB" altLang="en-US" sz="2400" dirty="0">
                <a:solidFill>
                  <a:schemeClr val="tx1"/>
                </a:solidFill>
              </a:rPr>
              <a:t>Data is processed and organised to have meaning, while information is raw and unorganised.</a:t>
            </a:r>
          </a:p>
          <a:p>
            <a:pPr marL="781050" lvl="1" indent="-514350" eaLnBrk="1" hangingPunct="1">
              <a:buFont typeface="+mj-lt"/>
              <a:buAutoNum type="alphaLcParenR"/>
              <a:defRPr/>
            </a:pPr>
            <a:r>
              <a:rPr lang="en-GB" altLang="en-US" sz="2400" dirty="0">
                <a:solidFill>
                  <a:schemeClr val="tx1"/>
                </a:solidFill>
              </a:rPr>
              <a:t>Data is raw and unorganised facts that need to be processed, while information is processed data that has meaning. </a:t>
            </a:r>
          </a:p>
          <a:p>
            <a:pPr marL="781050" lvl="1" indent="-514350" eaLnBrk="1" hangingPunct="1">
              <a:buFont typeface="+mj-lt"/>
              <a:buAutoNum type="alphaLcParenR"/>
              <a:defRPr/>
            </a:pPr>
            <a:r>
              <a:rPr lang="en-GB" altLang="en-US" sz="2400" dirty="0">
                <a:solidFill>
                  <a:schemeClr val="tx1"/>
                </a:solidFill>
              </a:rPr>
              <a:t>Information is used to create data.</a:t>
            </a:r>
            <a:endParaRPr lang="en-US" altLang="en-US" sz="2400" dirty="0">
              <a:latin typeface="Arial" panose="020B0604020202020204" pitchFamily="34" charset="0"/>
            </a:endParaRPr>
          </a:p>
        </p:txBody>
      </p:sp>
      <p:sp>
        <p:nvSpPr>
          <p:cNvPr id="5" name="Rectangle 2"/>
          <p:cNvSpPr txBox="1">
            <a:spLocks noChangeArrowheads="1"/>
          </p:cNvSpPr>
          <p:nvPr/>
        </p:nvSpPr>
        <p:spPr bwMode="auto">
          <a:xfrm>
            <a:off x="179388" y="333375"/>
            <a:ext cx="8785225" cy="1143000"/>
          </a:xfrm>
          <a:prstGeom prst="rect">
            <a:avLst/>
          </a:prstGeom>
          <a:noFill/>
          <a:ln>
            <a:noFill/>
          </a:ln>
        </p:spPr>
        <p:txBody>
          <a:bodyPr anchor="ct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eaLnBrk="1" hangingPunct="1">
              <a:defRPr/>
            </a:pPr>
            <a:r>
              <a:rPr lang="en-US" altLang="en-US" kern="0" dirty="0"/>
              <a:t>Quiz</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pPr eaLnBrk="1" hangingPunct="1"/>
            <a:r>
              <a:rPr lang="en-US" altLang="en-US"/>
              <a:t>Checkpoint Summary </a:t>
            </a:r>
          </a:p>
        </p:txBody>
      </p:sp>
      <p:sp>
        <p:nvSpPr>
          <p:cNvPr id="33795" name="Rectangle 5"/>
          <p:cNvSpPr>
            <a:spLocks noGrp="1" noChangeArrowheads="1"/>
          </p:cNvSpPr>
          <p:nvPr>
            <p:ph idx="1"/>
          </p:nvPr>
        </p:nvSpPr>
        <p:spPr>
          <a:xfrm>
            <a:off x="277813" y="1628775"/>
            <a:ext cx="8856662" cy="4319588"/>
          </a:xfrm>
        </p:spPr>
        <p:txBody>
          <a:bodyPr/>
          <a:lstStyle/>
          <a:p>
            <a:pPr lvl="1" eaLnBrk="1" hangingPunct="1"/>
            <a:r>
              <a:rPr lang="en-GB" altLang="en-US" sz="2400">
                <a:latin typeface="Arial" panose="020B0604020202020204" pitchFamily="34" charset="0"/>
              </a:rPr>
              <a:t>The unit roadmap</a:t>
            </a:r>
          </a:p>
          <a:p>
            <a:pPr lvl="2" eaLnBrk="1" hangingPunct="1"/>
            <a:r>
              <a:rPr lang="en-GB" altLang="en-US" sz="2000">
                <a:latin typeface="Arial" panose="020B0604020202020204" pitchFamily="34" charset="0"/>
              </a:rPr>
              <a:t>Outline 12 topics covered in this unit</a:t>
            </a:r>
          </a:p>
          <a:p>
            <a:pPr lvl="1" eaLnBrk="1" hangingPunct="1"/>
            <a:r>
              <a:rPr lang="en-GB" altLang="en-US" sz="2400">
                <a:latin typeface="Arial" panose="020B0604020202020204" pitchFamily="34" charset="0"/>
              </a:rPr>
              <a:t>The unit structure</a:t>
            </a:r>
          </a:p>
          <a:p>
            <a:pPr lvl="2" eaLnBrk="1" hangingPunct="1"/>
            <a:r>
              <a:rPr lang="en-GB" altLang="en-US" sz="2000">
                <a:latin typeface="Arial" panose="020B0604020202020204" pitchFamily="34" charset="0"/>
              </a:rPr>
              <a:t>Classes structure</a:t>
            </a:r>
          </a:p>
          <a:p>
            <a:pPr lvl="2" eaLnBrk="1" hangingPunct="1"/>
            <a:r>
              <a:rPr lang="en-GB" altLang="en-US" sz="2000">
                <a:latin typeface="Arial" panose="020B0604020202020204" pitchFamily="34" charset="0"/>
              </a:rPr>
              <a:t>Assessments</a:t>
            </a:r>
          </a:p>
          <a:p>
            <a:pPr lvl="1" eaLnBrk="1" hangingPunct="1"/>
            <a:r>
              <a:rPr lang="en-GB" altLang="en-US" sz="2400">
                <a:latin typeface="Arial" panose="020B0604020202020204" pitchFamily="34" charset="0"/>
              </a:rPr>
              <a:t>Databases</a:t>
            </a:r>
          </a:p>
          <a:p>
            <a:pPr lvl="2" eaLnBrk="1" hangingPunct="1"/>
            <a:r>
              <a:rPr lang="en-GB" altLang="en-US" sz="2000">
                <a:latin typeface="Arial" panose="020B0604020202020204" pitchFamily="34" charset="0"/>
              </a:rPr>
              <a:t>Brief definition</a:t>
            </a:r>
          </a:p>
          <a:p>
            <a:pPr lvl="2" eaLnBrk="1" hangingPunct="1"/>
            <a:r>
              <a:rPr lang="en-GB" altLang="en-US" sz="2000">
                <a:latin typeface="Arial" panose="020B0604020202020204" pitchFamily="34" charset="0"/>
              </a:rPr>
              <a:t>Scenarios where databases could be used</a:t>
            </a:r>
          </a:p>
          <a:p>
            <a:pPr lvl="2" eaLnBrk="1" hangingPunct="1"/>
            <a:r>
              <a:rPr lang="en-GB" altLang="en-US" sz="2000">
                <a:latin typeface="Arial" panose="020B0604020202020204" pitchFamily="34" charset="0"/>
              </a:rPr>
              <a:t>Functions </a:t>
            </a:r>
          </a:p>
          <a:p>
            <a:pPr lvl="2" eaLnBrk="1" hangingPunct="1"/>
            <a:r>
              <a:rPr lang="en-GB" altLang="en-US" sz="2000">
                <a:latin typeface="Arial" panose="020B0604020202020204" pitchFamily="34" charset="0"/>
              </a:rPr>
              <a:t>Sizes</a:t>
            </a:r>
          </a:p>
          <a:p>
            <a:pPr lvl="1" eaLnBrk="1" hangingPunct="1"/>
            <a:endParaRPr lang="en-GB" altLang="en-US">
              <a:latin typeface="Arial" panose="020B0604020202020204" pitchFamily="34" charset="0"/>
            </a:endParaRPr>
          </a:p>
          <a:p>
            <a:pPr lvl="2" eaLnBrk="1" hangingPunct="1"/>
            <a:endParaRPr lang="en-GB" altLang="en-US">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79388" y="44450"/>
            <a:ext cx="8785225" cy="1143000"/>
          </a:xfrm>
        </p:spPr>
        <p:txBody>
          <a:bodyPr/>
          <a:lstStyle/>
          <a:p>
            <a:pPr eaLnBrk="1" hangingPunct="1"/>
            <a:r>
              <a:rPr lang="en-US" altLang="en-US"/>
              <a:t>Data in Oracle SQL</a:t>
            </a:r>
          </a:p>
        </p:txBody>
      </p:sp>
      <p:sp>
        <p:nvSpPr>
          <p:cNvPr id="34819" name="Rectangle 4"/>
          <p:cNvSpPr>
            <a:spLocks noChangeArrowheads="1"/>
          </p:cNvSpPr>
          <p:nvPr/>
        </p:nvSpPr>
        <p:spPr bwMode="auto">
          <a:xfrm>
            <a:off x="107950" y="1341438"/>
            <a:ext cx="9297988"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rgbClr val="C00000"/>
                </a:solidFill>
                <a:latin typeface="Courier New" panose="02070309020205020404" pitchFamily="49" charset="0"/>
              </a:rPr>
              <a:t>SQL&gt; select * from emp;</a:t>
            </a:r>
          </a:p>
          <a:p>
            <a:endParaRPr lang="en-US" altLang="en-US" sz="1400" b="1">
              <a:latin typeface="Courier New" panose="02070309020205020404" pitchFamily="49" charset="0"/>
            </a:endParaRPr>
          </a:p>
          <a:p>
            <a:r>
              <a:rPr lang="en-US" altLang="en-US" sz="1400" b="1">
                <a:latin typeface="Courier New" panose="02070309020205020404" pitchFamily="49" charset="0"/>
              </a:rPr>
              <a:t>    EMPNO ENAME      JOB             MGR HIREDATE        SAL      COMM    DEPTNO</a:t>
            </a:r>
          </a:p>
          <a:p>
            <a:r>
              <a:rPr lang="en-US" altLang="en-US" sz="1400">
                <a:latin typeface="Courier New" panose="02070309020205020404" pitchFamily="49" charset="0"/>
              </a:rPr>
              <a:t>--------- ---------- --------- --------- --------- --------- --------- ---------</a:t>
            </a:r>
          </a:p>
          <a:p>
            <a:r>
              <a:rPr lang="en-US" altLang="en-US" sz="1400">
                <a:latin typeface="Courier New" panose="02070309020205020404" pitchFamily="49" charset="0"/>
              </a:rPr>
              <a:t>     7369 SMITH      CLERK          7902 17-DEC-80       800                  20</a:t>
            </a:r>
          </a:p>
          <a:p>
            <a:r>
              <a:rPr lang="en-US" altLang="en-US" sz="1400">
                <a:latin typeface="Courier New" panose="02070309020205020404" pitchFamily="49" charset="0"/>
              </a:rPr>
              <a:t>     7499 ALLEN      SALESMAN       7698 20-FEB-81      1600       300        30</a:t>
            </a:r>
          </a:p>
          <a:p>
            <a:r>
              <a:rPr lang="en-US" altLang="en-US" sz="1400">
                <a:latin typeface="Courier New" panose="02070309020205020404" pitchFamily="49" charset="0"/>
              </a:rPr>
              <a:t>     7521 WARD       SALESMAN       7698 22-FEB-81      1250       500        30</a:t>
            </a:r>
          </a:p>
          <a:p>
            <a:r>
              <a:rPr lang="en-US" altLang="en-US" sz="1400">
                <a:latin typeface="Courier New" panose="02070309020205020404" pitchFamily="49" charset="0"/>
              </a:rPr>
              <a:t>     7566 JONES      MANAGER        7839 02-APR-81      2975                  20</a:t>
            </a:r>
          </a:p>
          <a:p>
            <a:r>
              <a:rPr lang="en-US" altLang="en-US" sz="1400">
                <a:latin typeface="Courier New" panose="02070309020205020404" pitchFamily="49" charset="0"/>
              </a:rPr>
              <a:t>     7654 MARTIN     SALESMAN       7698 28-SEP-81      1250      1400        30</a:t>
            </a:r>
          </a:p>
          <a:p>
            <a:r>
              <a:rPr lang="en-US" altLang="en-US" sz="1400">
                <a:latin typeface="Courier New" panose="02070309020205020404" pitchFamily="49" charset="0"/>
              </a:rPr>
              <a:t>     7698 BLAKE      MANAGER        7839 01-MAY-81      2850                  30</a:t>
            </a:r>
          </a:p>
          <a:p>
            <a:r>
              <a:rPr lang="en-US" altLang="en-US" sz="1400">
                <a:latin typeface="Courier New" panose="02070309020205020404" pitchFamily="49" charset="0"/>
              </a:rPr>
              <a:t>     7782 CLARK      MANAGER        7839 09-JUN-81      2450                  10</a:t>
            </a:r>
          </a:p>
          <a:p>
            <a:r>
              <a:rPr lang="en-US" altLang="en-US" sz="1400">
                <a:latin typeface="Courier New" panose="02070309020205020404" pitchFamily="49" charset="0"/>
              </a:rPr>
              <a:t>     7788 SCOTT      ANALYST        7566 19-APR-87      3000                  20</a:t>
            </a:r>
          </a:p>
          <a:p>
            <a:r>
              <a:rPr lang="en-US" altLang="en-US" sz="1400">
                <a:latin typeface="Courier New" panose="02070309020205020404" pitchFamily="49" charset="0"/>
              </a:rPr>
              <a:t>     7839 KING       PRESIDENT           17-NOV-81      5000                  10</a:t>
            </a:r>
          </a:p>
          <a:p>
            <a:r>
              <a:rPr lang="en-US" altLang="en-US" sz="1400">
                <a:latin typeface="Courier New" panose="02070309020205020404" pitchFamily="49" charset="0"/>
              </a:rPr>
              <a:t>     7844 TURNER     SALESMAN       7698 08-SEP-81      1500         0        30</a:t>
            </a:r>
          </a:p>
          <a:p>
            <a:r>
              <a:rPr lang="en-US" altLang="en-US" sz="1400">
                <a:latin typeface="Courier New" panose="02070309020205020404" pitchFamily="49" charset="0"/>
              </a:rPr>
              <a:t>     7876 ADAMS      CLERK          7788 23-MAY-87      1100                  20</a:t>
            </a:r>
          </a:p>
          <a:p>
            <a:r>
              <a:rPr lang="en-US" altLang="en-US" sz="1400">
                <a:latin typeface="Courier New" panose="02070309020205020404" pitchFamily="49" charset="0"/>
              </a:rPr>
              <a:t>     7900 JAMES      CLERK          7698 03-DEC-81       950                  30</a:t>
            </a:r>
          </a:p>
          <a:p>
            <a:r>
              <a:rPr lang="en-US" altLang="en-US" sz="1400">
                <a:latin typeface="Courier New" panose="02070309020205020404" pitchFamily="49" charset="0"/>
              </a:rPr>
              <a:t>     7902 FORD       ANALYST        7566 03-DEC-81      3000                  20</a:t>
            </a:r>
          </a:p>
          <a:p>
            <a:r>
              <a:rPr lang="en-US" altLang="en-US" sz="1400">
                <a:latin typeface="Courier New" panose="02070309020205020404" pitchFamily="49" charset="0"/>
              </a:rPr>
              <a:t>     7934 MILLER     CLERK          7782 23-JAN-82      1300                  10</a:t>
            </a:r>
          </a:p>
          <a:p>
            <a:endParaRPr lang="en-US" altLang="en-US" sz="1400">
              <a:latin typeface="Courier New" panose="02070309020205020404" pitchFamily="49" charset="0"/>
            </a:endParaRPr>
          </a:p>
          <a:p>
            <a:r>
              <a:rPr lang="en-US" altLang="en-US" sz="1400">
                <a:latin typeface="Courier New" panose="02070309020205020404" pitchFamily="49" charset="0"/>
              </a:rPr>
              <a:t>14 rows selected.</a:t>
            </a:r>
          </a:p>
          <a:p>
            <a:endParaRPr lang="en-US" altLang="en-US" sz="1400">
              <a:latin typeface="Courier New" panose="02070309020205020404" pitchFamily="49" charset="0"/>
            </a:endParaRPr>
          </a:p>
          <a:p>
            <a:r>
              <a:rPr lang="en-US" altLang="en-US" sz="1400">
                <a:latin typeface="Courier New" panose="02070309020205020404" pitchFamily="49" charset="0"/>
              </a:rPr>
              <a:t>SQL&gt;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79388" y="188913"/>
            <a:ext cx="8785225" cy="1143000"/>
          </a:xfrm>
        </p:spPr>
        <p:txBody>
          <a:bodyPr/>
          <a:lstStyle/>
          <a:p>
            <a:pPr eaLnBrk="1" hangingPunct="1"/>
            <a:r>
              <a:rPr lang="en-US" altLang="en-US"/>
              <a:t>Metadata - 1</a:t>
            </a:r>
          </a:p>
        </p:txBody>
      </p:sp>
      <p:graphicFrame>
        <p:nvGraphicFramePr>
          <p:cNvPr id="36867" name="Object 4"/>
          <p:cNvGraphicFramePr>
            <a:graphicFrameLocks noChangeAspect="1"/>
          </p:cNvGraphicFramePr>
          <p:nvPr/>
        </p:nvGraphicFramePr>
        <p:xfrm>
          <a:off x="231775" y="2492375"/>
          <a:ext cx="8680450" cy="3673475"/>
        </p:xfrm>
        <a:graphic>
          <a:graphicData uri="http://schemas.openxmlformats.org/presentationml/2006/ole">
            <mc:AlternateContent xmlns:mc="http://schemas.openxmlformats.org/markup-compatibility/2006">
              <mc:Choice xmlns:v="urn:schemas-microsoft-com:vml" Requires="v">
                <p:oleObj name="Document" r:id="rId3" imgW="4453999" imgH="1825729" progId="Word.Document.8">
                  <p:embed/>
                </p:oleObj>
              </mc:Choice>
              <mc:Fallback>
                <p:oleObj name="Document" r:id="rId3" imgW="4453999" imgH="1825729" progId="Word.Document.8">
                  <p:embed/>
                  <p:pic>
                    <p:nvPicPr>
                      <p:cNvPr id="3686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2492375"/>
                        <a:ext cx="868045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8" name="TextBox 1"/>
          <p:cNvSpPr txBox="1">
            <a:spLocks noChangeArrowheads="1"/>
          </p:cNvSpPr>
          <p:nvPr/>
        </p:nvSpPr>
        <p:spPr bwMode="auto">
          <a:xfrm>
            <a:off x="395288" y="1450975"/>
            <a:ext cx="5472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b="1" i="1">
                <a:solidFill>
                  <a:srgbClr val="002060"/>
                </a:solidFill>
              </a:rPr>
              <a:t>Metadata is “Data about data”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en-US" altLang="en-US"/>
              <a:t>Metadata - 2</a:t>
            </a:r>
          </a:p>
        </p:txBody>
      </p:sp>
      <p:sp>
        <p:nvSpPr>
          <p:cNvPr id="38915" name="Rectangle 3"/>
          <p:cNvSpPr>
            <a:spLocks noGrp="1" noChangeArrowheads="1"/>
          </p:cNvSpPr>
          <p:nvPr>
            <p:ph type="body" idx="4294967295"/>
          </p:nvPr>
        </p:nvSpPr>
        <p:spPr/>
        <p:txBody>
          <a:bodyPr/>
          <a:lstStyle/>
          <a:p>
            <a:pPr lvl="1" eaLnBrk="1" hangingPunct="1"/>
            <a:r>
              <a:rPr lang="en-GB" altLang="en-US">
                <a:latin typeface="Arial" panose="020B0604020202020204" pitchFamily="34" charset="0"/>
              </a:rPr>
              <a:t>Metadata is data that is about data.</a:t>
            </a:r>
          </a:p>
          <a:p>
            <a:pPr lvl="1" eaLnBrk="1" hangingPunct="1"/>
            <a:r>
              <a:rPr lang="en-GB" altLang="en-US">
                <a:latin typeface="Arial" panose="020B0604020202020204" pitchFamily="34" charset="0"/>
              </a:rPr>
              <a:t>It is the way in which the database keeps information about its structure of tables and attributes. </a:t>
            </a:r>
          </a:p>
          <a:p>
            <a:pPr lvl="1" eaLnBrk="1" hangingPunct="1"/>
            <a:r>
              <a:rPr lang="en-GB" altLang="en-US">
                <a:latin typeface="Arial" panose="020B0604020202020204" pitchFamily="34" charset="0"/>
              </a:rPr>
              <a:t>It is important in understanding how data can be independent of applications in the database approach.</a:t>
            </a:r>
          </a:p>
          <a:p>
            <a:pPr lvl="1" eaLnBrk="1" hangingPunct="1"/>
            <a:r>
              <a:rPr lang="en-GB" altLang="en-US">
                <a:latin typeface="Arial" panose="020B0604020202020204" pitchFamily="34" charset="0"/>
              </a:rPr>
              <a:t>Metadata is stored in the </a:t>
            </a:r>
            <a:r>
              <a:rPr lang="en-GB" altLang="en-US" b="1" i="1">
                <a:solidFill>
                  <a:srgbClr val="002060"/>
                </a:solidFill>
                <a:latin typeface="Arial" panose="020B0604020202020204" pitchFamily="34" charset="0"/>
              </a:rPr>
              <a:t>data dictionary</a:t>
            </a:r>
            <a:r>
              <a:rPr lang="en-GB" altLang="en-US">
                <a:latin typeface="Arial" panose="020B0604020202020204" pitchFamily="34"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en-US" altLang="en-US"/>
              <a:t>Quiz</a:t>
            </a:r>
          </a:p>
        </p:txBody>
      </p:sp>
      <p:sp>
        <p:nvSpPr>
          <p:cNvPr id="40963" name="Rectangle 3"/>
          <p:cNvSpPr>
            <a:spLocks noGrp="1" noChangeArrowheads="1"/>
          </p:cNvSpPr>
          <p:nvPr>
            <p:ph type="body" idx="4294967295"/>
          </p:nvPr>
        </p:nvSpPr>
        <p:spPr>
          <a:xfrm>
            <a:off x="71438" y="1258888"/>
            <a:ext cx="8856662" cy="4319587"/>
          </a:xfrm>
        </p:spPr>
        <p:txBody>
          <a:bodyPr/>
          <a:lstStyle/>
          <a:p>
            <a:pPr marL="266700" lvl="1" indent="0" eaLnBrk="1" hangingPunct="1">
              <a:buFontTx/>
              <a:buNone/>
              <a:defRPr/>
            </a:pPr>
            <a:r>
              <a:rPr lang="en-GB" altLang="en-US" dirty="0">
                <a:latin typeface="Arial" panose="020B0604020202020204" pitchFamily="34" charset="0"/>
              </a:rPr>
              <a:t>What is the purpose of metadata in a database system?</a:t>
            </a:r>
          </a:p>
          <a:p>
            <a:pPr marL="266700" lvl="1" indent="0" eaLnBrk="1" hangingPunct="1">
              <a:buFontTx/>
              <a:buNone/>
              <a:defRPr/>
            </a:pPr>
            <a:endParaRPr lang="en-GB" altLang="en-US" dirty="0">
              <a:latin typeface="Arial" panose="020B0604020202020204" pitchFamily="34" charset="0"/>
            </a:endParaRPr>
          </a:p>
          <a:p>
            <a:pPr marL="781050" lvl="1" indent="-514350" eaLnBrk="1" hangingPunct="1">
              <a:buFont typeface="+mj-lt"/>
              <a:buAutoNum type="alphaLcParenR"/>
              <a:defRPr/>
            </a:pPr>
            <a:r>
              <a:rPr lang="en-GB" altLang="en-US" sz="2400" dirty="0">
                <a:solidFill>
                  <a:schemeClr val="tx1"/>
                </a:solidFill>
              </a:rPr>
              <a:t>To provide information about the structure, constraints, and attributes of the data in the database.</a:t>
            </a:r>
          </a:p>
          <a:p>
            <a:pPr marL="781050" lvl="1" indent="-514350" eaLnBrk="1" hangingPunct="1">
              <a:buFont typeface="+mj-lt"/>
              <a:buAutoNum type="alphaLcParenR"/>
              <a:defRPr/>
            </a:pPr>
            <a:r>
              <a:rPr lang="en-GB" altLang="en-US" sz="2400" dirty="0">
                <a:solidFill>
                  <a:schemeClr val="tx1"/>
                </a:solidFill>
              </a:rPr>
              <a:t>To serve as the primary data that users interact with on a daily basis.</a:t>
            </a:r>
          </a:p>
          <a:p>
            <a:pPr marL="781050" lvl="1" indent="-514350" eaLnBrk="1" hangingPunct="1">
              <a:buFont typeface="+mj-lt"/>
              <a:buAutoNum type="alphaLcParenR"/>
              <a:defRPr/>
            </a:pPr>
            <a:r>
              <a:rPr lang="en-GB" altLang="en-US" sz="2400" dirty="0">
                <a:solidFill>
                  <a:schemeClr val="tx1"/>
                </a:solidFill>
              </a:rPr>
              <a:t>To store the actual data that is processed by applications.</a:t>
            </a:r>
          </a:p>
          <a:p>
            <a:pPr marL="781050" lvl="1" indent="-514350" eaLnBrk="1" hangingPunct="1">
              <a:buFont typeface="+mj-lt"/>
              <a:buAutoNum type="alphaLcParenR"/>
              <a:defRPr/>
            </a:pPr>
            <a:r>
              <a:rPr lang="en-GB" altLang="en-US" sz="2400" dirty="0">
                <a:solidFill>
                  <a:schemeClr val="tx1"/>
                </a:solidFill>
              </a:rPr>
              <a:t>To increase the storage requirements of the database without providing any benefits</a:t>
            </a:r>
            <a:r>
              <a:rPr lang="en-GB" altLang="en-US" sz="2400" dirty="0">
                <a:latin typeface="Arial" panose="020B0604020202020204" pitchFamily="34"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p:txBody>
          <a:bodyPr/>
          <a:lstStyle/>
          <a:p>
            <a:r>
              <a:rPr lang="en-GB" altLang="en-US"/>
              <a:t>Discussion Session </a:t>
            </a:r>
          </a:p>
        </p:txBody>
      </p:sp>
      <p:sp>
        <p:nvSpPr>
          <p:cNvPr id="12291" name="Content Placeholder 4"/>
          <p:cNvSpPr>
            <a:spLocks noGrp="1"/>
          </p:cNvSpPr>
          <p:nvPr>
            <p:ph idx="1"/>
          </p:nvPr>
        </p:nvSpPr>
        <p:spPr/>
        <p:txBody>
          <a:bodyPr/>
          <a:lstStyle/>
          <a:p>
            <a:pPr marL="533400" indent="-266700">
              <a:buFont typeface="Arial" charset="0"/>
              <a:buChar char="•"/>
              <a:tabLst>
                <a:tab pos="533400" algn="l"/>
              </a:tabLst>
              <a:defRPr/>
            </a:pPr>
            <a:r>
              <a:rPr lang="en-GB" sz="2800" i="0" dirty="0">
                <a:solidFill>
                  <a:schemeClr val="bg2"/>
                </a:solidFill>
                <a:latin typeface="Arial" panose="020B0604020202020204" pitchFamily="34" charset="0"/>
                <a:cs typeface="Arial" panose="020B0604020202020204" pitchFamily="34" charset="0"/>
              </a:rPr>
              <a:t>Define metadata for data about the following:</a:t>
            </a:r>
          </a:p>
          <a:p>
            <a:pPr marL="1316038" lvl="2" indent="-514350">
              <a:spcBef>
                <a:spcPct val="40000"/>
              </a:spcBef>
              <a:buFont typeface="+mj-lt"/>
              <a:buAutoNum type="alphaLcParenR"/>
              <a:tabLst>
                <a:tab pos="533400" algn="l"/>
              </a:tabLst>
              <a:defRPr/>
            </a:pPr>
            <a:r>
              <a:rPr lang="en-GB" i="1" dirty="0">
                <a:solidFill>
                  <a:srgbClr val="002060"/>
                </a:solidFill>
              </a:rPr>
              <a:t>Students in a college database</a:t>
            </a:r>
          </a:p>
          <a:p>
            <a:pPr marL="1317625" lvl="2" indent="-514350">
              <a:buFont typeface="+mj-lt"/>
              <a:buAutoNum type="alphaLcParenR"/>
              <a:defRPr/>
            </a:pPr>
            <a:r>
              <a:rPr lang="en-GB" i="1" dirty="0">
                <a:solidFill>
                  <a:srgbClr val="002060"/>
                </a:solidFill>
              </a:rPr>
              <a:t>Books in a library system</a:t>
            </a:r>
          </a:p>
          <a:p>
            <a:pPr marL="1317625" lvl="2" indent="-514350">
              <a:buFont typeface="+mj-lt"/>
              <a:buAutoNum type="alphaLcParenR"/>
              <a:defRPr/>
            </a:pPr>
            <a:r>
              <a:rPr lang="en-GB" i="1" dirty="0">
                <a:solidFill>
                  <a:srgbClr val="002060"/>
                </a:solidFill>
              </a:rPr>
              <a:t>Holidays booked by a person at a workplace</a:t>
            </a:r>
          </a:p>
          <a:p>
            <a:pPr lvl="1">
              <a:buFontTx/>
              <a:buNone/>
              <a:defRPr/>
            </a:pPr>
            <a:endParaRPr lang="en-GB" sz="1600" dirty="0"/>
          </a:p>
          <a:p>
            <a:pPr lvl="1">
              <a:defRPr/>
            </a:pPr>
            <a:r>
              <a:rPr lang="en-GB" dirty="0"/>
              <a:t>Try to think about what data needs to be kept - will it be a character, date or number?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GB" altLang="en-US"/>
              <a:t>Learning Outcomes</a:t>
            </a:r>
            <a:endParaRPr lang="en-US" altLang="en-US"/>
          </a:p>
        </p:txBody>
      </p:sp>
      <p:sp>
        <p:nvSpPr>
          <p:cNvPr id="10243" name="Rectangle 5"/>
          <p:cNvSpPr>
            <a:spLocks noGrp="1" noChangeArrowheads="1"/>
          </p:cNvSpPr>
          <p:nvPr>
            <p:ph idx="1"/>
          </p:nvPr>
        </p:nvSpPr>
        <p:spPr>
          <a:xfrm>
            <a:off x="69850" y="1412875"/>
            <a:ext cx="8856663" cy="4319588"/>
          </a:xfrm>
        </p:spPr>
        <p:txBody>
          <a:bodyPr/>
          <a:lstStyle/>
          <a:p>
            <a:pPr eaLnBrk="1" hangingPunct="1"/>
            <a:r>
              <a:rPr lang="en-GB" altLang="en-US"/>
              <a:t>By the end of this topic students will be able to:</a:t>
            </a:r>
          </a:p>
          <a:p>
            <a:pPr lvl="1"/>
            <a:r>
              <a:rPr lang="en-GB" altLang="en-US" sz="2400">
                <a:latin typeface="Arial" panose="020B0604020202020204" pitchFamily="34" charset="0"/>
              </a:rPr>
              <a:t>Summarise the common uses of database systems</a:t>
            </a:r>
          </a:p>
          <a:p>
            <a:pPr lvl="1"/>
            <a:r>
              <a:rPr lang="en-GB" altLang="en-US" sz="2400">
                <a:latin typeface="Arial" panose="020B0604020202020204" pitchFamily="34" charset="0"/>
              </a:rPr>
              <a:t>Explain the meaning of the term database</a:t>
            </a:r>
          </a:p>
          <a:p>
            <a:pPr lvl="1"/>
            <a:r>
              <a:rPr lang="en-GB" altLang="en-US" sz="2400">
                <a:latin typeface="Arial" panose="020B0604020202020204" pitchFamily="34" charset="0"/>
              </a:rPr>
              <a:t>Explain the meaning of the term database management system (DBMS)</a:t>
            </a:r>
          </a:p>
          <a:p>
            <a:pPr lvl="1"/>
            <a:r>
              <a:rPr lang="en-GB" altLang="en-US" sz="2400">
                <a:latin typeface="Arial" panose="020B0604020202020204" pitchFamily="34" charset="0"/>
              </a:rPr>
              <a:t>Describe the components of the DBMS environment</a:t>
            </a:r>
          </a:p>
          <a:p>
            <a:pPr lvl="1"/>
            <a:r>
              <a:rPr lang="en-GB" altLang="en-US" sz="2400">
                <a:latin typeface="Arial" panose="020B0604020202020204" pitchFamily="34" charset="0"/>
              </a:rPr>
              <a:t>Describe the typical functions of a DBMS</a:t>
            </a:r>
          </a:p>
          <a:p>
            <a:pPr lvl="1"/>
            <a:r>
              <a:rPr lang="en-GB" altLang="en-US" sz="2400">
                <a:latin typeface="Arial" panose="020B0604020202020204" pitchFamily="34" charset="0"/>
              </a:rPr>
              <a:t>Summarise the advantages and disadvantages of a DBMS</a:t>
            </a:r>
          </a:p>
          <a:p>
            <a:pPr eaLnBrk="1" hangingPunct="1"/>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pPr eaLnBrk="1" hangingPunct="1"/>
            <a:r>
              <a:rPr lang="en-US" altLang="en-US"/>
              <a:t>Two-File Processing System</a:t>
            </a:r>
          </a:p>
        </p:txBody>
      </p:sp>
      <p:sp>
        <p:nvSpPr>
          <p:cNvPr id="45059" name="Text Box 4"/>
          <p:cNvSpPr txBox="1">
            <a:spLocks noChangeArrowheads="1"/>
          </p:cNvSpPr>
          <p:nvPr/>
        </p:nvSpPr>
        <p:spPr bwMode="auto">
          <a:xfrm>
            <a:off x="103188" y="1844675"/>
            <a:ext cx="2092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cs typeface="Arial" panose="020B0604020202020204" pitchFamily="34" charset="0"/>
              </a:rPr>
              <a:t>Customer File</a:t>
            </a:r>
          </a:p>
          <a:p>
            <a:r>
              <a:rPr lang="en-GB" altLang="en-US">
                <a:cs typeface="Arial" panose="020B0604020202020204" pitchFamily="34" charset="0"/>
              </a:rPr>
              <a:t>User</a:t>
            </a:r>
          </a:p>
        </p:txBody>
      </p:sp>
      <p:grpSp>
        <p:nvGrpSpPr>
          <p:cNvPr id="45060" name="Group 5"/>
          <p:cNvGrpSpPr>
            <a:grpSpLocks/>
          </p:cNvGrpSpPr>
          <p:nvPr/>
        </p:nvGrpSpPr>
        <p:grpSpPr bwMode="auto">
          <a:xfrm>
            <a:off x="103188" y="1700213"/>
            <a:ext cx="8539162" cy="3849687"/>
            <a:chOff x="124" y="1248"/>
            <a:chExt cx="5379" cy="2425"/>
          </a:xfrm>
        </p:grpSpPr>
        <p:sp>
          <p:nvSpPr>
            <p:cNvPr id="45061" name="Rectangle 6"/>
            <p:cNvSpPr>
              <a:spLocks noChangeArrowheads="1"/>
            </p:cNvSpPr>
            <p:nvPr/>
          </p:nvSpPr>
          <p:spPr bwMode="auto">
            <a:xfrm>
              <a:off x="1992" y="1440"/>
              <a:ext cx="1335" cy="57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GB" altLang="en-US" sz="1800">
                  <a:cs typeface="Arial" panose="020B0604020202020204" pitchFamily="34" charset="0"/>
                </a:rPr>
                <a:t>Customer </a:t>
              </a:r>
            </a:p>
            <a:p>
              <a:pPr algn="ctr"/>
              <a:r>
                <a:rPr lang="en-GB" altLang="en-US" sz="1800">
                  <a:cs typeface="Arial" panose="020B0604020202020204" pitchFamily="34" charset="0"/>
                </a:rPr>
                <a:t>Processing System</a:t>
              </a:r>
            </a:p>
            <a:p>
              <a:pPr algn="ctr"/>
              <a:endParaRPr lang="en-GB" altLang="en-US">
                <a:latin typeface="Times New Roman" panose="02020603050405020304" pitchFamily="18" charset="0"/>
              </a:endParaRPr>
            </a:p>
          </p:txBody>
        </p:sp>
        <p:sp>
          <p:nvSpPr>
            <p:cNvPr id="45062" name="Rectangle 7"/>
            <p:cNvSpPr>
              <a:spLocks noChangeArrowheads="1"/>
            </p:cNvSpPr>
            <p:nvPr/>
          </p:nvSpPr>
          <p:spPr bwMode="auto">
            <a:xfrm>
              <a:off x="1992" y="2685"/>
              <a:ext cx="1335" cy="56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GB" altLang="en-US" sz="1800">
                  <a:cs typeface="Arial" panose="020B0604020202020204" pitchFamily="34" charset="0"/>
                </a:rPr>
                <a:t>Rental </a:t>
              </a:r>
            </a:p>
            <a:p>
              <a:pPr algn="ctr">
                <a:spcBef>
                  <a:spcPct val="50000"/>
                </a:spcBef>
              </a:pPr>
              <a:r>
                <a:rPr lang="en-GB" altLang="en-US" sz="1800">
                  <a:cs typeface="Arial" panose="020B0604020202020204" pitchFamily="34" charset="0"/>
                </a:rPr>
                <a:t>Processing System</a:t>
              </a:r>
            </a:p>
            <a:p>
              <a:pPr algn="ctr"/>
              <a:endParaRPr lang="en-GB" altLang="en-US">
                <a:latin typeface="Times New Roman" panose="02020603050405020304" pitchFamily="18" charset="0"/>
              </a:endParaRPr>
            </a:p>
          </p:txBody>
        </p:sp>
        <p:sp>
          <p:nvSpPr>
            <p:cNvPr id="16391" name="AutoShape 8"/>
            <p:cNvSpPr>
              <a:spLocks noChangeArrowheads="1"/>
            </p:cNvSpPr>
            <p:nvPr/>
          </p:nvSpPr>
          <p:spPr bwMode="auto">
            <a:xfrm>
              <a:off x="4427" y="1248"/>
              <a:ext cx="624" cy="768"/>
            </a:xfrm>
            <a:prstGeom prst="flowChartMagneticDisk">
              <a:avLst/>
            </a:prstGeom>
            <a:solidFill>
              <a:schemeClr val="accent1">
                <a:lumMod val="20000"/>
                <a:lumOff val="80000"/>
              </a:schemeClr>
            </a:solidFill>
            <a:ln w="12700" cap="sq">
              <a:solidFill>
                <a:schemeClr val="tx1"/>
              </a:solidFill>
              <a:round/>
              <a:headEnd type="none" w="sm" len="sm"/>
              <a:tailEnd type="none" w="sm" len="sm"/>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GB" altLang="en-US"/>
            </a:p>
          </p:txBody>
        </p:sp>
        <p:sp>
          <p:nvSpPr>
            <p:cNvPr id="16392" name="AutoShape 9"/>
            <p:cNvSpPr>
              <a:spLocks noChangeArrowheads="1"/>
            </p:cNvSpPr>
            <p:nvPr/>
          </p:nvSpPr>
          <p:spPr bwMode="auto">
            <a:xfrm>
              <a:off x="4416" y="2544"/>
              <a:ext cx="624" cy="768"/>
            </a:xfrm>
            <a:prstGeom prst="flowChartMagneticDisk">
              <a:avLst/>
            </a:prstGeom>
            <a:solidFill>
              <a:schemeClr val="accent1">
                <a:lumMod val="20000"/>
                <a:lumOff val="80000"/>
              </a:schemeClr>
            </a:solidFill>
            <a:ln w="12700" cap="sq">
              <a:solidFill>
                <a:schemeClr val="tx1"/>
              </a:solidFill>
              <a:round/>
              <a:headEnd type="none" w="sm" len="sm"/>
              <a:tailEnd type="none" w="sm" len="sm"/>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GB" altLang="en-US"/>
            </a:p>
          </p:txBody>
        </p:sp>
        <p:sp>
          <p:nvSpPr>
            <p:cNvPr id="45065" name="Line 10"/>
            <p:cNvSpPr>
              <a:spLocks noChangeShapeType="1"/>
            </p:cNvSpPr>
            <p:nvPr/>
          </p:nvSpPr>
          <p:spPr bwMode="auto">
            <a:xfrm>
              <a:off x="3360" y="1702"/>
              <a:ext cx="1056" cy="0"/>
            </a:xfrm>
            <a:prstGeom prst="line">
              <a:avLst/>
            </a:prstGeom>
            <a:noFill/>
            <a:ln w="76200" cap="sq">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66" name="Line 11"/>
            <p:cNvSpPr>
              <a:spLocks noChangeShapeType="1"/>
            </p:cNvSpPr>
            <p:nvPr/>
          </p:nvSpPr>
          <p:spPr bwMode="auto">
            <a:xfrm>
              <a:off x="3360" y="2931"/>
              <a:ext cx="1056" cy="0"/>
            </a:xfrm>
            <a:prstGeom prst="line">
              <a:avLst/>
            </a:prstGeom>
            <a:noFill/>
            <a:ln w="76200" cap="sq">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67" name="Line 12"/>
            <p:cNvSpPr>
              <a:spLocks noChangeShapeType="1"/>
            </p:cNvSpPr>
            <p:nvPr/>
          </p:nvSpPr>
          <p:spPr bwMode="auto">
            <a:xfrm>
              <a:off x="1195" y="1702"/>
              <a:ext cx="720" cy="0"/>
            </a:xfrm>
            <a:prstGeom prst="line">
              <a:avLst/>
            </a:prstGeom>
            <a:noFill/>
            <a:ln w="76200" cap="sq">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68" name="Line 13"/>
            <p:cNvSpPr>
              <a:spLocks noChangeShapeType="1"/>
            </p:cNvSpPr>
            <p:nvPr/>
          </p:nvSpPr>
          <p:spPr bwMode="auto">
            <a:xfrm>
              <a:off x="1158" y="2931"/>
              <a:ext cx="720" cy="0"/>
            </a:xfrm>
            <a:prstGeom prst="line">
              <a:avLst/>
            </a:prstGeom>
            <a:noFill/>
            <a:ln w="76200" cap="sq">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69" name="Text Box 14"/>
            <p:cNvSpPr txBox="1">
              <a:spLocks noChangeArrowheads="1"/>
            </p:cNvSpPr>
            <p:nvPr/>
          </p:nvSpPr>
          <p:spPr bwMode="auto">
            <a:xfrm>
              <a:off x="4053" y="2115"/>
              <a:ext cx="14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cs typeface="Arial" panose="020B0604020202020204" pitchFamily="34" charset="0"/>
                </a:rPr>
                <a:t>Customer File</a:t>
              </a:r>
            </a:p>
          </p:txBody>
        </p:sp>
        <p:sp>
          <p:nvSpPr>
            <p:cNvPr id="45070" name="Text Box 15"/>
            <p:cNvSpPr txBox="1">
              <a:spLocks noChangeArrowheads="1"/>
            </p:cNvSpPr>
            <p:nvPr/>
          </p:nvSpPr>
          <p:spPr bwMode="auto">
            <a:xfrm>
              <a:off x="4144" y="3385"/>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GB" altLang="en-US">
                  <a:cs typeface="Arial" panose="020B0604020202020204" pitchFamily="34" charset="0"/>
                </a:rPr>
                <a:t>Rental File</a:t>
              </a:r>
            </a:p>
          </p:txBody>
        </p:sp>
        <p:sp>
          <p:nvSpPr>
            <p:cNvPr id="45071" name="Text Box 16"/>
            <p:cNvSpPr txBox="1">
              <a:spLocks noChangeArrowheads="1"/>
            </p:cNvSpPr>
            <p:nvPr/>
          </p:nvSpPr>
          <p:spPr bwMode="auto">
            <a:xfrm>
              <a:off x="124" y="2609"/>
              <a:ext cx="1225"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GB" altLang="en-US">
                  <a:cs typeface="Arial" panose="020B0604020202020204" pitchFamily="34" charset="0"/>
                </a:rPr>
                <a:t>Rental File</a:t>
              </a:r>
            </a:p>
            <a:p>
              <a:pPr>
                <a:spcBef>
                  <a:spcPct val="50000"/>
                </a:spcBef>
              </a:pPr>
              <a:r>
                <a:rPr lang="en-GB" altLang="en-US">
                  <a:cs typeface="Arial" panose="020B0604020202020204" pitchFamily="34" charset="0"/>
                </a:rPr>
                <a:t>User</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pPr eaLnBrk="1" hangingPunct="1"/>
            <a:r>
              <a:rPr lang="en-US" altLang="en-US"/>
              <a:t>File Processing Systems</a:t>
            </a:r>
          </a:p>
        </p:txBody>
      </p:sp>
      <p:sp>
        <p:nvSpPr>
          <p:cNvPr id="14339" name="Rectangle 3"/>
          <p:cNvSpPr>
            <a:spLocks noGrp="1" noChangeArrowheads="1"/>
          </p:cNvSpPr>
          <p:nvPr>
            <p:ph type="body" idx="4294967295"/>
          </p:nvPr>
        </p:nvSpPr>
        <p:spPr>
          <a:xfrm>
            <a:off x="179388" y="1557338"/>
            <a:ext cx="8856662" cy="4124325"/>
          </a:xfrm>
        </p:spPr>
        <p:txBody>
          <a:bodyPr/>
          <a:lstStyle/>
          <a:p>
            <a:pPr marL="533400" lvl="2">
              <a:buFont typeface="Arial" pitchFamily="34" charset="0"/>
              <a:buChar char="•"/>
              <a:defRPr/>
            </a:pPr>
            <a:r>
              <a:rPr lang="en-GB" sz="2800" dirty="0"/>
              <a:t>Data are </a:t>
            </a:r>
            <a:r>
              <a:rPr lang="en-GB" sz="2800" i="1" dirty="0">
                <a:solidFill>
                  <a:srgbClr val="002060"/>
                </a:solidFill>
              </a:rPr>
              <a:t>separated and isolated</a:t>
            </a:r>
            <a:r>
              <a:rPr lang="en-GB" sz="2800" dirty="0"/>
              <a:t>.</a:t>
            </a:r>
          </a:p>
          <a:p>
            <a:pPr marL="533400" lvl="2">
              <a:buFont typeface="Arial" pitchFamily="34" charset="0"/>
              <a:buChar char="•"/>
              <a:defRPr/>
            </a:pPr>
            <a:r>
              <a:rPr lang="en-GB" sz="2800" dirty="0"/>
              <a:t>Data are often </a:t>
            </a:r>
            <a:r>
              <a:rPr lang="en-GB" sz="2800" i="1" dirty="0">
                <a:solidFill>
                  <a:srgbClr val="002060"/>
                </a:solidFill>
              </a:rPr>
              <a:t>duplicated</a:t>
            </a:r>
            <a:r>
              <a:rPr lang="en-GB" sz="2800" dirty="0"/>
              <a:t>.</a:t>
            </a:r>
          </a:p>
          <a:p>
            <a:pPr marL="533400" lvl="2">
              <a:buFont typeface="Arial" pitchFamily="34" charset="0"/>
              <a:buChar char="•"/>
              <a:defRPr/>
            </a:pPr>
            <a:r>
              <a:rPr lang="en-GB" sz="2800" dirty="0"/>
              <a:t>Application programs are </a:t>
            </a:r>
            <a:r>
              <a:rPr lang="en-GB" sz="2800" i="1" dirty="0">
                <a:solidFill>
                  <a:srgbClr val="002060"/>
                </a:solidFill>
              </a:rPr>
              <a:t>dependent on file formats</a:t>
            </a:r>
            <a:r>
              <a:rPr lang="en-GB" sz="2800" dirty="0"/>
              <a:t>.</a:t>
            </a:r>
          </a:p>
          <a:p>
            <a:pPr marL="533400" lvl="2">
              <a:buFont typeface="Arial" pitchFamily="34" charset="0"/>
              <a:buChar char="•"/>
              <a:defRPr/>
            </a:pPr>
            <a:r>
              <a:rPr lang="en-GB" sz="2800" dirty="0"/>
              <a:t>Files are often </a:t>
            </a:r>
            <a:r>
              <a:rPr lang="en-GB" sz="2800" i="1" dirty="0">
                <a:solidFill>
                  <a:srgbClr val="002060"/>
                </a:solidFill>
              </a:rPr>
              <a:t>incompatible</a:t>
            </a:r>
            <a:r>
              <a:rPr lang="en-GB" sz="2800" dirty="0"/>
              <a:t> with one another.</a:t>
            </a:r>
          </a:p>
          <a:p>
            <a:pPr marL="533400" lvl="2">
              <a:buFont typeface="Arial" pitchFamily="34" charset="0"/>
              <a:buChar char="•"/>
              <a:defRPr/>
            </a:pPr>
            <a:r>
              <a:rPr lang="en-GB" sz="2800" dirty="0"/>
              <a:t>It is difficult to represent data in a user’s perspective.</a:t>
            </a:r>
          </a:p>
          <a:p>
            <a:pPr marL="1143000" lvl="2" indent="-228600">
              <a:buFont typeface="Symbol" pitchFamily="1" charset="2"/>
              <a:buChar char="·"/>
              <a:defRPr/>
            </a:pP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179388" y="333375"/>
            <a:ext cx="8785225" cy="1143000"/>
          </a:xfrm>
        </p:spPr>
        <p:txBody>
          <a:bodyPr/>
          <a:lstStyle/>
          <a:p>
            <a:pPr eaLnBrk="1" hangingPunct="1"/>
            <a:r>
              <a:rPr lang="en-US" altLang="en-US"/>
              <a:t>Basic Structure of a Database</a:t>
            </a:r>
          </a:p>
        </p:txBody>
      </p:sp>
      <p:sp>
        <p:nvSpPr>
          <p:cNvPr id="49155" name="Rectangle 20"/>
          <p:cNvSpPr>
            <a:spLocks noChangeArrowheads="1"/>
          </p:cNvSpPr>
          <p:nvPr/>
        </p:nvSpPr>
        <p:spPr bwMode="auto">
          <a:xfrm>
            <a:off x="484188" y="17668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9156" name="Group 21"/>
          <p:cNvGrpSpPr>
            <a:grpSpLocks/>
          </p:cNvGrpSpPr>
          <p:nvPr/>
        </p:nvGrpSpPr>
        <p:grpSpPr bwMode="auto">
          <a:xfrm>
            <a:off x="179388" y="1628775"/>
            <a:ext cx="8640762" cy="4006850"/>
            <a:chOff x="173" y="1162"/>
            <a:chExt cx="5443" cy="2524"/>
          </a:xfrm>
        </p:grpSpPr>
        <p:sp>
          <p:nvSpPr>
            <p:cNvPr id="15365" name="Rectangle 22"/>
            <p:cNvSpPr>
              <a:spLocks noChangeArrowheads="1"/>
            </p:cNvSpPr>
            <p:nvPr/>
          </p:nvSpPr>
          <p:spPr bwMode="auto">
            <a:xfrm>
              <a:off x="1519" y="1162"/>
              <a:ext cx="936" cy="590"/>
            </a:xfrm>
            <a:prstGeom prst="rect">
              <a:avLst/>
            </a:prstGeom>
            <a:noFill/>
            <a:ln w="12700" cap="sq">
              <a:solidFill>
                <a:schemeClr val="tx1"/>
              </a:solidFill>
              <a:miter lim="800000"/>
              <a:headEnd type="none" w="sm" len="sm"/>
              <a:tailEnd type="none" w="sm" len="sm"/>
            </a:ln>
          </p:spPr>
          <p:txBody>
            <a:bodyPr wrap="none" anchor="ctr"/>
            <a:lstStyle/>
            <a:p>
              <a:pPr algn="ctr">
                <a:defRPr/>
              </a:pPr>
              <a:r>
                <a:rPr lang="en-GB" sz="1800" b="1" dirty="0">
                  <a:solidFill>
                    <a:schemeClr val="bg2"/>
                  </a:solidFill>
                  <a:latin typeface="+mn-lt"/>
                  <a:ea typeface="ＭＳ Ｐゴシック" pitchFamily="1" charset="-128"/>
                </a:rPr>
                <a:t>Customer</a:t>
              </a:r>
            </a:p>
            <a:p>
              <a:pPr algn="ctr">
                <a:defRPr/>
              </a:pPr>
              <a:r>
                <a:rPr lang="en-GB" sz="1800" b="1" dirty="0">
                  <a:solidFill>
                    <a:schemeClr val="bg2"/>
                  </a:solidFill>
                  <a:latin typeface="+mn-lt"/>
                  <a:ea typeface="ＭＳ Ｐゴシック" pitchFamily="1" charset="-128"/>
                </a:rPr>
                <a:t>Processing</a:t>
              </a:r>
            </a:p>
            <a:p>
              <a:pPr algn="ctr">
                <a:defRPr/>
              </a:pPr>
              <a:r>
                <a:rPr lang="en-GB" sz="1800" b="1" dirty="0">
                  <a:solidFill>
                    <a:schemeClr val="bg2"/>
                  </a:solidFill>
                  <a:latin typeface="+mn-lt"/>
                  <a:ea typeface="ＭＳ Ｐゴシック" pitchFamily="1" charset="-128"/>
                </a:rPr>
                <a:t>Application</a:t>
              </a:r>
            </a:p>
          </p:txBody>
        </p:sp>
        <p:grpSp>
          <p:nvGrpSpPr>
            <p:cNvPr id="49158" name="Group 23"/>
            <p:cNvGrpSpPr>
              <a:grpSpLocks/>
            </p:cNvGrpSpPr>
            <p:nvPr/>
          </p:nvGrpSpPr>
          <p:grpSpPr bwMode="auto">
            <a:xfrm>
              <a:off x="173" y="1178"/>
              <a:ext cx="5443" cy="2508"/>
              <a:chOff x="173" y="1178"/>
              <a:chExt cx="5443" cy="2508"/>
            </a:xfrm>
          </p:grpSpPr>
          <p:sp>
            <p:nvSpPr>
              <p:cNvPr id="18439" name="AutoShape 24"/>
              <p:cNvSpPr>
                <a:spLocks noChangeArrowheads="1"/>
              </p:cNvSpPr>
              <p:nvPr/>
            </p:nvSpPr>
            <p:spPr bwMode="auto">
              <a:xfrm>
                <a:off x="4848" y="1632"/>
                <a:ext cx="768" cy="1344"/>
              </a:xfrm>
              <a:prstGeom prst="flowChartMagneticDisk">
                <a:avLst/>
              </a:prstGeom>
              <a:solidFill>
                <a:schemeClr val="accent1">
                  <a:lumMod val="20000"/>
                  <a:lumOff val="80000"/>
                </a:schemeClr>
              </a:solidFill>
              <a:ln w="12700" cap="sq">
                <a:solidFill>
                  <a:schemeClr val="bg2"/>
                </a:solidFill>
                <a:round/>
                <a:headEnd type="none" w="sm" len="sm"/>
                <a:tailEnd type="none" w="sm" len="sm"/>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GB" altLang="en-US"/>
              </a:p>
            </p:txBody>
          </p:sp>
          <p:sp>
            <p:nvSpPr>
              <p:cNvPr id="15368" name="Rectangle 25"/>
              <p:cNvSpPr>
                <a:spLocks noChangeArrowheads="1"/>
              </p:cNvSpPr>
              <p:nvPr/>
            </p:nvSpPr>
            <p:spPr bwMode="auto">
              <a:xfrm>
                <a:off x="1491" y="2115"/>
                <a:ext cx="936" cy="635"/>
              </a:xfrm>
              <a:prstGeom prst="rect">
                <a:avLst/>
              </a:prstGeom>
              <a:noFill/>
              <a:ln w="12700" cap="sq">
                <a:solidFill>
                  <a:schemeClr val="tx1"/>
                </a:solidFill>
                <a:miter lim="800000"/>
                <a:headEnd type="none" w="sm" len="sm"/>
                <a:tailEnd type="none" w="sm" len="sm"/>
              </a:ln>
            </p:spPr>
            <p:txBody>
              <a:bodyPr wrap="none" anchor="ctr"/>
              <a:lstStyle/>
              <a:p>
                <a:pPr algn="ctr">
                  <a:defRPr/>
                </a:pPr>
                <a:r>
                  <a:rPr lang="en-GB" sz="1800" b="1" dirty="0">
                    <a:solidFill>
                      <a:schemeClr val="bg2"/>
                    </a:solidFill>
                    <a:latin typeface="+mn-lt"/>
                    <a:ea typeface="ＭＳ Ｐゴシック" pitchFamily="1" charset="-128"/>
                  </a:rPr>
                  <a:t>Rental </a:t>
                </a:r>
              </a:p>
              <a:p>
                <a:pPr algn="ctr">
                  <a:defRPr/>
                </a:pPr>
                <a:r>
                  <a:rPr lang="en-GB" sz="1800" b="1" dirty="0">
                    <a:solidFill>
                      <a:schemeClr val="bg2"/>
                    </a:solidFill>
                    <a:latin typeface="+mn-lt"/>
                    <a:ea typeface="ＭＳ Ｐゴシック" pitchFamily="1" charset="-128"/>
                  </a:rPr>
                  <a:t>Processing </a:t>
                </a:r>
              </a:p>
              <a:p>
                <a:pPr algn="ctr">
                  <a:defRPr/>
                </a:pPr>
                <a:r>
                  <a:rPr lang="en-GB" sz="1800" b="1" dirty="0">
                    <a:solidFill>
                      <a:schemeClr val="bg2"/>
                    </a:solidFill>
                    <a:latin typeface="+mn-lt"/>
                    <a:ea typeface="ＭＳ Ｐゴシック" pitchFamily="1" charset="-128"/>
                  </a:rPr>
                  <a:t>Application</a:t>
                </a:r>
              </a:p>
            </p:txBody>
          </p:sp>
          <p:sp>
            <p:nvSpPr>
              <p:cNvPr id="15369" name="Rectangle 26"/>
              <p:cNvSpPr>
                <a:spLocks noChangeArrowheads="1"/>
              </p:cNvSpPr>
              <p:nvPr/>
            </p:nvSpPr>
            <p:spPr bwMode="auto">
              <a:xfrm>
                <a:off x="1531" y="3158"/>
                <a:ext cx="864" cy="528"/>
              </a:xfrm>
              <a:prstGeom prst="rect">
                <a:avLst/>
              </a:prstGeom>
              <a:noFill/>
              <a:ln w="12700" cap="sq">
                <a:solidFill>
                  <a:schemeClr val="tx1"/>
                </a:solidFill>
                <a:miter lim="800000"/>
                <a:headEnd type="none" w="sm" len="sm"/>
                <a:tailEnd type="none" w="sm" len="sm"/>
              </a:ln>
            </p:spPr>
            <p:txBody>
              <a:bodyPr wrap="none" anchor="ctr"/>
              <a:lstStyle/>
              <a:p>
                <a:pPr algn="ctr">
                  <a:defRPr/>
                </a:pPr>
                <a:r>
                  <a:rPr lang="en-GB" sz="1800" b="1" dirty="0">
                    <a:solidFill>
                      <a:schemeClr val="bg2"/>
                    </a:solidFill>
                    <a:latin typeface="+mn-lt"/>
                    <a:ea typeface="ＭＳ Ｐゴシック" pitchFamily="1" charset="-128"/>
                  </a:rPr>
                  <a:t>Other</a:t>
                </a:r>
              </a:p>
              <a:p>
                <a:pPr algn="ctr">
                  <a:defRPr/>
                </a:pPr>
                <a:r>
                  <a:rPr lang="en-GB" sz="1800" b="1" dirty="0">
                    <a:solidFill>
                      <a:schemeClr val="bg2"/>
                    </a:solidFill>
                    <a:latin typeface="+mn-lt"/>
                    <a:ea typeface="ＭＳ Ｐゴシック" pitchFamily="1" charset="-128"/>
                  </a:rPr>
                  <a:t>Application</a:t>
                </a:r>
              </a:p>
            </p:txBody>
          </p:sp>
          <p:sp>
            <p:nvSpPr>
              <p:cNvPr id="49162" name="Line 27"/>
              <p:cNvSpPr>
                <a:spLocks noChangeShapeType="1"/>
              </p:cNvSpPr>
              <p:nvPr/>
            </p:nvSpPr>
            <p:spPr bwMode="auto">
              <a:xfrm>
                <a:off x="2496" y="1488"/>
                <a:ext cx="1104" cy="528"/>
              </a:xfrm>
              <a:prstGeom prst="line">
                <a:avLst/>
              </a:prstGeom>
              <a:noFill/>
              <a:ln w="762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49163" name="Line 28"/>
              <p:cNvSpPr>
                <a:spLocks noChangeShapeType="1"/>
              </p:cNvSpPr>
              <p:nvPr/>
            </p:nvSpPr>
            <p:spPr bwMode="auto">
              <a:xfrm flipV="1">
                <a:off x="2544" y="2880"/>
                <a:ext cx="1056" cy="576"/>
              </a:xfrm>
              <a:prstGeom prst="line">
                <a:avLst/>
              </a:prstGeom>
              <a:noFill/>
              <a:ln w="762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49164" name="Line 29"/>
              <p:cNvSpPr>
                <a:spLocks noChangeShapeType="1"/>
              </p:cNvSpPr>
              <p:nvPr/>
            </p:nvSpPr>
            <p:spPr bwMode="auto">
              <a:xfrm>
                <a:off x="2496" y="2448"/>
                <a:ext cx="1056" cy="0"/>
              </a:xfrm>
              <a:prstGeom prst="line">
                <a:avLst/>
              </a:prstGeom>
              <a:noFill/>
              <a:ln w="762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8445" name="Rectangle 30"/>
              <p:cNvSpPr>
                <a:spLocks noChangeArrowheads="1"/>
              </p:cNvSpPr>
              <p:nvPr/>
            </p:nvSpPr>
            <p:spPr bwMode="auto">
              <a:xfrm>
                <a:off x="3648" y="2064"/>
                <a:ext cx="528" cy="816"/>
              </a:xfrm>
              <a:prstGeom prst="rect">
                <a:avLst/>
              </a:prstGeom>
              <a:solidFill>
                <a:schemeClr val="accent1">
                  <a:lumMod val="20000"/>
                  <a:lumOff val="80000"/>
                </a:schemeClr>
              </a:solidFill>
              <a:ln w="12700" cap="sq">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GB" altLang="en-US"/>
              </a:p>
            </p:txBody>
          </p:sp>
          <p:sp>
            <p:nvSpPr>
              <p:cNvPr id="15374" name="Text Box 31"/>
              <p:cNvSpPr txBox="1">
                <a:spLocks noChangeArrowheads="1"/>
              </p:cNvSpPr>
              <p:nvPr/>
            </p:nvSpPr>
            <p:spPr bwMode="auto">
              <a:xfrm>
                <a:off x="3600" y="2976"/>
                <a:ext cx="777" cy="291"/>
              </a:xfrm>
              <a:prstGeom prst="rect">
                <a:avLst/>
              </a:prstGeom>
              <a:noFill/>
              <a:ln w="12700" cap="sq">
                <a:noFill/>
                <a:miter lim="800000"/>
                <a:headEnd type="none" w="sm" len="sm"/>
                <a:tailEnd type="none" w="sm" len="sm"/>
              </a:ln>
            </p:spPr>
            <p:txBody>
              <a:bodyPr>
                <a:spAutoFit/>
              </a:bodyPr>
              <a:lstStyle/>
              <a:p>
                <a:pPr>
                  <a:defRPr/>
                </a:pPr>
                <a:r>
                  <a:rPr lang="en-GB" b="1" dirty="0">
                    <a:solidFill>
                      <a:schemeClr val="bg2"/>
                    </a:solidFill>
                    <a:latin typeface="+mn-lt"/>
                    <a:ea typeface="ＭＳ Ｐゴシック" pitchFamily="1" charset="-128"/>
                  </a:rPr>
                  <a:t>DBMS</a:t>
                </a:r>
              </a:p>
            </p:txBody>
          </p:sp>
          <p:sp>
            <p:nvSpPr>
              <p:cNvPr id="49167" name="Line 32"/>
              <p:cNvSpPr>
                <a:spLocks noChangeShapeType="1"/>
              </p:cNvSpPr>
              <p:nvPr/>
            </p:nvSpPr>
            <p:spPr bwMode="auto">
              <a:xfrm>
                <a:off x="4224" y="2400"/>
                <a:ext cx="576" cy="0"/>
              </a:xfrm>
              <a:prstGeom prst="line">
                <a:avLst/>
              </a:prstGeom>
              <a:noFill/>
              <a:ln w="762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376" name="Text Box 33"/>
              <p:cNvSpPr txBox="1">
                <a:spLocks noChangeArrowheads="1"/>
              </p:cNvSpPr>
              <p:nvPr/>
            </p:nvSpPr>
            <p:spPr bwMode="auto">
              <a:xfrm>
                <a:off x="182" y="1178"/>
                <a:ext cx="549" cy="291"/>
              </a:xfrm>
              <a:prstGeom prst="rect">
                <a:avLst/>
              </a:prstGeom>
              <a:noFill/>
              <a:ln w="12700" cap="sq">
                <a:noFill/>
                <a:miter lim="800000"/>
                <a:headEnd type="none" w="sm" len="sm"/>
                <a:tailEnd type="none" w="sm" len="sm"/>
              </a:ln>
            </p:spPr>
            <p:txBody>
              <a:bodyPr wrap="none">
                <a:spAutoFit/>
              </a:bodyPr>
              <a:lstStyle/>
              <a:p>
                <a:pPr>
                  <a:defRPr/>
                </a:pPr>
                <a:r>
                  <a:rPr lang="en-GB" b="1" dirty="0">
                    <a:solidFill>
                      <a:schemeClr val="bg2"/>
                    </a:solidFill>
                    <a:latin typeface="+mj-lt"/>
                    <a:ea typeface="ＭＳ Ｐゴシック" pitchFamily="1" charset="-128"/>
                  </a:rPr>
                  <a:t>User</a:t>
                </a:r>
              </a:p>
            </p:txBody>
          </p:sp>
          <p:sp>
            <p:nvSpPr>
              <p:cNvPr id="15377" name="Text Box 34"/>
              <p:cNvSpPr txBox="1">
                <a:spLocks noChangeArrowheads="1"/>
              </p:cNvSpPr>
              <p:nvPr/>
            </p:nvSpPr>
            <p:spPr bwMode="auto">
              <a:xfrm>
                <a:off x="182" y="2138"/>
                <a:ext cx="549" cy="291"/>
              </a:xfrm>
              <a:prstGeom prst="rect">
                <a:avLst/>
              </a:prstGeom>
              <a:noFill/>
              <a:ln w="12700" cap="sq">
                <a:noFill/>
                <a:miter lim="800000"/>
                <a:headEnd type="none" w="sm" len="sm"/>
                <a:tailEnd type="none" w="sm" len="sm"/>
              </a:ln>
            </p:spPr>
            <p:txBody>
              <a:bodyPr wrap="none">
                <a:spAutoFit/>
              </a:bodyPr>
              <a:lstStyle/>
              <a:p>
                <a:pPr>
                  <a:defRPr/>
                </a:pPr>
                <a:r>
                  <a:rPr lang="en-GB" b="1" dirty="0">
                    <a:solidFill>
                      <a:schemeClr val="bg2"/>
                    </a:solidFill>
                    <a:latin typeface="+mj-lt"/>
                    <a:ea typeface="ＭＳ Ｐゴシック" pitchFamily="1" charset="-128"/>
                  </a:rPr>
                  <a:t>User</a:t>
                </a:r>
              </a:p>
            </p:txBody>
          </p:sp>
          <p:sp>
            <p:nvSpPr>
              <p:cNvPr id="15378" name="Text Box 35"/>
              <p:cNvSpPr txBox="1">
                <a:spLocks noChangeArrowheads="1"/>
              </p:cNvSpPr>
              <p:nvPr/>
            </p:nvSpPr>
            <p:spPr bwMode="auto">
              <a:xfrm>
                <a:off x="173" y="3194"/>
                <a:ext cx="549" cy="291"/>
              </a:xfrm>
              <a:prstGeom prst="rect">
                <a:avLst/>
              </a:prstGeom>
              <a:noFill/>
              <a:ln w="12700" cap="sq">
                <a:noFill/>
                <a:miter lim="800000"/>
                <a:headEnd type="none" w="sm" len="sm"/>
                <a:tailEnd type="none" w="sm" len="sm"/>
              </a:ln>
            </p:spPr>
            <p:txBody>
              <a:bodyPr wrap="none">
                <a:spAutoFit/>
              </a:bodyPr>
              <a:lstStyle/>
              <a:p>
                <a:pPr>
                  <a:defRPr/>
                </a:pPr>
                <a:r>
                  <a:rPr lang="en-GB" b="1" dirty="0">
                    <a:solidFill>
                      <a:schemeClr val="bg2"/>
                    </a:solidFill>
                    <a:latin typeface="+mj-lt"/>
                    <a:ea typeface="ＭＳ Ｐゴシック" pitchFamily="1" charset="-128"/>
                  </a:rPr>
                  <a:t>User</a:t>
                </a:r>
              </a:p>
            </p:txBody>
          </p:sp>
          <p:sp>
            <p:nvSpPr>
              <p:cNvPr id="49171" name="Line 36"/>
              <p:cNvSpPr>
                <a:spLocks noChangeShapeType="1"/>
              </p:cNvSpPr>
              <p:nvPr/>
            </p:nvSpPr>
            <p:spPr bwMode="auto">
              <a:xfrm>
                <a:off x="768" y="1392"/>
                <a:ext cx="672" cy="0"/>
              </a:xfrm>
              <a:prstGeom prst="line">
                <a:avLst/>
              </a:prstGeom>
              <a:noFill/>
              <a:ln w="762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49172" name="Line 37"/>
              <p:cNvSpPr>
                <a:spLocks noChangeShapeType="1"/>
              </p:cNvSpPr>
              <p:nvPr/>
            </p:nvSpPr>
            <p:spPr bwMode="auto">
              <a:xfrm>
                <a:off x="768" y="2304"/>
                <a:ext cx="672" cy="0"/>
              </a:xfrm>
              <a:prstGeom prst="line">
                <a:avLst/>
              </a:prstGeom>
              <a:noFill/>
              <a:ln w="762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49173" name="Line 38"/>
              <p:cNvSpPr>
                <a:spLocks noChangeShapeType="1"/>
              </p:cNvSpPr>
              <p:nvPr/>
            </p:nvSpPr>
            <p:spPr bwMode="auto">
              <a:xfrm>
                <a:off x="768" y="3360"/>
                <a:ext cx="672" cy="0"/>
              </a:xfrm>
              <a:prstGeom prst="line">
                <a:avLst/>
              </a:prstGeom>
              <a:noFill/>
              <a:ln w="762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79388" y="115888"/>
            <a:ext cx="8785225" cy="1009650"/>
          </a:xfrm>
        </p:spPr>
        <p:txBody>
          <a:bodyPr/>
          <a:lstStyle/>
          <a:p>
            <a:pPr eaLnBrk="1" hangingPunct="1"/>
            <a:r>
              <a:rPr lang="en-US" altLang="en-US"/>
              <a:t>Database System in Detail</a:t>
            </a:r>
          </a:p>
        </p:txBody>
      </p:sp>
      <p:grpSp>
        <p:nvGrpSpPr>
          <p:cNvPr id="51203" name="Group 4"/>
          <p:cNvGrpSpPr>
            <a:grpSpLocks/>
          </p:cNvGrpSpPr>
          <p:nvPr/>
        </p:nvGrpSpPr>
        <p:grpSpPr bwMode="auto">
          <a:xfrm>
            <a:off x="179388" y="1677988"/>
            <a:ext cx="8466137" cy="4530725"/>
            <a:chOff x="144" y="1013"/>
            <a:chExt cx="5528" cy="3546"/>
          </a:xfrm>
        </p:grpSpPr>
        <p:sp>
          <p:nvSpPr>
            <p:cNvPr id="16389" name="AutoShape 5"/>
            <p:cNvSpPr>
              <a:spLocks noChangeArrowheads="1"/>
            </p:cNvSpPr>
            <p:nvPr/>
          </p:nvSpPr>
          <p:spPr bwMode="auto">
            <a:xfrm>
              <a:off x="4608" y="1381"/>
              <a:ext cx="1008" cy="1823"/>
            </a:xfrm>
            <a:prstGeom prst="flowChartMagneticDisk">
              <a:avLst/>
            </a:prstGeom>
            <a:solidFill>
              <a:schemeClr val="accent2">
                <a:lumMod val="20000"/>
                <a:lumOff val="80000"/>
              </a:schemeClr>
            </a:solidFill>
            <a:ln w="12700" cap="sq">
              <a:solidFill>
                <a:schemeClr val="bg2"/>
              </a:solidFill>
              <a:round/>
              <a:headEnd type="none" w="sm" len="sm"/>
              <a:tailEnd type="none" w="sm" len="sm"/>
            </a:ln>
          </p:spPr>
          <p:txBody>
            <a:bodyPr wrap="none" anchor="ctr"/>
            <a:lstStyle/>
            <a:p>
              <a:pPr algn="ctr">
                <a:defRPr/>
              </a:pPr>
              <a:r>
                <a:rPr lang="en-US" sz="1600" dirty="0">
                  <a:latin typeface="+mn-lt"/>
                  <a:ea typeface="ＭＳ Ｐゴシック" pitchFamily="1" charset="-128"/>
                </a:rPr>
                <a:t>DATA</a:t>
              </a:r>
            </a:p>
          </p:txBody>
        </p:sp>
        <p:sp>
          <p:nvSpPr>
            <p:cNvPr id="16390" name="Rectangle 6"/>
            <p:cNvSpPr>
              <a:spLocks noChangeArrowheads="1"/>
            </p:cNvSpPr>
            <p:nvPr/>
          </p:nvSpPr>
          <p:spPr bwMode="auto">
            <a:xfrm>
              <a:off x="1414" y="1013"/>
              <a:ext cx="1041" cy="711"/>
            </a:xfrm>
            <a:prstGeom prst="rect">
              <a:avLst/>
            </a:prstGeom>
            <a:solidFill>
              <a:schemeClr val="accent2">
                <a:lumMod val="20000"/>
                <a:lumOff val="80000"/>
              </a:schemeClr>
            </a:solidFill>
            <a:ln w="12700" cap="sq">
              <a:solidFill>
                <a:schemeClr val="tx1"/>
              </a:solidFill>
              <a:miter lim="800000"/>
              <a:headEnd type="none" w="sm" len="sm"/>
              <a:tailEnd type="none" w="sm" len="sm"/>
            </a:ln>
          </p:spPr>
          <p:txBody>
            <a:bodyPr wrap="none" anchor="ctr"/>
            <a:lstStyle/>
            <a:p>
              <a:pPr algn="ctr">
                <a:defRPr/>
              </a:pPr>
              <a:r>
                <a:rPr lang="en-GB" sz="1600" b="1" dirty="0">
                  <a:solidFill>
                    <a:schemeClr val="bg2"/>
                  </a:solidFill>
                  <a:latin typeface="+mn-lt"/>
                  <a:ea typeface="ＭＳ Ｐゴシック" pitchFamily="1" charset="-128"/>
                </a:rPr>
                <a:t>Customer</a:t>
              </a:r>
            </a:p>
            <a:p>
              <a:pPr algn="ctr">
                <a:defRPr/>
              </a:pPr>
              <a:r>
                <a:rPr lang="en-GB" sz="1600" b="1" dirty="0">
                  <a:solidFill>
                    <a:schemeClr val="bg2"/>
                  </a:solidFill>
                  <a:latin typeface="+mn-lt"/>
                  <a:ea typeface="ＭＳ Ｐゴシック" pitchFamily="1" charset="-128"/>
                </a:rPr>
                <a:t>Processing</a:t>
              </a:r>
            </a:p>
            <a:p>
              <a:pPr algn="ctr">
                <a:defRPr/>
              </a:pPr>
              <a:r>
                <a:rPr lang="en-GB" sz="1600" b="1" dirty="0">
                  <a:solidFill>
                    <a:schemeClr val="bg2"/>
                  </a:solidFill>
                  <a:latin typeface="+mn-lt"/>
                  <a:ea typeface="ＭＳ Ｐゴシック" pitchFamily="1" charset="-128"/>
                </a:rPr>
                <a:t>Application</a:t>
              </a:r>
            </a:p>
          </p:txBody>
        </p:sp>
        <p:sp>
          <p:nvSpPr>
            <p:cNvPr id="16391" name="Rectangle 7"/>
            <p:cNvSpPr>
              <a:spLocks noChangeArrowheads="1"/>
            </p:cNvSpPr>
            <p:nvPr/>
          </p:nvSpPr>
          <p:spPr bwMode="auto">
            <a:xfrm>
              <a:off x="1414" y="2080"/>
              <a:ext cx="987" cy="690"/>
            </a:xfrm>
            <a:prstGeom prst="rect">
              <a:avLst/>
            </a:prstGeom>
            <a:solidFill>
              <a:schemeClr val="accent2">
                <a:lumMod val="20000"/>
                <a:lumOff val="80000"/>
              </a:schemeClr>
            </a:solidFill>
            <a:ln w="12700" cap="sq">
              <a:solidFill>
                <a:schemeClr val="tx1"/>
              </a:solidFill>
              <a:miter lim="800000"/>
              <a:headEnd type="none" w="sm" len="sm"/>
              <a:tailEnd type="none" w="sm" len="sm"/>
            </a:ln>
          </p:spPr>
          <p:txBody>
            <a:bodyPr wrap="none" anchor="ctr"/>
            <a:lstStyle/>
            <a:p>
              <a:pPr algn="ctr">
                <a:defRPr/>
              </a:pPr>
              <a:r>
                <a:rPr lang="en-GB" sz="1600" b="1" dirty="0">
                  <a:solidFill>
                    <a:schemeClr val="bg2"/>
                  </a:solidFill>
                  <a:latin typeface="+mn-lt"/>
                  <a:ea typeface="ＭＳ Ｐゴシック" pitchFamily="1" charset="-128"/>
                </a:rPr>
                <a:t>Rental </a:t>
              </a:r>
            </a:p>
            <a:p>
              <a:pPr algn="ctr">
                <a:defRPr/>
              </a:pPr>
              <a:r>
                <a:rPr lang="en-GB" sz="1600" b="1" dirty="0">
                  <a:solidFill>
                    <a:schemeClr val="bg2"/>
                  </a:solidFill>
                  <a:latin typeface="+mn-lt"/>
                  <a:ea typeface="ＭＳ Ｐゴシック" pitchFamily="1" charset="-128"/>
                </a:rPr>
                <a:t>Processing </a:t>
              </a:r>
            </a:p>
            <a:p>
              <a:pPr algn="ctr">
                <a:defRPr/>
              </a:pPr>
              <a:r>
                <a:rPr lang="en-GB" sz="1600" b="1" dirty="0">
                  <a:solidFill>
                    <a:schemeClr val="bg2"/>
                  </a:solidFill>
                  <a:latin typeface="+mn-lt"/>
                  <a:ea typeface="ＭＳ Ｐゴシック" pitchFamily="1" charset="-128"/>
                </a:rPr>
                <a:t>Application</a:t>
              </a:r>
            </a:p>
          </p:txBody>
        </p:sp>
        <p:sp>
          <p:nvSpPr>
            <p:cNvPr id="16392" name="Rectangle 8"/>
            <p:cNvSpPr>
              <a:spLocks noChangeArrowheads="1"/>
            </p:cNvSpPr>
            <p:nvPr/>
          </p:nvSpPr>
          <p:spPr bwMode="auto">
            <a:xfrm>
              <a:off x="1414" y="3030"/>
              <a:ext cx="987" cy="712"/>
            </a:xfrm>
            <a:prstGeom prst="rect">
              <a:avLst/>
            </a:prstGeom>
            <a:solidFill>
              <a:schemeClr val="accent2">
                <a:lumMod val="20000"/>
                <a:lumOff val="80000"/>
              </a:schemeClr>
            </a:solidFill>
            <a:ln w="12700" cap="sq">
              <a:solidFill>
                <a:schemeClr val="tx1"/>
              </a:solidFill>
              <a:miter lim="800000"/>
              <a:headEnd type="none" w="sm" len="sm"/>
              <a:tailEnd type="none" w="sm" len="sm"/>
            </a:ln>
          </p:spPr>
          <p:txBody>
            <a:bodyPr wrap="none" anchor="ctr"/>
            <a:lstStyle/>
            <a:p>
              <a:pPr algn="ctr">
                <a:defRPr/>
              </a:pPr>
              <a:r>
                <a:rPr lang="en-GB" sz="1600" b="1" dirty="0">
                  <a:solidFill>
                    <a:schemeClr val="bg2"/>
                  </a:solidFill>
                  <a:latin typeface="+mn-lt"/>
                  <a:ea typeface="ＭＳ Ｐゴシック" pitchFamily="1" charset="-128"/>
                </a:rPr>
                <a:t>Other</a:t>
              </a:r>
            </a:p>
            <a:p>
              <a:pPr algn="ctr">
                <a:defRPr/>
              </a:pPr>
              <a:r>
                <a:rPr lang="en-GB" sz="1600" b="1" dirty="0">
                  <a:solidFill>
                    <a:schemeClr val="bg2"/>
                  </a:solidFill>
                  <a:latin typeface="+mn-lt"/>
                  <a:ea typeface="ＭＳ Ｐゴシック" pitchFamily="1" charset="-128"/>
                </a:rPr>
                <a:t>Application</a:t>
              </a:r>
            </a:p>
          </p:txBody>
        </p:sp>
        <p:sp>
          <p:nvSpPr>
            <p:cNvPr id="51209" name="Line 9"/>
            <p:cNvSpPr>
              <a:spLocks noChangeShapeType="1"/>
            </p:cNvSpPr>
            <p:nvPr/>
          </p:nvSpPr>
          <p:spPr bwMode="auto">
            <a:xfrm>
              <a:off x="2448" y="1665"/>
              <a:ext cx="1223" cy="474"/>
            </a:xfrm>
            <a:prstGeom prst="line">
              <a:avLst/>
            </a:prstGeom>
            <a:noFill/>
            <a:ln w="762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51210" name="Line 10"/>
            <p:cNvSpPr>
              <a:spLocks noChangeShapeType="1"/>
            </p:cNvSpPr>
            <p:nvPr/>
          </p:nvSpPr>
          <p:spPr bwMode="auto">
            <a:xfrm flipV="1">
              <a:off x="2448" y="2909"/>
              <a:ext cx="1270" cy="711"/>
            </a:xfrm>
            <a:prstGeom prst="line">
              <a:avLst/>
            </a:prstGeom>
            <a:noFill/>
            <a:ln w="762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51211" name="Line 11"/>
            <p:cNvSpPr>
              <a:spLocks noChangeShapeType="1"/>
            </p:cNvSpPr>
            <p:nvPr/>
          </p:nvSpPr>
          <p:spPr bwMode="auto">
            <a:xfrm>
              <a:off x="2448" y="2544"/>
              <a:ext cx="1270" cy="10"/>
            </a:xfrm>
            <a:prstGeom prst="line">
              <a:avLst/>
            </a:prstGeom>
            <a:noFill/>
            <a:ln w="762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6396" name="Text Box 12"/>
            <p:cNvSpPr txBox="1">
              <a:spLocks noChangeArrowheads="1"/>
            </p:cNvSpPr>
            <p:nvPr/>
          </p:nvSpPr>
          <p:spPr bwMode="auto">
            <a:xfrm>
              <a:off x="4656" y="3240"/>
              <a:ext cx="1016" cy="380"/>
            </a:xfrm>
            <a:prstGeom prst="rect">
              <a:avLst/>
            </a:prstGeom>
            <a:noFill/>
            <a:ln w="12700" cap="sq">
              <a:noFill/>
              <a:miter lim="800000"/>
              <a:headEnd type="none" w="sm" len="sm"/>
              <a:tailEnd type="none" w="sm" len="sm"/>
            </a:ln>
          </p:spPr>
          <p:txBody>
            <a:bodyPr wrap="none">
              <a:spAutoFit/>
            </a:bodyPr>
            <a:lstStyle/>
            <a:p>
              <a:pPr>
                <a:defRPr/>
              </a:pPr>
              <a:r>
                <a:rPr lang="en-GB" b="1" dirty="0">
                  <a:solidFill>
                    <a:schemeClr val="bg2"/>
                  </a:solidFill>
                  <a:latin typeface="+mn-lt"/>
                  <a:ea typeface="ＭＳ Ｐゴシック" pitchFamily="1" charset="-128"/>
                </a:rPr>
                <a:t>Database</a:t>
              </a:r>
              <a:endParaRPr lang="en-GB" b="1" dirty="0">
                <a:latin typeface="+mn-lt"/>
                <a:ea typeface="ＭＳ Ｐゴシック" pitchFamily="1" charset="-128"/>
              </a:endParaRPr>
            </a:p>
          </p:txBody>
        </p:sp>
        <p:sp>
          <p:nvSpPr>
            <p:cNvPr id="19469" name="Rectangle 13"/>
            <p:cNvSpPr>
              <a:spLocks noChangeArrowheads="1"/>
            </p:cNvSpPr>
            <p:nvPr/>
          </p:nvSpPr>
          <p:spPr bwMode="auto">
            <a:xfrm>
              <a:off x="3779" y="2064"/>
              <a:ext cx="362" cy="784"/>
            </a:xfrm>
            <a:prstGeom prst="rect">
              <a:avLst/>
            </a:prstGeom>
            <a:solidFill>
              <a:schemeClr val="accent2">
                <a:lumMod val="20000"/>
                <a:lumOff val="80000"/>
              </a:schemeClr>
            </a:solidFill>
            <a:ln w="12700" cap="sq">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GB" altLang="en-US"/>
            </a:p>
          </p:txBody>
        </p:sp>
        <p:sp>
          <p:nvSpPr>
            <p:cNvPr id="16398" name="Text Box 14"/>
            <p:cNvSpPr txBox="1">
              <a:spLocks noChangeArrowheads="1"/>
            </p:cNvSpPr>
            <p:nvPr/>
          </p:nvSpPr>
          <p:spPr bwMode="auto">
            <a:xfrm>
              <a:off x="3658" y="2909"/>
              <a:ext cx="671" cy="302"/>
            </a:xfrm>
            <a:prstGeom prst="rect">
              <a:avLst/>
            </a:prstGeom>
            <a:noFill/>
            <a:ln w="12700" cap="sq">
              <a:noFill/>
              <a:miter lim="800000"/>
              <a:headEnd type="none" w="sm" len="sm"/>
              <a:tailEnd type="none" w="sm" len="sm"/>
            </a:ln>
          </p:spPr>
          <p:txBody>
            <a:bodyPr>
              <a:spAutoFit/>
            </a:bodyPr>
            <a:lstStyle/>
            <a:p>
              <a:pPr>
                <a:defRPr/>
              </a:pPr>
              <a:r>
                <a:rPr lang="en-GB" sz="1800" b="1" dirty="0">
                  <a:solidFill>
                    <a:schemeClr val="bg2"/>
                  </a:solidFill>
                  <a:latin typeface="+mn-lt"/>
                  <a:ea typeface="ＭＳ Ｐゴシック" pitchFamily="1" charset="-128"/>
                </a:rPr>
                <a:t>DBMS</a:t>
              </a:r>
            </a:p>
          </p:txBody>
        </p:sp>
        <p:sp>
          <p:nvSpPr>
            <p:cNvPr id="51215" name="Line 15"/>
            <p:cNvSpPr>
              <a:spLocks noChangeShapeType="1"/>
            </p:cNvSpPr>
            <p:nvPr/>
          </p:nvSpPr>
          <p:spPr bwMode="auto">
            <a:xfrm>
              <a:off x="4141" y="2400"/>
              <a:ext cx="421" cy="0"/>
            </a:xfrm>
            <a:prstGeom prst="line">
              <a:avLst/>
            </a:prstGeom>
            <a:noFill/>
            <a:ln w="762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6400" name="Text Box 16"/>
            <p:cNvSpPr txBox="1">
              <a:spLocks noChangeArrowheads="1"/>
            </p:cNvSpPr>
            <p:nvPr/>
          </p:nvSpPr>
          <p:spPr bwMode="auto">
            <a:xfrm>
              <a:off x="182" y="1178"/>
              <a:ext cx="569" cy="380"/>
            </a:xfrm>
            <a:prstGeom prst="rect">
              <a:avLst/>
            </a:prstGeom>
            <a:noFill/>
            <a:ln w="12700" cap="sq">
              <a:noFill/>
              <a:miter lim="800000"/>
              <a:headEnd type="none" w="sm" len="sm"/>
              <a:tailEnd type="none" w="sm" len="sm"/>
            </a:ln>
          </p:spPr>
          <p:txBody>
            <a:bodyPr wrap="none">
              <a:spAutoFit/>
            </a:bodyPr>
            <a:lstStyle/>
            <a:p>
              <a:pPr>
                <a:defRPr/>
              </a:pPr>
              <a:r>
                <a:rPr lang="en-GB" b="1" dirty="0">
                  <a:solidFill>
                    <a:schemeClr val="bg2"/>
                  </a:solidFill>
                  <a:latin typeface="+mn-lt"/>
                  <a:ea typeface="ＭＳ Ｐゴシック" pitchFamily="1" charset="-128"/>
                </a:rPr>
                <a:t>User</a:t>
              </a:r>
            </a:p>
          </p:txBody>
        </p:sp>
        <p:sp>
          <p:nvSpPr>
            <p:cNvPr id="16401" name="Text Box 17"/>
            <p:cNvSpPr txBox="1">
              <a:spLocks noChangeArrowheads="1"/>
            </p:cNvSpPr>
            <p:nvPr/>
          </p:nvSpPr>
          <p:spPr bwMode="auto">
            <a:xfrm>
              <a:off x="182" y="2137"/>
              <a:ext cx="569" cy="379"/>
            </a:xfrm>
            <a:prstGeom prst="rect">
              <a:avLst/>
            </a:prstGeom>
            <a:noFill/>
            <a:ln w="12700" cap="sq">
              <a:noFill/>
              <a:miter lim="800000"/>
              <a:headEnd type="none" w="sm" len="sm"/>
              <a:tailEnd type="none" w="sm" len="sm"/>
            </a:ln>
          </p:spPr>
          <p:txBody>
            <a:bodyPr wrap="none">
              <a:spAutoFit/>
            </a:bodyPr>
            <a:lstStyle/>
            <a:p>
              <a:pPr>
                <a:defRPr/>
              </a:pPr>
              <a:r>
                <a:rPr lang="en-GB" b="1" dirty="0">
                  <a:solidFill>
                    <a:schemeClr val="bg2"/>
                  </a:solidFill>
                  <a:latin typeface="+mn-lt"/>
                  <a:ea typeface="ＭＳ Ｐゴシック" pitchFamily="1" charset="-128"/>
                </a:rPr>
                <a:t>User</a:t>
              </a:r>
            </a:p>
          </p:txBody>
        </p:sp>
        <p:sp>
          <p:nvSpPr>
            <p:cNvPr id="16402" name="Text Box 18"/>
            <p:cNvSpPr txBox="1">
              <a:spLocks noChangeArrowheads="1"/>
            </p:cNvSpPr>
            <p:nvPr/>
          </p:nvSpPr>
          <p:spPr bwMode="auto">
            <a:xfrm>
              <a:off x="144" y="3194"/>
              <a:ext cx="569" cy="380"/>
            </a:xfrm>
            <a:prstGeom prst="rect">
              <a:avLst/>
            </a:prstGeom>
            <a:noFill/>
            <a:ln w="12700" cap="sq">
              <a:noFill/>
              <a:miter lim="800000"/>
              <a:headEnd type="none" w="sm" len="sm"/>
              <a:tailEnd type="none" w="sm" len="sm"/>
            </a:ln>
          </p:spPr>
          <p:txBody>
            <a:bodyPr wrap="none">
              <a:spAutoFit/>
            </a:bodyPr>
            <a:lstStyle/>
            <a:p>
              <a:pPr>
                <a:defRPr/>
              </a:pPr>
              <a:r>
                <a:rPr lang="en-GB" b="1" dirty="0">
                  <a:solidFill>
                    <a:schemeClr val="bg2"/>
                  </a:solidFill>
                  <a:latin typeface="+mn-lt"/>
                  <a:ea typeface="ＭＳ Ｐゴシック" pitchFamily="1" charset="-128"/>
                </a:rPr>
                <a:t>User</a:t>
              </a:r>
            </a:p>
          </p:txBody>
        </p:sp>
        <p:sp>
          <p:nvSpPr>
            <p:cNvPr id="51219" name="Line 19"/>
            <p:cNvSpPr>
              <a:spLocks noChangeShapeType="1"/>
            </p:cNvSpPr>
            <p:nvPr/>
          </p:nvSpPr>
          <p:spPr bwMode="auto">
            <a:xfrm>
              <a:off x="709" y="1392"/>
              <a:ext cx="672" cy="0"/>
            </a:xfrm>
            <a:prstGeom prst="line">
              <a:avLst/>
            </a:prstGeom>
            <a:noFill/>
            <a:ln w="762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51220" name="Line 20"/>
            <p:cNvSpPr>
              <a:spLocks noChangeShapeType="1"/>
            </p:cNvSpPr>
            <p:nvPr/>
          </p:nvSpPr>
          <p:spPr bwMode="auto">
            <a:xfrm>
              <a:off x="709" y="2317"/>
              <a:ext cx="672" cy="0"/>
            </a:xfrm>
            <a:prstGeom prst="line">
              <a:avLst/>
            </a:prstGeom>
            <a:noFill/>
            <a:ln w="762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51221" name="Line 21"/>
            <p:cNvSpPr>
              <a:spLocks noChangeShapeType="1"/>
            </p:cNvSpPr>
            <p:nvPr/>
          </p:nvSpPr>
          <p:spPr bwMode="auto">
            <a:xfrm>
              <a:off x="709" y="3383"/>
              <a:ext cx="672" cy="0"/>
            </a:xfrm>
            <a:prstGeom prst="line">
              <a:avLst/>
            </a:prstGeom>
            <a:noFill/>
            <a:ln w="762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6406" name="AutoShape 22"/>
            <p:cNvSpPr>
              <a:spLocks noChangeArrowheads="1"/>
            </p:cNvSpPr>
            <p:nvPr/>
          </p:nvSpPr>
          <p:spPr bwMode="auto">
            <a:xfrm>
              <a:off x="4753" y="2060"/>
              <a:ext cx="759" cy="236"/>
            </a:xfrm>
            <a:prstGeom prst="foldedCorner">
              <a:avLst>
                <a:gd name="adj" fmla="val 12500"/>
              </a:avLst>
            </a:prstGeom>
            <a:solidFill>
              <a:srgbClr val="FF0000"/>
            </a:solidFill>
            <a:ln w="9525">
              <a:solidFill>
                <a:schemeClr val="tx1"/>
              </a:solidFill>
              <a:round/>
              <a:headEnd/>
              <a:tailEnd/>
            </a:ln>
          </p:spPr>
          <p:txBody>
            <a:bodyPr wrap="none" anchor="ctr"/>
            <a:lstStyle/>
            <a:p>
              <a:pPr algn="ctr">
                <a:defRPr/>
              </a:pPr>
              <a:r>
                <a:rPr lang="en-US" sz="1600" dirty="0">
                  <a:latin typeface="+mn-lt"/>
                  <a:ea typeface="ＭＳ Ｐゴシック" pitchFamily="1" charset="-128"/>
                </a:rPr>
                <a:t>METADATA</a:t>
              </a:r>
            </a:p>
          </p:txBody>
        </p:sp>
        <p:sp>
          <p:nvSpPr>
            <p:cNvPr id="51223" name="Rectangle 23"/>
            <p:cNvSpPr>
              <a:spLocks noChangeArrowheads="1"/>
            </p:cNvSpPr>
            <p:nvPr/>
          </p:nvSpPr>
          <p:spPr bwMode="auto">
            <a:xfrm>
              <a:off x="4944" y="2655"/>
              <a:ext cx="144" cy="144"/>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51224" name="Rectangle 24"/>
            <p:cNvSpPr>
              <a:spLocks noChangeArrowheads="1"/>
            </p:cNvSpPr>
            <p:nvPr/>
          </p:nvSpPr>
          <p:spPr bwMode="auto">
            <a:xfrm>
              <a:off x="5040" y="2751"/>
              <a:ext cx="144" cy="144"/>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51225" name="Rectangle 25"/>
            <p:cNvSpPr>
              <a:spLocks noChangeArrowheads="1"/>
            </p:cNvSpPr>
            <p:nvPr/>
          </p:nvSpPr>
          <p:spPr bwMode="auto">
            <a:xfrm>
              <a:off x="5136" y="2847"/>
              <a:ext cx="144" cy="144"/>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51226" name="Rectangle 26"/>
            <p:cNvSpPr>
              <a:spLocks noChangeArrowheads="1"/>
            </p:cNvSpPr>
            <p:nvPr/>
          </p:nvSpPr>
          <p:spPr bwMode="auto">
            <a:xfrm>
              <a:off x="5232" y="2943"/>
              <a:ext cx="144" cy="144"/>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51227" name="Rectangle 27"/>
            <p:cNvSpPr>
              <a:spLocks noChangeArrowheads="1"/>
            </p:cNvSpPr>
            <p:nvPr/>
          </p:nvSpPr>
          <p:spPr bwMode="auto">
            <a:xfrm>
              <a:off x="5184" y="2655"/>
              <a:ext cx="144"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6412" name="Text Box 28"/>
            <p:cNvSpPr txBox="1">
              <a:spLocks noChangeArrowheads="1"/>
            </p:cNvSpPr>
            <p:nvPr/>
          </p:nvSpPr>
          <p:spPr bwMode="auto">
            <a:xfrm>
              <a:off x="3671" y="3145"/>
              <a:ext cx="1128" cy="683"/>
            </a:xfrm>
            <a:prstGeom prst="rect">
              <a:avLst/>
            </a:prstGeom>
            <a:noFill/>
            <a:ln w="9525">
              <a:noFill/>
              <a:miter lim="800000"/>
              <a:headEnd/>
              <a:tailEnd/>
            </a:ln>
          </p:spPr>
          <p:txBody>
            <a:bodyPr>
              <a:spAutoFit/>
            </a:bodyPr>
            <a:lstStyle/>
            <a:p>
              <a:pPr>
                <a:defRPr/>
              </a:pPr>
              <a:r>
                <a:rPr lang="en-US" sz="1600" dirty="0">
                  <a:solidFill>
                    <a:schemeClr val="bg2"/>
                  </a:solidFill>
                  <a:latin typeface="+mn-lt"/>
                  <a:ea typeface="ＭＳ Ｐゴシック" pitchFamily="1" charset="-128"/>
                </a:rPr>
                <a:t>Database </a:t>
              </a:r>
            </a:p>
            <a:p>
              <a:pPr>
                <a:defRPr/>
              </a:pPr>
              <a:r>
                <a:rPr lang="en-US" sz="1600" dirty="0">
                  <a:solidFill>
                    <a:schemeClr val="bg2"/>
                  </a:solidFill>
                  <a:latin typeface="+mn-lt"/>
                  <a:ea typeface="ＭＳ Ｐゴシック" pitchFamily="1" charset="-128"/>
                </a:rPr>
                <a:t>Management</a:t>
              </a:r>
            </a:p>
            <a:p>
              <a:pPr>
                <a:defRPr/>
              </a:pPr>
              <a:r>
                <a:rPr lang="en-US" sz="1600" dirty="0">
                  <a:solidFill>
                    <a:schemeClr val="bg2"/>
                  </a:solidFill>
                  <a:latin typeface="+mn-lt"/>
                  <a:ea typeface="ＭＳ Ｐゴシック" pitchFamily="1" charset="-128"/>
                </a:rPr>
                <a:t>System</a:t>
              </a:r>
            </a:p>
          </p:txBody>
        </p:sp>
        <p:sp>
          <p:nvSpPr>
            <p:cNvPr id="16413" name="Text Box 29"/>
            <p:cNvSpPr txBox="1">
              <a:spLocks noChangeArrowheads="1"/>
            </p:cNvSpPr>
            <p:nvPr/>
          </p:nvSpPr>
          <p:spPr bwMode="auto">
            <a:xfrm>
              <a:off x="3177" y="1527"/>
              <a:ext cx="1702" cy="277"/>
            </a:xfrm>
            <a:prstGeom prst="rect">
              <a:avLst/>
            </a:prstGeom>
            <a:noFill/>
            <a:ln w="9525">
              <a:noFill/>
              <a:miter lim="800000"/>
              <a:headEnd/>
              <a:tailEnd/>
            </a:ln>
          </p:spPr>
          <p:txBody>
            <a:bodyPr>
              <a:spAutoFit/>
            </a:bodyPr>
            <a:lstStyle/>
            <a:p>
              <a:pPr>
                <a:defRPr/>
              </a:pPr>
              <a:r>
                <a:rPr lang="en-US" sz="1600" dirty="0">
                  <a:solidFill>
                    <a:schemeClr val="bg2"/>
                  </a:solidFill>
                  <a:latin typeface="+mn-lt"/>
                  <a:ea typeface="ＭＳ Ｐゴシック" pitchFamily="1" charset="-128"/>
                </a:rPr>
                <a:t>Application Requests</a:t>
              </a:r>
            </a:p>
          </p:txBody>
        </p:sp>
        <p:sp>
          <p:nvSpPr>
            <p:cNvPr id="16414" name="Text Box 30"/>
            <p:cNvSpPr txBox="1">
              <a:spLocks noChangeArrowheads="1"/>
            </p:cNvSpPr>
            <p:nvPr/>
          </p:nvSpPr>
          <p:spPr bwMode="auto">
            <a:xfrm>
              <a:off x="2496" y="1842"/>
              <a:ext cx="403" cy="281"/>
            </a:xfrm>
            <a:prstGeom prst="rect">
              <a:avLst/>
            </a:prstGeom>
            <a:noFill/>
            <a:ln w="9525">
              <a:noFill/>
              <a:miter lim="800000"/>
              <a:headEnd/>
              <a:tailEnd/>
            </a:ln>
          </p:spPr>
          <p:txBody>
            <a:bodyPr wrap="none">
              <a:spAutoFit/>
            </a:bodyPr>
            <a:lstStyle/>
            <a:p>
              <a:pPr>
                <a:defRPr/>
              </a:pPr>
              <a:r>
                <a:rPr lang="en-US" sz="1600" dirty="0">
                  <a:solidFill>
                    <a:schemeClr val="bg2"/>
                  </a:solidFill>
                  <a:latin typeface="+mn-lt"/>
                  <a:ea typeface="ＭＳ Ｐゴシック" pitchFamily="1" charset="-128"/>
                </a:rPr>
                <a:t>Data</a:t>
              </a:r>
            </a:p>
          </p:txBody>
        </p:sp>
        <p:sp>
          <p:nvSpPr>
            <p:cNvPr id="51231" name="Line 31"/>
            <p:cNvSpPr>
              <a:spLocks noChangeShapeType="1"/>
            </p:cNvSpPr>
            <p:nvPr/>
          </p:nvSpPr>
          <p:spPr bwMode="auto">
            <a:xfrm>
              <a:off x="2501" y="1511"/>
              <a:ext cx="1317" cy="532"/>
            </a:xfrm>
            <a:prstGeom prst="line">
              <a:avLst/>
            </a:prstGeom>
            <a:noFill/>
            <a:ln w="635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6416" name="Text Box 32"/>
            <p:cNvSpPr txBox="1">
              <a:spLocks noChangeArrowheads="1"/>
            </p:cNvSpPr>
            <p:nvPr/>
          </p:nvSpPr>
          <p:spPr bwMode="auto">
            <a:xfrm>
              <a:off x="2784" y="2544"/>
              <a:ext cx="403" cy="281"/>
            </a:xfrm>
            <a:prstGeom prst="rect">
              <a:avLst/>
            </a:prstGeom>
            <a:noFill/>
            <a:ln w="9525">
              <a:noFill/>
              <a:miter lim="800000"/>
              <a:headEnd/>
              <a:tailEnd/>
            </a:ln>
          </p:spPr>
          <p:txBody>
            <a:bodyPr wrap="none">
              <a:spAutoFit/>
            </a:bodyPr>
            <a:lstStyle/>
            <a:p>
              <a:pPr>
                <a:defRPr/>
              </a:pPr>
              <a:r>
                <a:rPr lang="en-US" sz="1600" dirty="0">
                  <a:solidFill>
                    <a:schemeClr val="bg2"/>
                  </a:solidFill>
                  <a:latin typeface="+mn-lt"/>
                  <a:ea typeface="ＭＳ Ｐゴシック" pitchFamily="1" charset="-128"/>
                </a:rPr>
                <a:t>Data</a:t>
              </a:r>
            </a:p>
          </p:txBody>
        </p:sp>
        <p:sp>
          <p:nvSpPr>
            <p:cNvPr id="16417" name="Text Box 33"/>
            <p:cNvSpPr txBox="1">
              <a:spLocks noChangeArrowheads="1"/>
            </p:cNvSpPr>
            <p:nvPr/>
          </p:nvSpPr>
          <p:spPr bwMode="auto">
            <a:xfrm>
              <a:off x="2919" y="3323"/>
              <a:ext cx="403" cy="281"/>
            </a:xfrm>
            <a:prstGeom prst="rect">
              <a:avLst/>
            </a:prstGeom>
            <a:noFill/>
            <a:ln w="9525">
              <a:noFill/>
              <a:miter lim="800000"/>
              <a:headEnd/>
              <a:tailEnd/>
            </a:ln>
          </p:spPr>
          <p:txBody>
            <a:bodyPr wrap="none">
              <a:spAutoFit/>
            </a:bodyPr>
            <a:lstStyle/>
            <a:p>
              <a:pPr>
                <a:defRPr/>
              </a:pPr>
              <a:r>
                <a:rPr lang="en-US" sz="1600" dirty="0">
                  <a:solidFill>
                    <a:schemeClr val="bg2"/>
                  </a:solidFill>
                  <a:latin typeface="+mn-lt"/>
                  <a:ea typeface="ＭＳ Ｐゴシック" pitchFamily="1" charset="-128"/>
                </a:rPr>
                <a:t>Data</a:t>
              </a:r>
            </a:p>
          </p:txBody>
        </p:sp>
        <p:sp>
          <p:nvSpPr>
            <p:cNvPr id="51234" name="Line 34"/>
            <p:cNvSpPr>
              <a:spLocks noChangeShapeType="1"/>
            </p:cNvSpPr>
            <p:nvPr/>
          </p:nvSpPr>
          <p:spPr bwMode="auto">
            <a:xfrm flipV="1">
              <a:off x="2496" y="2731"/>
              <a:ext cx="1222" cy="629"/>
            </a:xfrm>
            <a:prstGeom prst="line">
              <a:avLst/>
            </a:prstGeom>
            <a:noFill/>
            <a:ln w="635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6419" name="Text Box 35"/>
            <p:cNvSpPr txBox="1">
              <a:spLocks noChangeArrowheads="1"/>
            </p:cNvSpPr>
            <p:nvPr/>
          </p:nvSpPr>
          <p:spPr bwMode="auto">
            <a:xfrm>
              <a:off x="1696" y="2749"/>
              <a:ext cx="1505" cy="281"/>
            </a:xfrm>
            <a:prstGeom prst="rect">
              <a:avLst/>
            </a:prstGeom>
            <a:noFill/>
            <a:ln w="9525">
              <a:noFill/>
              <a:miter lim="800000"/>
              <a:headEnd/>
              <a:tailEnd/>
            </a:ln>
          </p:spPr>
          <p:txBody>
            <a:bodyPr>
              <a:spAutoFit/>
            </a:bodyPr>
            <a:lstStyle/>
            <a:p>
              <a:pPr>
                <a:defRPr/>
              </a:pPr>
              <a:r>
                <a:rPr lang="en-US" sz="1600" dirty="0">
                  <a:solidFill>
                    <a:schemeClr val="bg2"/>
                  </a:solidFill>
                  <a:latin typeface="+mn-lt"/>
                  <a:ea typeface="ＭＳ Ｐゴシック" pitchFamily="1" charset="-128"/>
                </a:rPr>
                <a:t>Application Requests</a:t>
              </a:r>
            </a:p>
          </p:txBody>
        </p:sp>
        <p:sp>
          <p:nvSpPr>
            <p:cNvPr id="51236" name="Line 36"/>
            <p:cNvSpPr>
              <a:spLocks noChangeShapeType="1"/>
            </p:cNvSpPr>
            <p:nvPr/>
          </p:nvSpPr>
          <p:spPr bwMode="auto">
            <a:xfrm>
              <a:off x="2496" y="2400"/>
              <a:ext cx="1219" cy="0"/>
            </a:xfrm>
            <a:prstGeom prst="line">
              <a:avLst/>
            </a:prstGeom>
            <a:noFill/>
            <a:ln w="635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6421" name="Text Box 37"/>
            <p:cNvSpPr txBox="1">
              <a:spLocks noChangeArrowheads="1"/>
            </p:cNvSpPr>
            <p:nvPr/>
          </p:nvSpPr>
          <p:spPr bwMode="auto">
            <a:xfrm>
              <a:off x="2392" y="2096"/>
              <a:ext cx="1702" cy="282"/>
            </a:xfrm>
            <a:prstGeom prst="rect">
              <a:avLst/>
            </a:prstGeom>
            <a:noFill/>
            <a:ln w="9525">
              <a:noFill/>
              <a:miter lim="800000"/>
              <a:headEnd/>
              <a:tailEnd/>
            </a:ln>
          </p:spPr>
          <p:txBody>
            <a:bodyPr>
              <a:spAutoFit/>
            </a:bodyPr>
            <a:lstStyle/>
            <a:p>
              <a:pPr>
                <a:defRPr/>
              </a:pPr>
              <a:r>
                <a:rPr lang="en-US" sz="1600" dirty="0">
                  <a:solidFill>
                    <a:schemeClr val="bg2"/>
                  </a:solidFill>
                  <a:latin typeface="+mn-lt"/>
                  <a:ea typeface="ＭＳ Ｐゴシック" pitchFamily="1" charset="-128"/>
                </a:rPr>
                <a:t>Application Requests</a:t>
              </a:r>
            </a:p>
          </p:txBody>
        </p:sp>
        <p:sp>
          <p:nvSpPr>
            <p:cNvPr id="16422" name="Text Box 38"/>
            <p:cNvSpPr txBox="1">
              <a:spLocks noChangeArrowheads="1"/>
            </p:cNvSpPr>
            <p:nvPr/>
          </p:nvSpPr>
          <p:spPr bwMode="auto">
            <a:xfrm>
              <a:off x="182" y="3836"/>
              <a:ext cx="5192" cy="723"/>
            </a:xfrm>
            <a:prstGeom prst="rect">
              <a:avLst/>
            </a:prstGeom>
            <a:noFill/>
            <a:ln w="9525">
              <a:noFill/>
              <a:miter lim="800000"/>
              <a:headEnd/>
              <a:tailEnd/>
            </a:ln>
          </p:spPr>
          <p:txBody>
            <a:bodyPr>
              <a:spAutoFit/>
            </a:bodyPr>
            <a:lstStyle/>
            <a:p>
              <a:pPr>
                <a:defRPr/>
              </a:pPr>
              <a:r>
                <a:rPr lang="en-US" sz="1800" b="1" dirty="0">
                  <a:solidFill>
                    <a:schemeClr val="bg2"/>
                  </a:solidFill>
                  <a:latin typeface="+mn-lt"/>
                  <a:ea typeface="ＭＳ Ｐゴシック" pitchFamily="1" charset="-128"/>
                </a:rPr>
                <a:t>Application programs</a:t>
              </a:r>
              <a:r>
                <a:rPr lang="en-US" sz="1800" dirty="0">
                  <a:solidFill>
                    <a:schemeClr val="bg2"/>
                  </a:solidFill>
                  <a:latin typeface="+mn-lt"/>
                  <a:ea typeface="ＭＳ Ｐゴシック" pitchFamily="1" charset="-128"/>
                </a:rPr>
                <a:t> might be written in a programming language, such as Visual Basic or C++, or it might  be created through a DBMS utility e.g. Access’s forms wizard.</a:t>
              </a:r>
            </a:p>
          </p:txBody>
        </p:sp>
      </p:grpSp>
      <p:sp>
        <p:nvSpPr>
          <p:cNvPr id="16388" name="Text Box 39"/>
          <p:cNvSpPr txBox="1">
            <a:spLocks noChangeArrowheads="1"/>
          </p:cNvSpPr>
          <p:nvPr/>
        </p:nvSpPr>
        <p:spPr bwMode="auto">
          <a:xfrm>
            <a:off x="3924300" y="1235075"/>
            <a:ext cx="5281613" cy="923925"/>
          </a:xfrm>
          <a:prstGeom prst="rect">
            <a:avLst/>
          </a:prstGeom>
          <a:noFill/>
          <a:ln w="9525">
            <a:noFill/>
            <a:miter lim="800000"/>
            <a:headEnd/>
            <a:tailEnd/>
          </a:ln>
        </p:spPr>
        <p:txBody>
          <a:bodyPr>
            <a:spAutoFit/>
          </a:bodyPr>
          <a:lstStyle/>
          <a:p>
            <a:pPr>
              <a:defRPr/>
            </a:pPr>
            <a:r>
              <a:rPr lang="en-US" sz="1800" b="1" dirty="0">
                <a:solidFill>
                  <a:schemeClr val="bg2"/>
                </a:solidFill>
                <a:latin typeface="+mn-lt"/>
                <a:ea typeface="ＭＳ Ｐゴシック" pitchFamily="1" charset="-128"/>
              </a:rPr>
              <a:t>DBMS </a:t>
            </a:r>
            <a:r>
              <a:rPr lang="en-US" sz="1800" dirty="0">
                <a:solidFill>
                  <a:schemeClr val="bg2"/>
                </a:solidFill>
                <a:latin typeface="+mn-lt"/>
                <a:ea typeface="ＭＳ Ｐゴシック" pitchFamily="1" charset="-128"/>
              </a:rPr>
              <a:t>serves as intermediary between user and the database by translating user requests into the complex code required to fulfill those requests.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142875" y="188913"/>
            <a:ext cx="8785225" cy="1143000"/>
          </a:xfrm>
        </p:spPr>
        <p:txBody>
          <a:bodyPr/>
          <a:lstStyle/>
          <a:p>
            <a:pPr eaLnBrk="1" hangingPunct="1"/>
            <a:r>
              <a:rPr lang="en-US" altLang="en-US" sz="4200"/>
              <a:t>Features of the Database Approach</a:t>
            </a:r>
          </a:p>
        </p:txBody>
      </p:sp>
      <p:sp>
        <p:nvSpPr>
          <p:cNvPr id="17411" name="Rectangle 3"/>
          <p:cNvSpPr>
            <a:spLocks noGrp="1" noChangeArrowheads="1"/>
          </p:cNvSpPr>
          <p:nvPr>
            <p:ph type="body" idx="4294967295"/>
          </p:nvPr>
        </p:nvSpPr>
        <p:spPr>
          <a:xfrm>
            <a:off x="107950" y="1484313"/>
            <a:ext cx="8856663" cy="4032250"/>
          </a:xfrm>
        </p:spPr>
        <p:txBody>
          <a:bodyPr/>
          <a:lstStyle/>
          <a:p>
            <a:pPr marL="533400" lvl="2" indent="-266700">
              <a:buFont typeface="Arial" pitchFamily="34" charset="0"/>
              <a:buChar char="•"/>
              <a:defRPr/>
            </a:pPr>
            <a:r>
              <a:rPr lang="en-GB" sz="2800" dirty="0"/>
              <a:t>Integrated data</a:t>
            </a:r>
          </a:p>
          <a:p>
            <a:pPr marL="533400" lvl="2" indent="-266700">
              <a:buFont typeface="Arial" pitchFamily="34" charset="0"/>
              <a:buChar char="•"/>
              <a:defRPr/>
            </a:pPr>
            <a:r>
              <a:rPr lang="en-GB" sz="2800" dirty="0"/>
              <a:t>Reduced data duplication</a:t>
            </a:r>
          </a:p>
          <a:p>
            <a:pPr marL="533400" lvl="2" indent="-266700">
              <a:buFont typeface="Arial" pitchFamily="34" charset="0"/>
              <a:buChar char="•"/>
              <a:defRPr/>
            </a:pPr>
            <a:r>
              <a:rPr lang="en-GB" sz="2800" dirty="0"/>
              <a:t>Program/data independence</a:t>
            </a:r>
          </a:p>
          <a:p>
            <a:pPr marL="533400" lvl="2" indent="-266700">
              <a:buFont typeface="Arial" pitchFamily="34" charset="0"/>
              <a:buChar char="•"/>
              <a:defRPr/>
            </a:pPr>
            <a:r>
              <a:rPr lang="en-GB" sz="2800" dirty="0"/>
              <a:t>Easier representation of users’ perspectives </a:t>
            </a:r>
          </a:p>
          <a:p>
            <a:pPr marL="533400" lvl="2" indent="-266700">
              <a:buFont typeface="Arial" pitchFamily="34" charset="0"/>
              <a:buChar char="•"/>
              <a:defRPr/>
            </a:pPr>
            <a:r>
              <a:rPr lang="en-GB" sz="2800" dirty="0"/>
              <a:t>Database systems are self-describing</a:t>
            </a:r>
          </a:p>
          <a:p>
            <a:pPr marL="533400" lvl="2" indent="-266700">
              <a:buFont typeface="Arial" pitchFamily="34" charset="0"/>
              <a:buChar char="•"/>
              <a:defRPr/>
            </a:pPr>
            <a:r>
              <a:rPr lang="en-GB" sz="2800" dirty="0"/>
              <a:t>Database systems maintain program-data independence.</a:t>
            </a:r>
          </a:p>
          <a:p>
            <a:pPr marL="533400" lvl="2" indent="-266700">
              <a:buFont typeface="Arial" pitchFamily="34" charset="0"/>
              <a:buChar char="•"/>
              <a:defRPr/>
            </a:pPr>
            <a:r>
              <a:rPr lang="en-GB" sz="2800" dirty="0"/>
              <a:t>A database is a model of a model.</a:t>
            </a:r>
          </a:p>
          <a:p>
            <a:pPr marL="1143000" lvl="2" indent="-228600">
              <a:buFont typeface="Symbol" pitchFamily="1" charset="2"/>
              <a:buChar char="·"/>
              <a:defRPr/>
            </a:pP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altLang="en-US"/>
              <a:t>Common Applications</a:t>
            </a:r>
          </a:p>
        </p:txBody>
      </p:sp>
      <p:sp>
        <p:nvSpPr>
          <p:cNvPr id="55299" name="Rectangle 3"/>
          <p:cNvSpPr>
            <a:spLocks noGrp="1" noChangeArrowheads="1"/>
          </p:cNvSpPr>
          <p:nvPr>
            <p:ph type="body" idx="4294967295"/>
          </p:nvPr>
        </p:nvSpPr>
        <p:spPr/>
        <p:txBody>
          <a:bodyPr/>
          <a:lstStyle/>
          <a:p>
            <a:pPr lvl="1" eaLnBrk="1" hangingPunct="1"/>
            <a:r>
              <a:rPr lang="en-GB" altLang="en-US">
                <a:latin typeface="Arial" panose="020B0604020202020204" pitchFamily="34" charset="0"/>
              </a:rPr>
              <a:t>Forms</a:t>
            </a:r>
          </a:p>
          <a:p>
            <a:pPr lvl="1" eaLnBrk="1" hangingPunct="1"/>
            <a:r>
              <a:rPr lang="en-GB" altLang="en-US">
                <a:latin typeface="Arial" panose="020B0604020202020204" pitchFamily="34" charset="0"/>
              </a:rPr>
              <a:t>Reports</a:t>
            </a:r>
          </a:p>
          <a:p>
            <a:pPr lvl="1" eaLnBrk="1" hangingPunct="1"/>
            <a:r>
              <a:rPr lang="en-GB" altLang="en-US">
                <a:latin typeface="Arial" panose="020B0604020202020204" pitchFamily="34" charset="0"/>
              </a:rPr>
              <a:t>Web-applications </a:t>
            </a:r>
          </a:p>
          <a:p>
            <a:pPr lvl="1" eaLnBrk="1" hangingPunct="1"/>
            <a:r>
              <a:rPr lang="en-GB" altLang="en-US">
                <a:latin typeface="Arial" panose="020B0604020202020204" pitchFamily="34" charset="0"/>
              </a:rPr>
              <a:t>Batch processes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ChangeArrowheads="1"/>
          </p:cNvSpPr>
          <p:nvPr>
            <p:ph type="title"/>
          </p:nvPr>
        </p:nvSpPr>
        <p:spPr/>
        <p:txBody>
          <a:bodyPr/>
          <a:lstStyle/>
          <a:p>
            <a:r>
              <a:rPr lang="en-US" altLang="en-US"/>
              <a:t>Kernel, Interface and Toolkit</a:t>
            </a:r>
          </a:p>
        </p:txBody>
      </p:sp>
      <p:sp>
        <p:nvSpPr>
          <p:cNvPr id="23555" name="Rectangle 1028"/>
          <p:cNvSpPr>
            <a:spLocks noChangeArrowheads="1"/>
          </p:cNvSpPr>
          <p:nvPr/>
        </p:nvSpPr>
        <p:spPr bwMode="auto">
          <a:xfrm>
            <a:off x="990600" y="1676400"/>
            <a:ext cx="6858000" cy="35814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GB" altLang="en-US"/>
          </a:p>
        </p:txBody>
      </p:sp>
      <p:sp>
        <p:nvSpPr>
          <p:cNvPr id="23556" name="Rectangle 1029"/>
          <p:cNvSpPr>
            <a:spLocks noChangeArrowheads="1"/>
          </p:cNvSpPr>
          <p:nvPr/>
        </p:nvSpPr>
        <p:spPr bwMode="auto">
          <a:xfrm>
            <a:off x="2057400" y="2286000"/>
            <a:ext cx="4876800" cy="2362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GB" altLang="en-US"/>
          </a:p>
        </p:txBody>
      </p:sp>
      <p:sp>
        <p:nvSpPr>
          <p:cNvPr id="23557" name="Rectangle 1030"/>
          <p:cNvSpPr>
            <a:spLocks noChangeArrowheads="1"/>
          </p:cNvSpPr>
          <p:nvPr/>
        </p:nvSpPr>
        <p:spPr bwMode="auto">
          <a:xfrm>
            <a:off x="2895600" y="2743200"/>
            <a:ext cx="3429000" cy="1524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GB" altLang="en-US"/>
          </a:p>
        </p:txBody>
      </p:sp>
      <p:sp>
        <p:nvSpPr>
          <p:cNvPr id="23558" name="AutoShape 1031"/>
          <p:cNvSpPr>
            <a:spLocks noChangeArrowheads="1"/>
          </p:cNvSpPr>
          <p:nvPr/>
        </p:nvSpPr>
        <p:spPr bwMode="auto">
          <a:xfrm>
            <a:off x="4140200" y="3357563"/>
            <a:ext cx="957263" cy="681037"/>
          </a:xfrm>
          <a:prstGeom prst="can">
            <a:avLst>
              <a:gd name="adj" fmla="val 25000"/>
            </a:avLst>
          </a:prstGeom>
          <a:solidFill>
            <a:schemeClr val="accent1">
              <a:lumMod val="20000"/>
              <a:lumOff val="80000"/>
            </a:schemeClr>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GB" altLang="en-US"/>
          </a:p>
        </p:txBody>
      </p:sp>
      <p:sp>
        <p:nvSpPr>
          <p:cNvPr id="57351" name="Text Box 1032"/>
          <p:cNvSpPr txBox="1">
            <a:spLocks noChangeArrowheads="1"/>
          </p:cNvSpPr>
          <p:nvPr/>
        </p:nvSpPr>
        <p:spPr bwMode="auto">
          <a:xfrm>
            <a:off x="1066800" y="17526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DBMS Toolkit</a:t>
            </a:r>
          </a:p>
        </p:txBody>
      </p:sp>
      <p:sp>
        <p:nvSpPr>
          <p:cNvPr id="57352" name="Text Box 1033"/>
          <p:cNvSpPr txBox="1">
            <a:spLocks noChangeArrowheads="1"/>
          </p:cNvSpPr>
          <p:nvPr/>
        </p:nvSpPr>
        <p:spPr bwMode="auto">
          <a:xfrm>
            <a:off x="2133600" y="2362200"/>
            <a:ext cx="137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Interface</a:t>
            </a:r>
          </a:p>
        </p:txBody>
      </p:sp>
      <p:sp>
        <p:nvSpPr>
          <p:cNvPr id="57353" name="Text Box 1034"/>
          <p:cNvSpPr txBox="1">
            <a:spLocks noChangeArrowheads="1"/>
          </p:cNvSpPr>
          <p:nvPr/>
        </p:nvSpPr>
        <p:spPr bwMode="auto">
          <a:xfrm>
            <a:off x="3048000" y="2819400"/>
            <a:ext cx="203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DBMS Kernel</a:t>
            </a:r>
          </a:p>
        </p:txBody>
      </p:sp>
      <p:sp>
        <p:nvSpPr>
          <p:cNvPr id="57354" name="Text Box 1035"/>
          <p:cNvSpPr txBox="1">
            <a:spLocks noChangeArrowheads="1"/>
          </p:cNvSpPr>
          <p:nvPr/>
        </p:nvSpPr>
        <p:spPr bwMode="auto">
          <a:xfrm>
            <a:off x="4086225" y="3573463"/>
            <a:ext cx="10620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t>Database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107950" y="115888"/>
            <a:ext cx="8785225" cy="1143000"/>
          </a:xfrm>
        </p:spPr>
        <p:txBody>
          <a:bodyPr/>
          <a:lstStyle/>
          <a:p>
            <a:pPr eaLnBrk="1" hangingPunct="1"/>
            <a:r>
              <a:rPr lang="en-US" altLang="en-US" sz="3600"/>
              <a:t>Database Management Systems</a:t>
            </a:r>
            <a:br>
              <a:rPr lang="en-US" altLang="en-US" sz="3600"/>
            </a:br>
            <a:r>
              <a:rPr lang="en-US" altLang="en-US" sz="3600"/>
              <a:t>DBMS-Functions</a:t>
            </a:r>
          </a:p>
        </p:txBody>
      </p:sp>
      <p:sp>
        <p:nvSpPr>
          <p:cNvPr id="59395" name="Rectangle 3"/>
          <p:cNvSpPr>
            <a:spLocks noGrp="1" noChangeArrowheads="1"/>
          </p:cNvSpPr>
          <p:nvPr>
            <p:ph type="body" idx="4294967295"/>
          </p:nvPr>
        </p:nvSpPr>
        <p:spPr>
          <a:xfrm>
            <a:off x="107950" y="1628775"/>
            <a:ext cx="8655050" cy="4048125"/>
          </a:xfrm>
        </p:spPr>
        <p:txBody>
          <a:bodyPr/>
          <a:lstStyle/>
          <a:p>
            <a:pPr lvl="1" eaLnBrk="1" hangingPunct="1">
              <a:lnSpc>
                <a:spcPct val="90000"/>
              </a:lnSpc>
            </a:pPr>
            <a:r>
              <a:rPr lang="en-GB" altLang="en-US">
                <a:solidFill>
                  <a:srgbClr val="002060"/>
                </a:solidFill>
                <a:latin typeface="Arial" panose="020B0604020202020204" pitchFamily="34" charset="0"/>
              </a:rPr>
              <a:t>CRUD </a:t>
            </a:r>
            <a:r>
              <a:rPr lang="en-GB" altLang="en-US">
                <a:latin typeface="Arial" panose="020B0604020202020204" pitchFamily="34" charset="0"/>
              </a:rPr>
              <a:t>functions</a:t>
            </a:r>
          </a:p>
          <a:p>
            <a:pPr lvl="1" eaLnBrk="1" hangingPunct="1">
              <a:lnSpc>
                <a:spcPct val="90000"/>
              </a:lnSpc>
            </a:pPr>
            <a:r>
              <a:rPr lang="en-GB" altLang="en-US">
                <a:latin typeface="Arial" panose="020B0604020202020204" pitchFamily="34" charset="0"/>
              </a:rPr>
              <a:t>Data dictionary</a:t>
            </a:r>
          </a:p>
          <a:p>
            <a:pPr lvl="1" eaLnBrk="1" hangingPunct="1">
              <a:lnSpc>
                <a:spcPct val="90000"/>
              </a:lnSpc>
            </a:pPr>
            <a:r>
              <a:rPr lang="en-GB" altLang="en-US">
                <a:latin typeface="Arial" panose="020B0604020202020204" pitchFamily="34" charset="0"/>
              </a:rPr>
              <a:t>Transaction management</a:t>
            </a:r>
          </a:p>
          <a:p>
            <a:pPr lvl="1" eaLnBrk="1" hangingPunct="1">
              <a:lnSpc>
                <a:spcPct val="90000"/>
              </a:lnSpc>
            </a:pPr>
            <a:r>
              <a:rPr lang="en-GB" altLang="en-US">
                <a:latin typeface="Arial" panose="020B0604020202020204" pitchFamily="34" charset="0"/>
              </a:rPr>
              <a:t>Concurrency control</a:t>
            </a:r>
          </a:p>
          <a:p>
            <a:pPr lvl="1" eaLnBrk="1" hangingPunct="1">
              <a:lnSpc>
                <a:spcPct val="90000"/>
              </a:lnSpc>
            </a:pPr>
            <a:r>
              <a:rPr lang="en-GB" altLang="en-US">
                <a:latin typeface="Arial" panose="020B0604020202020204" pitchFamily="34" charset="0"/>
              </a:rPr>
              <a:t>Recovery</a:t>
            </a:r>
          </a:p>
          <a:p>
            <a:pPr lvl="1" eaLnBrk="1" hangingPunct="1">
              <a:lnSpc>
                <a:spcPct val="90000"/>
              </a:lnSpc>
            </a:pPr>
            <a:r>
              <a:rPr lang="en-GB" altLang="en-US">
                <a:latin typeface="Arial" panose="020B0604020202020204" pitchFamily="34" charset="0"/>
              </a:rPr>
              <a:t>Authorisation</a:t>
            </a:r>
          </a:p>
          <a:p>
            <a:pPr lvl="1" eaLnBrk="1" hangingPunct="1">
              <a:lnSpc>
                <a:spcPct val="90000"/>
              </a:lnSpc>
            </a:pPr>
            <a:r>
              <a:rPr lang="en-GB" altLang="en-US">
                <a:latin typeface="Arial" panose="020B0604020202020204" pitchFamily="34" charset="0"/>
              </a:rPr>
              <a:t>Data communication</a:t>
            </a:r>
          </a:p>
          <a:p>
            <a:pPr lvl="1" eaLnBrk="1" hangingPunct="1">
              <a:lnSpc>
                <a:spcPct val="90000"/>
              </a:lnSpc>
            </a:pPr>
            <a:r>
              <a:rPr lang="en-GB" altLang="en-US">
                <a:latin typeface="Arial" panose="020B0604020202020204" pitchFamily="34" charset="0"/>
              </a:rPr>
              <a:t>Data integrity</a:t>
            </a:r>
          </a:p>
          <a:p>
            <a:pPr lvl="1" eaLnBrk="1" hangingPunct="1">
              <a:lnSpc>
                <a:spcPct val="90000"/>
              </a:lnSpc>
            </a:pPr>
            <a:r>
              <a:rPr lang="en-GB" altLang="en-US">
                <a:latin typeface="Arial" panose="020B0604020202020204" pitchFamily="34" charset="0"/>
              </a:rPr>
              <a:t>Administration utilities</a:t>
            </a:r>
          </a:p>
          <a:p>
            <a:pPr lvl="1" eaLnBrk="1" hangingPunct="1">
              <a:lnSpc>
                <a:spcPct val="90000"/>
              </a:lnSpc>
            </a:pPr>
            <a:endParaRPr lang="en-GB" altLang="en-US" sz="2400">
              <a:latin typeface="Arial" panose="020B0604020202020204" pitchFamily="34" charset="0"/>
            </a:endParaRPr>
          </a:p>
          <a:p>
            <a:pPr lvl="1" eaLnBrk="1" hangingPunct="1">
              <a:lnSpc>
                <a:spcPct val="90000"/>
              </a:lnSpc>
            </a:pPr>
            <a:endParaRPr lang="en-GB" altLang="en-US" sz="240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t>DBMS Interface Functions </a:t>
            </a:r>
          </a:p>
        </p:txBody>
      </p:sp>
      <p:sp>
        <p:nvSpPr>
          <p:cNvPr id="61443" name="Rectangle 3"/>
          <p:cNvSpPr>
            <a:spLocks noGrp="1" noChangeArrowheads="1"/>
          </p:cNvSpPr>
          <p:nvPr>
            <p:ph type="body" idx="1"/>
          </p:nvPr>
        </p:nvSpPr>
        <p:spPr>
          <a:xfrm>
            <a:off x="250825" y="1630363"/>
            <a:ext cx="8713788" cy="4319587"/>
          </a:xfrm>
        </p:spPr>
        <p:txBody>
          <a:bodyPr/>
          <a:lstStyle/>
          <a:p>
            <a:pPr marL="266700" indent="-266700">
              <a:spcBef>
                <a:spcPts val="600"/>
              </a:spcBef>
              <a:buFont typeface="Times" panose="02020603050405020304" pitchFamily="18" charset="0"/>
              <a:buChar char="•"/>
            </a:pPr>
            <a:r>
              <a:rPr lang="en-US" altLang="en-US" sz="2800" i="0" dirty="0">
                <a:latin typeface="Arial" panose="020B0604020202020204" pitchFamily="34" charset="0"/>
                <a:cs typeface="Arial" panose="020B0604020202020204" pitchFamily="34" charset="0"/>
              </a:rPr>
              <a:t>Data Definition Language </a:t>
            </a:r>
            <a:r>
              <a:rPr lang="en-US" altLang="en-US" sz="2800" b="1" i="0" dirty="0">
                <a:latin typeface="Arial" panose="020B0604020202020204" pitchFamily="34" charset="0"/>
                <a:cs typeface="Arial" panose="020B0604020202020204" pitchFamily="34" charset="0"/>
              </a:rPr>
              <a:t>DDL</a:t>
            </a:r>
          </a:p>
          <a:p>
            <a:pPr marL="711200" lvl="1" indent="-266700">
              <a:spcBef>
                <a:spcPts val="600"/>
              </a:spcBef>
              <a:buFont typeface="Times" panose="02020603050405020304" pitchFamily="18" charset="0"/>
              <a:buChar char="•"/>
            </a:pPr>
            <a:r>
              <a:rPr lang="en-GB" altLang="en-US" sz="2400" i="1" dirty="0">
                <a:latin typeface="Arial" panose="020B0604020202020204" pitchFamily="34" charset="0"/>
                <a:cs typeface="Arial" panose="020B0604020202020204" pitchFamily="34" charset="0"/>
              </a:rPr>
              <a:t>Used to create structures, such as tables, and to delete and amend existing structures</a:t>
            </a:r>
            <a:endParaRPr lang="en-US" altLang="en-US" sz="2400" b="1" i="1" dirty="0">
              <a:latin typeface="Arial" panose="020B0604020202020204" pitchFamily="34" charset="0"/>
              <a:cs typeface="Arial" panose="020B0604020202020204" pitchFamily="34" charset="0"/>
            </a:endParaRPr>
          </a:p>
          <a:p>
            <a:pPr marL="266700" indent="-266700">
              <a:spcBef>
                <a:spcPts val="600"/>
              </a:spcBef>
              <a:buFont typeface="Times" panose="02020603050405020304" pitchFamily="18" charset="0"/>
              <a:buChar char="•"/>
            </a:pPr>
            <a:r>
              <a:rPr lang="en-US" altLang="en-US" sz="2800" i="0" dirty="0">
                <a:latin typeface="Arial" panose="020B0604020202020204" pitchFamily="34" charset="0"/>
                <a:cs typeface="Arial" panose="020B0604020202020204" pitchFamily="34" charset="0"/>
              </a:rPr>
              <a:t>Data Manipulation Language </a:t>
            </a:r>
            <a:r>
              <a:rPr lang="en-US" altLang="en-US" sz="2800" b="1" i="0" dirty="0">
                <a:latin typeface="Arial" panose="020B0604020202020204" pitchFamily="34" charset="0"/>
                <a:cs typeface="Arial" panose="020B0604020202020204" pitchFamily="34" charset="0"/>
              </a:rPr>
              <a:t>DML</a:t>
            </a:r>
          </a:p>
          <a:p>
            <a:pPr marL="711200" lvl="1" indent="-266700">
              <a:spcBef>
                <a:spcPts val="600"/>
              </a:spcBef>
              <a:buFont typeface="Times" panose="02020603050405020304" pitchFamily="18" charset="0"/>
              <a:buChar char="•"/>
            </a:pPr>
            <a:r>
              <a:rPr lang="en-GB" altLang="en-US" sz="2400" i="1" dirty="0">
                <a:latin typeface="Arial" panose="020B0604020202020204" pitchFamily="34" charset="0"/>
                <a:cs typeface="Arial" panose="020B0604020202020204" pitchFamily="34" charset="0"/>
              </a:rPr>
              <a:t>Supports CRUD functions</a:t>
            </a:r>
            <a:endParaRPr lang="en-US" altLang="en-US" sz="2400" i="1" dirty="0">
              <a:latin typeface="Arial" panose="020B0604020202020204" pitchFamily="34" charset="0"/>
              <a:cs typeface="Arial" panose="020B0604020202020204" pitchFamily="34" charset="0"/>
            </a:endParaRPr>
          </a:p>
          <a:p>
            <a:pPr marL="266700" indent="-266700">
              <a:spcBef>
                <a:spcPts val="600"/>
              </a:spcBef>
              <a:buFont typeface="Times" panose="02020603050405020304" pitchFamily="18" charset="0"/>
              <a:buChar char="•"/>
            </a:pPr>
            <a:r>
              <a:rPr lang="en-US" altLang="en-US" sz="2800" i="0" dirty="0">
                <a:latin typeface="Arial" panose="020B0604020202020204" pitchFamily="34" charset="0"/>
                <a:cs typeface="Arial" panose="020B0604020202020204" pitchFamily="34" charset="0"/>
              </a:rPr>
              <a:t>Data Control Language </a:t>
            </a:r>
            <a:r>
              <a:rPr lang="en-US" altLang="en-US" sz="2800" b="1" i="0" dirty="0">
                <a:latin typeface="Arial" panose="020B0604020202020204" pitchFamily="34" charset="0"/>
                <a:cs typeface="Arial" panose="020B0604020202020204" pitchFamily="34" charset="0"/>
              </a:rPr>
              <a:t>DCL</a:t>
            </a:r>
          </a:p>
          <a:p>
            <a:pPr marL="711200" lvl="1" indent="-266700">
              <a:spcBef>
                <a:spcPts val="600"/>
              </a:spcBef>
              <a:buFont typeface="Times" panose="02020603050405020304" pitchFamily="18" charset="0"/>
              <a:buChar char="•"/>
            </a:pPr>
            <a:r>
              <a:rPr lang="en-GB" altLang="en-US" dirty="0">
                <a:latin typeface="Arial" panose="020B0604020202020204" pitchFamily="34" charset="0"/>
                <a:cs typeface="Arial" panose="020B0604020202020204" pitchFamily="34" charset="0"/>
              </a:rPr>
              <a:t> </a:t>
            </a:r>
            <a:r>
              <a:rPr lang="en-GB" altLang="en-US" sz="2400" i="1" dirty="0">
                <a:latin typeface="Arial" panose="020B0604020202020204" pitchFamily="34" charset="0"/>
                <a:cs typeface="Arial" panose="020B0604020202020204" pitchFamily="34" charset="0"/>
              </a:rPr>
              <a:t>Designed for database administration and authorisation</a:t>
            </a:r>
            <a:endParaRPr lang="en-US" altLang="en-US" sz="2400" i="1" dirty="0">
              <a:latin typeface="Arial" panose="020B0604020202020204" pitchFamily="34" charset="0"/>
              <a:cs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t>Quiz</a:t>
            </a:r>
          </a:p>
        </p:txBody>
      </p:sp>
      <p:sp>
        <p:nvSpPr>
          <p:cNvPr id="62467" name="Rectangle 3"/>
          <p:cNvSpPr>
            <a:spLocks noGrp="1" noChangeArrowheads="1"/>
          </p:cNvSpPr>
          <p:nvPr>
            <p:ph type="body" idx="1"/>
          </p:nvPr>
        </p:nvSpPr>
        <p:spPr>
          <a:xfrm>
            <a:off x="250825" y="1630363"/>
            <a:ext cx="8713788" cy="4319587"/>
          </a:xfrm>
        </p:spPr>
        <p:txBody>
          <a:bodyPr/>
          <a:lstStyle/>
          <a:p>
            <a:pPr marL="0" indent="0">
              <a:spcBef>
                <a:spcPts val="600"/>
              </a:spcBef>
            </a:pPr>
            <a:r>
              <a:rPr lang="en-GB" altLang="en-US" sz="2400" i="0">
                <a:solidFill>
                  <a:schemeClr val="bg2"/>
                </a:solidFill>
                <a:latin typeface="Arial" panose="020B0604020202020204" pitchFamily="34" charset="0"/>
                <a:cs typeface="Arial" panose="020B0604020202020204" pitchFamily="34" charset="0"/>
              </a:rPr>
              <a:t>Which of the following best describes a DBMS?</a:t>
            </a:r>
          </a:p>
          <a:p>
            <a:pPr marL="0" indent="0">
              <a:spcBef>
                <a:spcPts val="600"/>
              </a:spcBef>
            </a:pPr>
            <a:endParaRPr lang="en-GB" altLang="en-US" sz="2400" i="0">
              <a:solidFill>
                <a:schemeClr val="bg2"/>
              </a:solidFill>
              <a:latin typeface="Arial" panose="020B0604020202020204" pitchFamily="34" charset="0"/>
              <a:cs typeface="Arial" panose="020B0604020202020204" pitchFamily="34" charset="0"/>
            </a:endParaRPr>
          </a:p>
          <a:p>
            <a:pPr marL="781050" lvl="1" indent="-514350" eaLnBrk="1" hangingPunct="1">
              <a:buFont typeface="Gill Sans" pitchFamily="1" charset="0"/>
              <a:buAutoNum type="alphaLcParenR"/>
            </a:pPr>
            <a:r>
              <a:rPr lang="en-GB" altLang="en-US" sz="2400">
                <a:solidFill>
                  <a:schemeClr val="tx1"/>
                </a:solidFill>
                <a:latin typeface="Arial" panose="020B0604020202020204" pitchFamily="34" charset="0"/>
              </a:rPr>
              <a:t>A hardware system used to store and manage physical files on a disk.</a:t>
            </a:r>
          </a:p>
          <a:p>
            <a:pPr marL="781050" lvl="1" indent="-514350" eaLnBrk="1" hangingPunct="1">
              <a:buFont typeface="Gill Sans" pitchFamily="1" charset="0"/>
              <a:buAutoNum type="alphaLcParenR"/>
            </a:pPr>
            <a:r>
              <a:rPr lang="en-GB" altLang="en-US" sz="2400">
                <a:solidFill>
                  <a:schemeClr val="tx1"/>
                </a:solidFill>
                <a:latin typeface="Arial" panose="020B0604020202020204" pitchFamily="34" charset="0"/>
              </a:rPr>
              <a:t>A manual system for organising paper-based records in an office.</a:t>
            </a:r>
          </a:p>
          <a:p>
            <a:pPr marL="781050" lvl="1" indent="-514350" eaLnBrk="1" hangingPunct="1">
              <a:buFont typeface="Gill Sans" pitchFamily="1" charset="0"/>
              <a:buAutoNum type="alphaLcParenR"/>
            </a:pPr>
            <a:r>
              <a:rPr lang="en-GB" altLang="en-US" sz="2400">
                <a:solidFill>
                  <a:schemeClr val="tx1"/>
                </a:solidFill>
                <a:latin typeface="Arial" panose="020B0604020202020204" pitchFamily="34" charset="0"/>
              </a:rPr>
              <a:t>A networking system that connects computers within an organisation.</a:t>
            </a:r>
          </a:p>
          <a:p>
            <a:pPr marL="781050" lvl="1" indent="-514350" eaLnBrk="1" hangingPunct="1">
              <a:buFont typeface="Gill Sans" pitchFamily="1" charset="0"/>
              <a:buAutoNum type="alphaLcParenR"/>
            </a:pPr>
            <a:r>
              <a:rPr lang="en-GB" altLang="en-US" sz="2400">
                <a:solidFill>
                  <a:schemeClr val="tx1"/>
                </a:solidFill>
                <a:latin typeface="Arial" panose="020B0604020202020204" pitchFamily="34" charset="0"/>
              </a:rPr>
              <a:t>A software system that facilitates the creation, manipulation, and querying of databases.</a:t>
            </a:r>
          </a:p>
          <a:p>
            <a:pPr marL="0" indent="0">
              <a:spcBef>
                <a:spcPts val="600"/>
              </a:spcBef>
            </a:pPr>
            <a:endParaRPr lang="en-US" altLang="en-US" sz="2400" i="0">
              <a:solidFill>
                <a:schemeClr val="bg2"/>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The Unit Roadmap</a:t>
            </a:r>
          </a:p>
        </p:txBody>
      </p:sp>
      <p:graphicFrame>
        <p:nvGraphicFramePr>
          <p:cNvPr id="4" name="Table 3"/>
          <p:cNvGraphicFramePr>
            <a:graphicFrameLocks noGrp="1"/>
          </p:cNvGraphicFramePr>
          <p:nvPr>
            <p:extLst>
              <p:ext uri="{D42A27DB-BD31-4B8C-83A1-F6EECF244321}">
                <p14:modId xmlns:p14="http://schemas.microsoft.com/office/powerpoint/2010/main" val="265697180"/>
              </p:ext>
            </p:extLst>
          </p:nvPr>
        </p:nvGraphicFramePr>
        <p:xfrm>
          <a:off x="539552" y="1484784"/>
          <a:ext cx="7777162" cy="4321176"/>
        </p:xfrm>
        <a:graphic>
          <a:graphicData uri="http://schemas.openxmlformats.org/drawingml/2006/table">
            <a:tbl>
              <a:tblPr/>
              <a:tblGrid>
                <a:gridCol w="1111024">
                  <a:extLst>
                    <a:ext uri="{9D8B030D-6E8A-4147-A177-3AD203B41FA5}">
                      <a16:colId xmlns:a16="http://schemas.microsoft.com/office/drawing/2014/main" val="20000"/>
                    </a:ext>
                  </a:extLst>
                </a:gridCol>
                <a:gridCol w="6666138">
                  <a:extLst>
                    <a:ext uri="{9D8B030D-6E8A-4147-A177-3AD203B41FA5}">
                      <a16:colId xmlns:a16="http://schemas.microsoft.com/office/drawing/2014/main" val="20001"/>
                    </a:ext>
                  </a:extLst>
                </a:gridCol>
              </a:tblGrid>
              <a:tr h="360098">
                <a:tc>
                  <a:txBody>
                    <a:bodyPr/>
                    <a:lstStyle/>
                    <a:p>
                      <a:pPr algn="ctr">
                        <a:lnSpc>
                          <a:spcPct val="115000"/>
                        </a:lnSpc>
                        <a:spcAft>
                          <a:spcPts val="0"/>
                        </a:spcAft>
                      </a:pPr>
                      <a:r>
                        <a:rPr lang="en-US" sz="1900" b="1" dirty="0">
                          <a:latin typeface="Arial" panose="020B0604020202020204" pitchFamily="34" charset="0"/>
                          <a:ea typeface="Calibri"/>
                          <a:cs typeface="Arial" panose="020B0604020202020204" pitchFamily="34" charset="0"/>
                        </a:rPr>
                        <a:t>1</a:t>
                      </a:r>
                      <a:endParaRPr lang="en-GB" sz="1900" b="1" dirty="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nSpc>
                          <a:spcPct val="115000"/>
                        </a:lnSpc>
                        <a:spcAft>
                          <a:spcPts val="0"/>
                        </a:spcAft>
                      </a:pPr>
                      <a:r>
                        <a:rPr lang="en-US" sz="1900" b="1" dirty="0">
                          <a:latin typeface="Arial" panose="020B0604020202020204" pitchFamily="34" charset="0"/>
                          <a:ea typeface="Calibri"/>
                          <a:cs typeface="Arial" panose="020B0604020202020204" pitchFamily="34" charset="0"/>
                        </a:rPr>
                        <a:t>Introduction To The Unit And Database Fundamentals </a:t>
                      </a:r>
                      <a:endParaRPr lang="en-GB" sz="1900" b="1" dirty="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0"/>
                  </a:ext>
                </a:extLst>
              </a:tr>
              <a:tr h="360098">
                <a:tc>
                  <a:txBody>
                    <a:bodyPr/>
                    <a:lstStyle/>
                    <a:p>
                      <a:pPr algn="ctr">
                        <a:lnSpc>
                          <a:spcPct val="115000"/>
                        </a:lnSpc>
                        <a:spcAft>
                          <a:spcPts val="0"/>
                        </a:spcAft>
                      </a:pPr>
                      <a:r>
                        <a:rPr lang="en-US" sz="1900">
                          <a:latin typeface="Arial" panose="020B0604020202020204" pitchFamily="34" charset="0"/>
                          <a:ea typeface="Calibri"/>
                          <a:cs typeface="Arial" panose="020B0604020202020204" pitchFamily="34" charset="0"/>
                        </a:rPr>
                        <a:t>2</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Entity Relationship Modelling 1</a:t>
                      </a:r>
                      <a:endPar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0098">
                <a:tc>
                  <a:txBody>
                    <a:bodyPr/>
                    <a:lstStyle/>
                    <a:p>
                      <a:pPr algn="ctr">
                        <a:lnSpc>
                          <a:spcPct val="115000"/>
                        </a:lnSpc>
                        <a:spcAft>
                          <a:spcPts val="0"/>
                        </a:spcAft>
                      </a:pPr>
                      <a:r>
                        <a:rPr lang="en-US" sz="1900" dirty="0">
                          <a:latin typeface="Arial" panose="020B0604020202020204" pitchFamily="34" charset="0"/>
                          <a:ea typeface="Calibri"/>
                          <a:cs typeface="Arial" panose="020B0604020202020204" pitchFamily="34" charset="0"/>
                        </a:rPr>
                        <a:t>3</a:t>
                      </a:r>
                      <a:endParaRPr lang="en-GB" sz="1900" dirty="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Entity Relationship Modelling 2</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0098">
                <a:tc>
                  <a:txBody>
                    <a:bodyPr/>
                    <a:lstStyle/>
                    <a:p>
                      <a:pPr algn="ctr">
                        <a:lnSpc>
                          <a:spcPct val="115000"/>
                        </a:lnSpc>
                        <a:spcAft>
                          <a:spcPts val="0"/>
                        </a:spcAft>
                      </a:pPr>
                      <a:r>
                        <a:rPr lang="en-US" sz="1900">
                          <a:latin typeface="Arial" panose="020B0604020202020204" pitchFamily="34" charset="0"/>
                          <a:ea typeface="Calibri"/>
                          <a:cs typeface="Arial" panose="020B0604020202020204" pitchFamily="34" charset="0"/>
                        </a:rPr>
                        <a:t>4</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The Relational Model</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0098">
                <a:tc>
                  <a:txBody>
                    <a:bodyPr/>
                    <a:lstStyle/>
                    <a:p>
                      <a:pPr algn="ctr">
                        <a:lnSpc>
                          <a:spcPct val="115000"/>
                        </a:lnSpc>
                        <a:spcAft>
                          <a:spcPts val="0"/>
                        </a:spcAft>
                      </a:pPr>
                      <a:r>
                        <a:rPr lang="en-US" sz="1900">
                          <a:latin typeface="Arial" panose="020B0604020202020204" pitchFamily="34" charset="0"/>
                          <a:ea typeface="Calibri"/>
                          <a:cs typeface="Arial" panose="020B0604020202020204" pitchFamily="34" charset="0"/>
                        </a:rPr>
                        <a:t>5</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dirty="0" err="1">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Normalisation</a:t>
                      </a:r>
                      <a:endPar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0098">
                <a:tc>
                  <a:txBody>
                    <a:bodyPr/>
                    <a:lstStyle/>
                    <a:p>
                      <a:pPr algn="ctr">
                        <a:lnSpc>
                          <a:spcPct val="115000"/>
                        </a:lnSpc>
                        <a:spcAft>
                          <a:spcPts val="0"/>
                        </a:spcAft>
                      </a:pPr>
                      <a:r>
                        <a:rPr lang="en-US" sz="1900">
                          <a:latin typeface="Arial" panose="020B0604020202020204" pitchFamily="34" charset="0"/>
                          <a:ea typeface="Calibri"/>
                          <a:cs typeface="Arial" panose="020B0604020202020204" pitchFamily="34" charset="0"/>
                        </a:rPr>
                        <a:t>6</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SQL </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0098">
                <a:tc>
                  <a:txBody>
                    <a:bodyPr/>
                    <a:lstStyle/>
                    <a:p>
                      <a:pPr algn="ctr">
                        <a:lnSpc>
                          <a:spcPct val="115000"/>
                        </a:lnSpc>
                        <a:spcAft>
                          <a:spcPts val="0"/>
                        </a:spcAft>
                      </a:pPr>
                      <a:r>
                        <a:rPr lang="en-US" sz="1900">
                          <a:latin typeface="Arial" panose="020B0604020202020204" pitchFamily="34" charset="0"/>
                          <a:ea typeface="Calibri"/>
                          <a:cs typeface="Arial" panose="020B0604020202020204" pitchFamily="34" charset="0"/>
                        </a:rPr>
                        <a:t>7</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Database Design</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0098">
                <a:tc>
                  <a:txBody>
                    <a:bodyPr/>
                    <a:lstStyle/>
                    <a:p>
                      <a:pPr algn="ctr">
                        <a:lnSpc>
                          <a:spcPct val="115000"/>
                        </a:lnSpc>
                        <a:spcAft>
                          <a:spcPts val="0"/>
                        </a:spcAft>
                      </a:pPr>
                      <a:r>
                        <a:rPr lang="en-US" sz="1900">
                          <a:latin typeface="Arial" panose="020B0604020202020204" pitchFamily="34" charset="0"/>
                          <a:ea typeface="Calibri"/>
                          <a:cs typeface="Arial" panose="020B0604020202020204" pitchFamily="34" charset="0"/>
                        </a:rPr>
                        <a:t>8</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Supporting transactions</a:t>
                      </a:r>
                      <a:endPar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0098">
                <a:tc>
                  <a:txBody>
                    <a:bodyPr/>
                    <a:lstStyle/>
                    <a:p>
                      <a:pPr algn="ctr">
                        <a:lnSpc>
                          <a:spcPct val="115000"/>
                        </a:lnSpc>
                        <a:spcAft>
                          <a:spcPts val="0"/>
                        </a:spcAft>
                      </a:pPr>
                      <a:r>
                        <a:rPr lang="en-US" sz="1900">
                          <a:latin typeface="Arial" panose="020B0604020202020204" pitchFamily="34" charset="0"/>
                          <a:ea typeface="Calibri"/>
                          <a:cs typeface="Arial" panose="020B0604020202020204" pitchFamily="34" charset="0"/>
                        </a:rPr>
                        <a:t>9</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Database Implementation</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0098">
                <a:tc>
                  <a:txBody>
                    <a:bodyPr/>
                    <a:lstStyle/>
                    <a:p>
                      <a:pPr algn="ctr">
                        <a:lnSpc>
                          <a:spcPct val="115000"/>
                        </a:lnSpc>
                        <a:spcAft>
                          <a:spcPts val="0"/>
                        </a:spcAft>
                      </a:pPr>
                      <a:r>
                        <a:rPr lang="en-US" sz="1900">
                          <a:latin typeface="Arial" panose="020B0604020202020204" pitchFamily="34" charset="0"/>
                          <a:ea typeface="Calibri"/>
                          <a:cs typeface="Arial" panose="020B0604020202020204" pitchFamily="34" charset="0"/>
                        </a:rPr>
                        <a:t>10</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Database Security and Cloud Databases</a:t>
                      </a:r>
                      <a:endPar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0098">
                <a:tc>
                  <a:txBody>
                    <a:bodyPr/>
                    <a:lstStyle/>
                    <a:p>
                      <a:pPr marL="0" algn="ctr" defTabSz="914400" rtl="0" eaLnBrk="1" latinLnBrk="0" hangingPunct="1">
                        <a:lnSpc>
                          <a:spcPct val="115000"/>
                        </a:lnSpc>
                        <a:spcAft>
                          <a:spcPts val="0"/>
                        </a:spcAft>
                      </a:pPr>
                      <a:r>
                        <a:rPr lang="en-US" sz="1900" kern="1200">
                          <a:solidFill>
                            <a:schemeClr val="tx1"/>
                          </a:solidFill>
                          <a:latin typeface="Arial" panose="020B0604020202020204" pitchFamily="34" charset="0"/>
                          <a:ea typeface="Calibri"/>
                          <a:cs typeface="Arial" panose="020B0604020202020204" pitchFamily="34" charset="0"/>
                        </a:rPr>
                        <a:t>11</a:t>
                      </a:r>
                      <a:endParaRPr lang="en-GB" sz="1900" kern="1200">
                        <a:solidFill>
                          <a:schemeClr val="tx1"/>
                        </a:solidFill>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Big Data and Post-Relational Databases</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0098">
                <a:tc>
                  <a:txBody>
                    <a:bodyPr/>
                    <a:lstStyle/>
                    <a:p>
                      <a:pPr algn="ctr">
                        <a:lnSpc>
                          <a:spcPct val="115000"/>
                        </a:lnSpc>
                        <a:spcAft>
                          <a:spcPts val="0"/>
                        </a:spcAft>
                      </a:pPr>
                      <a:r>
                        <a:rPr lang="en-US" sz="1900" dirty="0">
                          <a:latin typeface="Arial" panose="020B0604020202020204" pitchFamily="34" charset="0"/>
                          <a:ea typeface="Calibri"/>
                          <a:cs typeface="Arial" panose="020B0604020202020204" pitchFamily="34" charset="0"/>
                        </a:rPr>
                        <a:t>12</a:t>
                      </a:r>
                      <a:endParaRPr lang="en-GB" sz="1900" dirty="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900" dirty="0">
                          <a:latin typeface="Arial" panose="020B0604020202020204" pitchFamily="34" charset="0"/>
                          <a:ea typeface="Calibri"/>
                          <a:cs typeface="Arial" panose="020B0604020202020204" pitchFamily="34" charset="0"/>
                        </a:rPr>
                        <a:t>Summary</a:t>
                      </a:r>
                      <a:endParaRPr lang="en-GB" sz="1900" dirty="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11308" name="Rectangle 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lstStyle/>
          <a:p>
            <a:pPr eaLnBrk="1" hangingPunct="1"/>
            <a:br>
              <a:rPr lang="en-US" altLang="en-US"/>
            </a:br>
            <a:r>
              <a:rPr lang="en-US" altLang="en-US"/>
              <a:t>Discussion Session</a:t>
            </a:r>
            <a:br>
              <a:rPr lang="en-US" altLang="en-US"/>
            </a:br>
            <a:endParaRPr lang="en-US" altLang="en-US"/>
          </a:p>
        </p:txBody>
      </p:sp>
      <p:sp>
        <p:nvSpPr>
          <p:cNvPr id="63491" name="Rectangle 3"/>
          <p:cNvSpPr>
            <a:spLocks noGrp="1" noChangeArrowheads="1"/>
          </p:cNvSpPr>
          <p:nvPr>
            <p:ph type="body" idx="4294967295"/>
          </p:nvPr>
        </p:nvSpPr>
        <p:spPr/>
        <p:txBody>
          <a:bodyPr/>
          <a:lstStyle/>
          <a:p>
            <a:pPr lvl="1" eaLnBrk="1" hangingPunct="1"/>
            <a:r>
              <a:rPr lang="en-US" altLang="en-US">
                <a:latin typeface="Arial" panose="020B0604020202020204" pitchFamily="34" charset="0"/>
              </a:rPr>
              <a:t>Advantages of DBMS</a:t>
            </a:r>
          </a:p>
          <a:p>
            <a:pPr lvl="2" eaLnBrk="1" hangingPunct="1"/>
            <a:r>
              <a:rPr lang="en-GB" altLang="en-US">
                <a:latin typeface="Arial" panose="020B0604020202020204" pitchFamily="34" charset="0"/>
              </a:rPr>
              <a:t>Control of data redundancy </a:t>
            </a:r>
          </a:p>
          <a:p>
            <a:pPr lvl="2" eaLnBrk="1" hangingPunct="1"/>
            <a:r>
              <a:rPr lang="en-GB" altLang="en-US">
                <a:latin typeface="Arial" panose="020B0604020202020204" pitchFamily="34" charset="0"/>
              </a:rPr>
              <a:t>Data consistency </a:t>
            </a:r>
          </a:p>
          <a:p>
            <a:pPr lvl="2" eaLnBrk="1" hangingPunct="1"/>
            <a:r>
              <a:rPr lang="en-GB" altLang="en-US">
                <a:latin typeface="Arial" panose="020B0604020202020204" pitchFamily="34" charset="0"/>
              </a:rPr>
              <a:t>More information from the same amount of data</a:t>
            </a:r>
          </a:p>
          <a:p>
            <a:pPr lvl="2" eaLnBrk="1" hangingPunct="1"/>
            <a:r>
              <a:rPr lang="en-GB" altLang="en-US">
                <a:latin typeface="Arial" panose="020B0604020202020204" pitchFamily="34" charset="0"/>
              </a:rPr>
              <a:t>Sharing of data</a:t>
            </a:r>
          </a:p>
          <a:p>
            <a:pPr lvl="2" eaLnBrk="1" hangingPunct="1"/>
            <a:r>
              <a:rPr lang="en-GB" altLang="en-US">
                <a:latin typeface="Arial" panose="020B0604020202020204" pitchFamily="34" charset="0"/>
              </a:rPr>
              <a:t>Improved data integrity</a:t>
            </a:r>
          </a:p>
          <a:p>
            <a:pPr lvl="2" eaLnBrk="1" hangingPunct="1"/>
            <a:r>
              <a:rPr lang="en-GB" altLang="en-US">
                <a:latin typeface="Arial" panose="020B0604020202020204" pitchFamily="34" charset="0"/>
              </a:rPr>
              <a:t>Improved security</a:t>
            </a:r>
          </a:p>
          <a:p>
            <a:pPr lvl="2" eaLnBrk="1" hangingPunct="1"/>
            <a:r>
              <a:rPr lang="en-GB" altLang="en-US">
                <a:latin typeface="Arial" panose="020B0604020202020204" pitchFamily="34" charset="0"/>
              </a:rPr>
              <a:t>Enforcement of standards</a:t>
            </a:r>
          </a:p>
          <a:p>
            <a:pPr lvl="1" eaLnBrk="1" hangingPunct="1">
              <a:buFontTx/>
              <a:buNone/>
            </a:pPr>
            <a:endParaRPr lang="en-GB" altLang="en-US">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a:lstStyle/>
          <a:p>
            <a:pPr eaLnBrk="1" hangingPunct="1"/>
            <a:br>
              <a:rPr lang="en-US" altLang="en-US"/>
            </a:br>
            <a:r>
              <a:rPr lang="en-US" altLang="en-US"/>
              <a:t>Discussion Session</a:t>
            </a:r>
            <a:br>
              <a:rPr lang="en-US" altLang="en-US"/>
            </a:br>
            <a:endParaRPr lang="en-US" altLang="en-US"/>
          </a:p>
        </p:txBody>
      </p:sp>
      <p:sp>
        <p:nvSpPr>
          <p:cNvPr id="65539" name="Rectangle 3"/>
          <p:cNvSpPr>
            <a:spLocks noGrp="1" noChangeArrowheads="1"/>
          </p:cNvSpPr>
          <p:nvPr>
            <p:ph type="body" idx="4294967295"/>
          </p:nvPr>
        </p:nvSpPr>
        <p:spPr/>
        <p:txBody>
          <a:bodyPr/>
          <a:lstStyle/>
          <a:p>
            <a:pPr lvl="1" eaLnBrk="1" hangingPunct="1"/>
            <a:r>
              <a:rPr lang="en-US" altLang="en-US">
                <a:latin typeface="Arial" panose="020B0604020202020204" pitchFamily="34" charset="0"/>
              </a:rPr>
              <a:t>Advantages of DBMS</a:t>
            </a:r>
          </a:p>
          <a:p>
            <a:pPr lvl="2" eaLnBrk="1" hangingPunct="1"/>
            <a:r>
              <a:rPr lang="en-GB" altLang="en-US">
                <a:latin typeface="Arial" panose="020B0604020202020204" pitchFamily="34" charset="0"/>
              </a:rPr>
              <a:t>Economy of scale</a:t>
            </a:r>
          </a:p>
          <a:p>
            <a:pPr lvl="2" eaLnBrk="1" hangingPunct="1"/>
            <a:r>
              <a:rPr lang="en-GB" altLang="en-US">
                <a:latin typeface="Arial" panose="020B0604020202020204" pitchFamily="34" charset="0"/>
              </a:rPr>
              <a:t>Balance of conflicting requirements</a:t>
            </a:r>
          </a:p>
          <a:p>
            <a:pPr lvl="2" eaLnBrk="1" hangingPunct="1"/>
            <a:r>
              <a:rPr lang="en-GB" altLang="en-US">
                <a:latin typeface="Arial" panose="020B0604020202020204" pitchFamily="34" charset="0"/>
              </a:rPr>
              <a:t>Improved data accessibility and responsiveness</a:t>
            </a:r>
          </a:p>
          <a:p>
            <a:pPr lvl="2" eaLnBrk="1" hangingPunct="1"/>
            <a:r>
              <a:rPr lang="en-GB" altLang="en-US">
                <a:latin typeface="Arial" panose="020B0604020202020204" pitchFamily="34" charset="0"/>
              </a:rPr>
              <a:t>Increased productivity</a:t>
            </a:r>
          </a:p>
          <a:p>
            <a:pPr lvl="2" eaLnBrk="1" hangingPunct="1"/>
            <a:r>
              <a:rPr lang="en-GB" altLang="en-US">
                <a:latin typeface="Arial" panose="020B0604020202020204" pitchFamily="34" charset="0"/>
              </a:rPr>
              <a:t>Improved maintenance through data independence</a:t>
            </a:r>
          </a:p>
          <a:p>
            <a:pPr lvl="2" eaLnBrk="1" hangingPunct="1"/>
            <a:r>
              <a:rPr lang="en-GB" altLang="en-US">
                <a:latin typeface="Arial" panose="020B0604020202020204" pitchFamily="34" charset="0"/>
              </a:rPr>
              <a:t>Increased concurrency</a:t>
            </a:r>
          </a:p>
          <a:p>
            <a:pPr lvl="2" eaLnBrk="1" hangingPunct="1"/>
            <a:r>
              <a:rPr lang="en-GB" altLang="en-US">
                <a:latin typeface="Arial" panose="020B0604020202020204" pitchFamily="34" charset="0"/>
              </a:rPr>
              <a:t>Improved backup and recovery services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lstStyle/>
          <a:p>
            <a:pPr eaLnBrk="1" hangingPunct="1"/>
            <a:r>
              <a:rPr lang="en-US" altLang="en-US"/>
              <a:t>Discussion Session</a:t>
            </a:r>
          </a:p>
        </p:txBody>
      </p:sp>
      <p:sp>
        <p:nvSpPr>
          <p:cNvPr id="67587" name="Rectangle 3"/>
          <p:cNvSpPr>
            <a:spLocks noGrp="1" noChangeArrowheads="1"/>
          </p:cNvSpPr>
          <p:nvPr>
            <p:ph type="body" idx="4294967295"/>
          </p:nvPr>
        </p:nvSpPr>
        <p:spPr>
          <a:xfrm>
            <a:off x="142875" y="1700213"/>
            <a:ext cx="8856663" cy="4319587"/>
          </a:xfrm>
        </p:spPr>
        <p:txBody>
          <a:bodyPr/>
          <a:lstStyle/>
          <a:p>
            <a:pPr lvl="1" eaLnBrk="1" hangingPunct="1"/>
            <a:r>
              <a:rPr lang="en-US" altLang="en-US">
                <a:latin typeface="Arial" panose="020B0604020202020204" pitchFamily="34" charset="0"/>
              </a:rPr>
              <a:t>Disadvantages of DBMS</a:t>
            </a:r>
            <a:endParaRPr lang="en-GB" altLang="en-US">
              <a:latin typeface="Arial" panose="020B0604020202020204" pitchFamily="34" charset="0"/>
            </a:endParaRPr>
          </a:p>
          <a:p>
            <a:pPr lvl="2" eaLnBrk="1" hangingPunct="1"/>
            <a:r>
              <a:rPr lang="en-GB" altLang="en-US">
                <a:latin typeface="Arial" panose="020B0604020202020204" pitchFamily="34" charset="0"/>
              </a:rPr>
              <a:t>Complexity</a:t>
            </a:r>
          </a:p>
          <a:p>
            <a:pPr lvl="2" eaLnBrk="1" hangingPunct="1"/>
            <a:r>
              <a:rPr lang="en-GB" altLang="en-US">
                <a:latin typeface="Arial" panose="020B0604020202020204" pitchFamily="34" charset="0"/>
              </a:rPr>
              <a:t>Size</a:t>
            </a:r>
          </a:p>
          <a:p>
            <a:pPr lvl="2" eaLnBrk="1" hangingPunct="1"/>
            <a:r>
              <a:rPr lang="en-GB" altLang="en-US">
                <a:latin typeface="Arial" panose="020B0604020202020204" pitchFamily="34" charset="0"/>
              </a:rPr>
              <a:t>Cost of DBMSs</a:t>
            </a:r>
          </a:p>
          <a:p>
            <a:pPr lvl="2" eaLnBrk="1" hangingPunct="1"/>
            <a:r>
              <a:rPr lang="en-GB" altLang="en-US">
                <a:latin typeface="Arial" panose="020B0604020202020204" pitchFamily="34" charset="0"/>
              </a:rPr>
              <a:t>Additional hardware costs</a:t>
            </a:r>
          </a:p>
          <a:p>
            <a:pPr lvl="2" eaLnBrk="1" hangingPunct="1"/>
            <a:r>
              <a:rPr lang="en-GB" altLang="en-US">
                <a:latin typeface="Arial" panose="020B0604020202020204" pitchFamily="34" charset="0"/>
              </a:rPr>
              <a:t>Cost of conversion</a:t>
            </a:r>
          </a:p>
          <a:p>
            <a:pPr lvl="2" eaLnBrk="1" hangingPunct="1"/>
            <a:r>
              <a:rPr lang="en-GB" altLang="en-US">
                <a:latin typeface="Arial" panose="020B0604020202020204" pitchFamily="34" charset="0"/>
              </a:rPr>
              <a:t>Performance</a:t>
            </a:r>
          </a:p>
          <a:p>
            <a:pPr lvl="2" eaLnBrk="1" hangingPunct="1"/>
            <a:r>
              <a:rPr lang="en-GB" altLang="en-US">
                <a:latin typeface="Arial" panose="020B0604020202020204" pitchFamily="34" charset="0"/>
              </a:rPr>
              <a:t>If failure occurs the impact is higher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lstStyle/>
          <a:p>
            <a:pPr eaLnBrk="1" hangingPunct="1"/>
            <a:r>
              <a:rPr lang="en-US" altLang="en-US"/>
              <a:t>Commercial Implementations</a:t>
            </a:r>
          </a:p>
        </p:txBody>
      </p:sp>
      <p:sp>
        <p:nvSpPr>
          <p:cNvPr id="69635" name="Rectangle 3"/>
          <p:cNvSpPr>
            <a:spLocks noGrp="1" noChangeArrowheads="1"/>
          </p:cNvSpPr>
          <p:nvPr>
            <p:ph type="body" idx="4294967295"/>
          </p:nvPr>
        </p:nvSpPr>
        <p:spPr>
          <a:xfrm>
            <a:off x="103188" y="1628775"/>
            <a:ext cx="8856662" cy="4319588"/>
          </a:xfrm>
        </p:spPr>
        <p:txBody>
          <a:bodyPr/>
          <a:lstStyle/>
          <a:p>
            <a:pPr lvl="1" eaLnBrk="1" hangingPunct="1"/>
            <a:r>
              <a:rPr lang="en-GB" altLang="en-US">
                <a:latin typeface="Arial" panose="020B0604020202020204" pitchFamily="34" charset="0"/>
              </a:rPr>
              <a:t>Oracle</a:t>
            </a:r>
          </a:p>
          <a:p>
            <a:pPr lvl="1" eaLnBrk="1" hangingPunct="1"/>
            <a:r>
              <a:rPr lang="en-GB" altLang="en-US">
                <a:latin typeface="Arial" panose="020B0604020202020204" pitchFamily="34" charset="0"/>
              </a:rPr>
              <a:t>Microsoft SQL Server</a:t>
            </a:r>
          </a:p>
          <a:p>
            <a:pPr lvl="1" eaLnBrk="1" hangingPunct="1"/>
            <a:r>
              <a:rPr lang="en-GB" altLang="en-US">
                <a:latin typeface="Arial" panose="020B0604020202020204" pitchFamily="34" charset="0"/>
              </a:rPr>
              <a:t>MySQL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lstStyle/>
          <a:p>
            <a:pPr eaLnBrk="1" hangingPunct="1"/>
            <a:r>
              <a:rPr lang="en-US" altLang="en-US"/>
              <a:t>Data Models</a:t>
            </a:r>
          </a:p>
        </p:txBody>
      </p:sp>
      <p:sp>
        <p:nvSpPr>
          <p:cNvPr id="71683" name="Rectangle 3"/>
          <p:cNvSpPr>
            <a:spLocks noGrp="1" noChangeArrowheads="1"/>
          </p:cNvSpPr>
          <p:nvPr>
            <p:ph type="body" idx="4294967295"/>
          </p:nvPr>
        </p:nvSpPr>
        <p:spPr/>
        <p:txBody>
          <a:bodyPr/>
          <a:lstStyle/>
          <a:p>
            <a:pPr lvl="1" eaLnBrk="1" hangingPunct="1"/>
            <a:r>
              <a:rPr lang="en-GB" altLang="en-US">
                <a:latin typeface="Arial" panose="020B0604020202020204" pitchFamily="34" charset="0"/>
              </a:rPr>
              <a:t>Hierarchical</a:t>
            </a:r>
          </a:p>
          <a:p>
            <a:pPr lvl="1" eaLnBrk="1" hangingPunct="1"/>
            <a:r>
              <a:rPr lang="en-GB" altLang="en-US">
                <a:latin typeface="Arial" panose="020B0604020202020204" pitchFamily="34" charset="0"/>
              </a:rPr>
              <a:t>Network </a:t>
            </a:r>
          </a:p>
          <a:p>
            <a:pPr lvl="1" eaLnBrk="1" hangingPunct="1"/>
            <a:r>
              <a:rPr lang="en-GB" altLang="en-US">
                <a:latin typeface="Arial" panose="020B0604020202020204" pitchFamily="34" charset="0"/>
              </a:rPr>
              <a:t>Relational</a:t>
            </a:r>
          </a:p>
          <a:p>
            <a:pPr lvl="1" eaLnBrk="1" hangingPunct="1"/>
            <a:r>
              <a:rPr lang="en-GB" altLang="en-US">
                <a:latin typeface="Arial" panose="020B0604020202020204" pitchFamily="34" charset="0"/>
              </a:rPr>
              <a:t>Object-oriented</a:t>
            </a:r>
          </a:p>
          <a:p>
            <a:pPr lvl="1" eaLnBrk="1" hangingPunct="1"/>
            <a:r>
              <a:rPr lang="en-GB" altLang="en-US">
                <a:latin typeface="Arial" panose="020B0604020202020204" pitchFamily="34" charset="0"/>
              </a:rPr>
              <a:t>Deductive</a:t>
            </a:r>
          </a:p>
          <a:p>
            <a:pPr lvl="1" eaLnBrk="1" hangingPunct="1"/>
            <a:r>
              <a:rPr lang="en-GB" altLang="en-US">
                <a:latin typeface="Arial" panose="020B0604020202020204" pitchFamily="34" charset="0"/>
              </a:rPr>
              <a:t>Post-relational</a:t>
            </a:r>
          </a:p>
          <a:p>
            <a:pPr lvl="1" eaLnBrk="1" hangingPunct="1"/>
            <a:endParaRPr lang="en-GB" altLang="en-US">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type="title"/>
          </p:nvPr>
        </p:nvSpPr>
        <p:spPr/>
        <p:txBody>
          <a:bodyPr/>
          <a:lstStyle/>
          <a:p>
            <a:pPr eaLnBrk="1" hangingPunct="1"/>
            <a:r>
              <a:rPr lang="en-US" altLang="en-US"/>
              <a:t>Topic Summary</a:t>
            </a:r>
          </a:p>
        </p:txBody>
      </p:sp>
      <p:sp>
        <p:nvSpPr>
          <p:cNvPr id="73731" name="Rectangle 7"/>
          <p:cNvSpPr>
            <a:spLocks noGrp="1" noChangeArrowheads="1"/>
          </p:cNvSpPr>
          <p:nvPr>
            <p:ph idx="1"/>
          </p:nvPr>
        </p:nvSpPr>
        <p:spPr>
          <a:xfrm>
            <a:off x="107950" y="1412875"/>
            <a:ext cx="8856663" cy="4752975"/>
          </a:xfrm>
        </p:spPr>
        <p:txBody>
          <a:bodyPr/>
          <a:lstStyle/>
          <a:p>
            <a:pPr lvl="1" eaLnBrk="1" hangingPunct="1"/>
            <a:r>
              <a:rPr lang="en-GB" altLang="en-US" sz="2000">
                <a:latin typeface="Arial" panose="020B0604020202020204" pitchFamily="34" charset="0"/>
              </a:rPr>
              <a:t>Unit structure</a:t>
            </a:r>
          </a:p>
          <a:p>
            <a:pPr lvl="1" eaLnBrk="1" hangingPunct="1"/>
            <a:r>
              <a:rPr lang="en-GB" altLang="en-US" sz="2000">
                <a:latin typeface="Arial" panose="020B0604020202020204" pitchFamily="34" charset="0"/>
              </a:rPr>
              <a:t>Databases</a:t>
            </a:r>
          </a:p>
          <a:p>
            <a:pPr lvl="2" eaLnBrk="1" hangingPunct="1"/>
            <a:r>
              <a:rPr lang="en-GB" altLang="en-US" sz="2000">
                <a:latin typeface="Arial" panose="020B0604020202020204" pitchFamily="34" charset="0"/>
              </a:rPr>
              <a:t>Definition, functions, sizes</a:t>
            </a:r>
          </a:p>
          <a:p>
            <a:pPr lvl="1" eaLnBrk="1" hangingPunct="1"/>
            <a:r>
              <a:rPr lang="en-GB" altLang="en-US" sz="2000">
                <a:latin typeface="Arial" panose="020B0604020202020204" pitchFamily="34" charset="0"/>
              </a:rPr>
              <a:t>Types of data</a:t>
            </a:r>
          </a:p>
          <a:p>
            <a:pPr lvl="1" eaLnBrk="1" hangingPunct="1"/>
            <a:r>
              <a:rPr lang="en-GB" altLang="en-US" sz="2000">
                <a:latin typeface="Arial" panose="020B0604020202020204" pitchFamily="34" charset="0"/>
              </a:rPr>
              <a:t>Data vs Information</a:t>
            </a:r>
          </a:p>
          <a:p>
            <a:pPr lvl="1" eaLnBrk="1" hangingPunct="1"/>
            <a:r>
              <a:rPr lang="en-GB" altLang="en-US" sz="2000">
                <a:latin typeface="Arial" panose="020B0604020202020204" pitchFamily="34" charset="0"/>
              </a:rPr>
              <a:t>Metadata</a:t>
            </a:r>
          </a:p>
          <a:p>
            <a:pPr lvl="1" eaLnBrk="1" hangingPunct="1"/>
            <a:r>
              <a:rPr lang="en-GB" altLang="en-US" sz="2000">
                <a:latin typeface="Arial" panose="020B0604020202020204" pitchFamily="34" charset="0"/>
              </a:rPr>
              <a:t>File processing systems</a:t>
            </a:r>
          </a:p>
          <a:p>
            <a:pPr lvl="1" eaLnBrk="1" hangingPunct="1"/>
            <a:r>
              <a:rPr lang="en-GB" altLang="en-US" sz="2000">
                <a:latin typeface="Arial" panose="020B0604020202020204" pitchFamily="34" charset="0"/>
              </a:rPr>
              <a:t>Database structure and features</a:t>
            </a:r>
          </a:p>
          <a:p>
            <a:pPr lvl="1" eaLnBrk="1" hangingPunct="1"/>
            <a:r>
              <a:rPr lang="en-GB" altLang="en-US" sz="2000">
                <a:latin typeface="Arial" panose="020B0604020202020204" pitchFamily="34" charset="0"/>
              </a:rPr>
              <a:t>Database Management System</a:t>
            </a:r>
          </a:p>
          <a:p>
            <a:pPr lvl="2" eaLnBrk="1" hangingPunct="1"/>
            <a:r>
              <a:rPr lang="en-GB" altLang="en-US" sz="2000">
                <a:latin typeface="Arial" panose="020B0604020202020204" pitchFamily="34" charset="0"/>
              </a:rPr>
              <a:t>Functions, interface functions, advantages, disadvantages, data models</a:t>
            </a:r>
          </a:p>
          <a:p>
            <a:pPr lvl="1" eaLnBrk="1" hangingPunct="1"/>
            <a:r>
              <a:rPr lang="en-GB" altLang="en-US" sz="2000">
                <a:latin typeface="Arial" panose="020B0604020202020204" pitchFamily="34" charset="0"/>
              </a:rPr>
              <a:t>In this unit, we will focus on </a:t>
            </a:r>
            <a:r>
              <a:rPr lang="en-GB" altLang="en-US" sz="2000" b="1" i="1">
                <a:solidFill>
                  <a:srgbClr val="002060"/>
                </a:solidFill>
                <a:latin typeface="Arial" panose="020B0604020202020204" pitchFamily="34" charset="0"/>
              </a:rPr>
              <a:t>relational </a:t>
            </a:r>
            <a:r>
              <a:rPr lang="en-GB" altLang="en-US" sz="2000">
                <a:latin typeface="Arial" panose="020B0604020202020204" pitchFamily="34" charset="0"/>
              </a:rPr>
              <a:t>database management systems</a:t>
            </a:r>
          </a:p>
          <a:p>
            <a:pPr lvl="1" eaLnBrk="1" hangingPunct="1"/>
            <a:endParaRPr lang="en-GB" altLang="en-US" sz="2400">
              <a:latin typeface="Arial" panose="020B0604020202020204" pitchFamily="34" charset="0"/>
            </a:endParaRPr>
          </a:p>
          <a:p>
            <a:pPr lvl="2" eaLnBrk="1" hangingPunct="1"/>
            <a:endParaRPr lang="en-GB" altLang="en-US" sz="2000">
              <a:latin typeface="Arial" panose="020B0604020202020204" pitchFamily="34" charset="0"/>
            </a:endParaRPr>
          </a:p>
          <a:p>
            <a:pPr lvl="2" eaLnBrk="1" hangingPunct="1"/>
            <a:endParaRPr lang="en-GB" altLang="en-US" sz="2000">
              <a:latin typeface="Arial" panose="020B0604020202020204" pitchFamily="34" charset="0"/>
            </a:endParaRPr>
          </a:p>
          <a:p>
            <a:pPr lvl="2" eaLnBrk="1" hangingPunct="1"/>
            <a:endParaRPr lang="en-GB" altLang="en-US" sz="2000">
              <a:latin typeface="Arial" panose="020B0604020202020204" pitchFamily="34" charset="0"/>
            </a:endParaRPr>
          </a:p>
          <a:p>
            <a:pPr lvl="1" eaLnBrk="1" hangingPunct="1"/>
            <a:endParaRPr lang="en-GB" altLang="en-US">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79388" y="333375"/>
            <a:ext cx="8785225" cy="576263"/>
          </a:xfrm>
        </p:spPr>
        <p:txBody>
          <a:bodyPr/>
          <a:lstStyle/>
          <a:p>
            <a:pPr eaLnBrk="1" hangingPunct="1"/>
            <a:r>
              <a:rPr lang="en-US" altLang="en-US"/>
              <a:t>Further Readings</a:t>
            </a:r>
          </a:p>
        </p:txBody>
      </p:sp>
      <p:sp>
        <p:nvSpPr>
          <p:cNvPr id="74755" name="Rectangle 3"/>
          <p:cNvSpPr>
            <a:spLocks noGrp="1" noChangeArrowheads="1"/>
          </p:cNvSpPr>
          <p:nvPr>
            <p:ph type="body" idx="1"/>
          </p:nvPr>
        </p:nvSpPr>
        <p:spPr>
          <a:xfrm>
            <a:off x="0" y="1628775"/>
            <a:ext cx="8856663" cy="4608513"/>
          </a:xfrm>
        </p:spPr>
        <p:txBody>
          <a:bodyPr/>
          <a:lstStyle/>
          <a:p>
            <a:pPr marL="342900" indent="-342900">
              <a:spcBef>
                <a:spcPts val="1200"/>
              </a:spcBef>
              <a:buFontTx/>
              <a:buChar char="•"/>
            </a:pPr>
            <a:r>
              <a:rPr lang="en-GB" altLang="en-US" sz="2000" i="0">
                <a:solidFill>
                  <a:schemeClr val="bg2"/>
                </a:solidFill>
                <a:latin typeface="Arial" panose="020B0604020202020204" pitchFamily="34" charset="0"/>
                <a:cs typeface="Arial" panose="020B0604020202020204" pitchFamily="34" charset="0"/>
              </a:rPr>
              <a:t>Connolly, T.M. and Begg, C.E. (2015). </a:t>
            </a:r>
            <a:r>
              <a:rPr lang="en-GB" altLang="en-US" sz="2000">
                <a:solidFill>
                  <a:schemeClr val="bg2"/>
                </a:solidFill>
                <a:latin typeface="Arial" panose="020B0604020202020204" pitchFamily="34" charset="0"/>
                <a:cs typeface="Arial" panose="020B0604020202020204" pitchFamily="34" charset="0"/>
              </a:rPr>
              <a:t>Database systems : a practical approach to design, implementation, and management</a:t>
            </a:r>
            <a:r>
              <a:rPr lang="en-GB" altLang="en-US" sz="2000" i="0">
                <a:solidFill>
                  <a:schemeClr val="bg2"/>
                </a:solidFill>
                <a:latin typeface="Arial" panose="020B0604020202020204" pitchFamily="34" charset="0"/>
                <a:cs typeface="Arial" panose="020B0604020202020204" pitchFamily="34" charset="0"/>
              </a:rPr>
              <a:t>. 6th ed. Harlow, Essex, England: Pearson Education Limited. Chapter 1.</a:t>
            </a:r>
          </a:p>
          <a:p>
            <a:pPr marL="342900" indent="-342900">
              <a:spcBef>
                <a:spcPts val="1200"/>
              </a:spcBef>
              <a:buFontTx/>
              <a:buChar char="•"/>
            </a:pPr>
            <a:r>
              <a:rPr lang="en-GB" altLang="en-US" sz="2000" i="0">
                <a:solidFill>
                  <a:schemeClr val="bg2"/>
                </a:solidFill>
                <a:latin typeface="Arial" panose="020B0604020202020204" pitchFamily="34" charset="0"/>
                <a:cs typeface="Arial" panose="020B0604020202020204" pitchFamily="34" charset="0"/>
              </a:rPr>
              <a:t>Hoffer, J.A., Ramesh, V. and Topi, H. (2019). </a:t>
            </a:r>
            <a:r>
              <a:rPr lang="en-GB" altLang="en-US" sz="2000">
                <a:solidFill>
                  <a:schemeClr val="bg2"/>
                </a:solidFill>
                <a:latin typeface="Arial" panose="020B0604020202020204" pitchFamily="34" charset="0"/>
                <a:cs typeface="Arial" panose="020B0604020202020204" pitchFamily="34" charset="0"/>
              </a:rPr>
              <a:t>Modern database management</a:t>
            </a:r>
            <a:r>
              <a:rPr lang="en-GB" altLang="en-US" sz="2000" i="0">
                <a:solidFill>
                  <a:schemeClr val="bg2"/>
                </a:solidFill>
                <a:latin typeface="Arial" panose="020B0604020202020204" pitchFamily="34" charset="0"/>
                <a:cs typeface="Arial" panose="020B0604020202020204" pitchFamily="34" charset="0"/>
              </a:rPr>
              <a:t>. 13th ed. Boston: Pearson Education. Chapter 1.</a:t>
            </a:r>
          </a:p>
          <a:p>
            <a:pPr marL="342900" indent="-342900">
              <a:spcBef>
                <a:spcPts val="1200"/>
              </a:spcBef>
              <a:buFontTx/>
              <a:buChar char="•"/>
            </a:pPr>
            <a:r>
              <a:rPr lang="en-GB" altLang="en-US" sz="2000" i="0">
                <a:solidFill>
                  <a:schemeClr val="bg2"/>
                </a:solidFill>
                <a:latin typeface="Arial" panose="020B0604020202020204" pitchFamily="34" charset="0"/>
                <a:cs typeface="Arial" panose="020B0604020202020204" pitchFamily="34" charset="0"/>
              </a:rPr>
              <a:t>Invisibly. (2021). </a:t>
            </a:r>
            <a:r>
              <a:rPr lang="en-GB" altLang="en-US" sz="2000">
                <a:solidFill>
                  <a:schemeClr val="bg2"/>
                </a:solidFill>
                <a:latin typeface="Arial" panose="020B0604020202020204" pitchFamily="34" charset="0"/>
                <a:cs typeface="Arial" panose="020B0604020202020204" pitchFamily="34" charset="0"/>
              </a:rPr>
              <a:t>How does Amazon use big data? complete insights for 2022</a:t>
            </a:r>
            <a:r>
              <a:rPr lang="en-GB" altLang="en-US" sz="2000" i="0">
                <a:solidFill>
                  <a:schemeClr val="bg2"/>
                </a:solidFill>
                <a:latin typeface="Arial" panose="020B0604020202020204" pitchFamily="34" charset="0"/>
                <a:cs typeface="Arial" panose="020B0604020202020204" pitchFamily="34" charset="0"/>
              </a:rPr>
              <a:t>. [online] Available at: </a:t>
            </a:r>
            <a:r>
              <a:rPr lang="en-GB" altLang="en-US" sz="2000" i="0">
                <a:solidFill>
                  <a:schemeClr val="bg2"/>
                </a:solidFill>
                <a:latin typeface="Arial" panose="020B0604020202020204" pitchFamily="34" charset="0"/>
                <a:cs typeface="Arial" panose="020B0604020202020204" pitchFamily="34" charset="0"/>
                <a:hlinkClick r:id="rId3"/>
              </a:rPr>
              <a:t>https://www.invisibly.com/learn-blog/how-amazon-uses-big-data/</a:t>
            </a:r>
            <a:r>
              <a:rPr lang="en-GB" altLang="en-US" sz="2000" i="0">
                <a:solidFill>
                  <a:schemeClr val="bg2"/>
                </a:solidFill>
                <a:latin typeface="Arial" panose="020B0604020202020204" pitchFamily="34" charset="0"/>
                <a:cs typeface="Arial" panose="020B0604020202020204" pitchFamily="34" charset="0"/>
              </a:rPr>
              <a:t>. (Accessed 26-Feb-24)</a:t>
            </a:r>
          </a:p>
          <a:p>
            <a:pPr marL="342900" indent="-342900"/>
            <a:r>
              <a:rPr lang="en-GB" altLang="en-US" i="0"/>
              <a:t>‌</a:t>
            </a:r>
          </a:p>
          <a:p>
            <a:pPr lvl="1" eaLnBrk="1" hangingPunct="1"/>
            <a:endParaRPr lang="en-GB" altLang="en-US" sz="2000">
              <a:latin typeface="Arial" panose="020B0604020202020204" pitchFamily="34" charset="0"/>
            </a:endParaRPr>
          </a:p>
          <a:p>
            <a:pPr lvl="1" eaLnBrk="1" hangingPunct="1"/>
            <a:endParaRPr lang="en-GB" altLang="en-US" sz="2000">
              <a:latin typeface="Arial" panose="020B0604020202020204" pitchFamily="34" charset="0"/>
            </a:endParaRPr>
          </a:p>
          <a:p>
            <a:pPr lvl="1" eaLnBrk="1" hangingPunct="1"/>
            <a:endParaRPr lang="en-GB" altLang="en-US" sz="2000">
              <a:latin typeface="Arial" panose="020B0604020202020204" pitchFamily="34" charset="0"/>
            </a:endParaRPr>
          </a:p>
          <a:p>
            <a:pPr lvl="1" eaLnBrk="1" hangingPunct="1"/>
            <a:endParaRPr lang="en-US" altLang="en-US" sz="200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685800" y="2286000"/>
            <a:ext cx="7772400" cy="1143000"/>
          </a:xfrm>
        </p:spPr>
        <p:txBody>
          <a:bodyPr/>
          <a:lstStyle/>
          <a:p>
            <a:pPr eaLnBrk="1" hangingPunct="1"/>
            <a:r>
              <a:rPr lang="en-GB" altLang="en-US"/>
              <a:t>Topic 1 – Introduction to the unit and Database Fundamentals</a:t>
            </a:r>
          </a:p>
        </p:txBody>
      </p:sp>
      <p:sp>
        <p:nvSpPr>
          <p:cNvPr id="76803" name="Rectangle 3"/>
          <p:cNvSpPr>
            <a:spLocks noGrp="1" noChangeArrowheads="1"/>
          </p:cNvSpPr>
          <p:nvPr>
            <p:ph type="subTitle" idx="1"/>
          </p:nvPr>
        </p:nvSpPr>
        <p:spPr/>
        <p:txBody>
          <a:bodyPr/>
          <a:lstStyle/>
          <a:p>
            <a:pPr eaLnBrk="1" hangingPunct="1"/>
            <a:r>
              <a:rPr lang="en-GB" altLang="en-US"/>
              <a:t>Any Questions?</a:t>
            </a:r>
          </a:p>
          <a:p>
            <a:pPr eaLnBrk="1" hangingPunct="1"/>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Pedagogic Approach</a:t>
            </a:r>
          </a:p>
        </p:txBody>
      </p:sp>
      <p:sp>
        <p:nvSpPr>
          <p:cNvPr id="12291" name="Rectangle 3"/>
          <p:cNvSpPr>
            <a:spLocks noGrp="1" noChangeArrowheads="1"/>
          </p:cNvSpPr>
          <p:nvPr>
            <p:ph type="body" idx="1"/>
          </p:nvPr>
        </p:nvSpPr>
        <p:spPr/>
        <p:txBody>
          <a:bodyPr/>
          <a:lstStyle/>
          <a:p>
            <a:pPr lvl="1" eaLnBrk="1" hangingPunct="1"/>
            <a:r>
              <a:rPr lang="en-GB" altLang="en-US" dirty="0">
                <a:latin typeface="Arial" panose="020B0604020202020204" pitchFamily="34" charset="0"/>
              </a:rPr>
              <a:t>Lectures - 2 hours</a:t>
            </a:r>
          </a:p>
          <a:p>
            <a:pPr lvl="1" eaLnBrk="1" hangingPunct="1"/>
            <a:r>
              <a:rPr lang="en-GB" altLang="en-US" dirty="0">
                <a:latin typeface="Arial" panose="020B0604020202020204" pitchFamily="34" charset="0"/>
              </a:rPr>
              <a:t>Tutorials -  1 hour</a:t>
            </a:r>
          </a:p>
          <a:p>
            <a:pPr lvl="1" eaLnBrk="1" hangingPunct="1"/>
            <a:r>
              <a:rPr lang="en-GB" altLang="en-US" dirty="0">
                <a:latin typeface="Arial" panose="020B0604020202020204" pitchFamily="34" charset="0"/>
              </a:rPr>
              <a:t>Laboratory  - 2 hours</a:t>
            </a:r>
          </a:p>
          <a:p>
            <a:pPr lvl="1" eaLnBrk="1" hangingPunct="1"/>
            <a:r>
              <a:rPr lang="en-GB" altLang="en-US" dirty="0">
                <a:latin typeface="Arial" panose="020B0604020202020204" pitchFamily="34" charset="0"/>
              </a:rPr>
              <a:t>Private study - approximately 6 hours</a:t>
            </a:r>
            <a:endParaRPr lang="en-US" altLang="en-US"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Assessment</a:t>
            </a:r>
          </a:p>
        </p:txBody>
      </p:sp>
      <p:sp>
        <p:nvSpPr>
          <p:cNvPr id="13315" name="Rectangle 3"/>
          <p:cNvSpPr>
            <a:spLocks noGrp="1" noChangeArrowheads="1"/>
          </p:cNvSpPr>
          <p:nvPr>
            <p:ph type="body" idx="1"/>
          </p:nvPr>
        </p:nvSpPr>
        <p:spPr/>
        <p:txBody>
          <a:bodyPr/>
          <a:lstStyle/>
          <a:p>
            <a:pPr lvl="1" eaLnBrk="1" hangingPunct="1"/>
            <a:r>
              <a:rPr lang="en-GB" altLang="en-US">
                <a:latin typeface="Arial" panose="020B0604020202020204" pitchFamily="34" charset="0"/>
              </a:rPr>
              <a:t>Examination 40%</a:t>
            </a:r>
          </a:p>
          <a:p>
            <a:pPr lvl="1" eaLnBrk="1" hangingPunct="1"/>
            <a:r>
              <a:rPr lang="en-GB" altLang="en-US">
                <a:latin typeface="Arial" panose="020B0604020202020204" pitchFamily="34" charset="0"/>
              </a:rPr>
              <a:t>Assignment 60%</a:t>
            </a:r>
            <a:endParaRPr lang="en-US" altLang="en-US">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2195513" y="1341438"/>
            <a:ext cx="4538662" cy="4783137"/>
            <a:chOff x="2479" y="4869"/>
            <a:chExt cx="6138" cy="6747"/>
          </a:xfrm>
        </p:grpSpPr>
        <p:sp>
          <p:nvSpPr>
            <p:cNvPr id="14341" name="Text Box 3"/>
            <p:cNvSpPr txBox="1">
              <a:spLocks noChangeArrowheads="1"/>
            </p:cNvSpPr>
            <p:nvPr/>
          </p:nvSpPr>
          <p:spPr bwMode="auto">
            <a:xfrm>
              <a:off x="2479" y="4869"/>
              <a:ext cx="2925" cy="1476"/>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Aft>
                  <a:spcPts val="600"/>
                </a:spcAft>
              </a:pPr>
              <a:r>
                <a:rPr lang="en-GB" altLang="en-US" sz="1800" b="1">
                  <a:latin typeface="Calibri" panose="020F0502020204030204" pitchFamily="34" charset="0"/>
                  <a:cs typeface="Calibri" panose="020F0502020204030204" pitchFamily="34" charset="0"/>
                </a:rPr>
                <a:t>Personal Data</a:t>
              </a:r>
            </a:p>
            <a:p>
              <a:pPr>
                <a:spcAft>
                  <a:spcPts val="600"/>
                </a:spcAft>
              </a:pPr>
              <a:r>
                <a:rPr lang="en-GB" altLang="en-US" sz="1800">
                  <a:latin typeface="Calibri" panose="020F0502020204030204" pitchFamily="34" charset="0"/>
                  <a:cs typeface="Calibri" panose="020F0502020204030204" pitchFamily="34" charset="0"/>
                </a:rPr>
                <a:t>Health </a:t>
              </a:r>
            </a:p>
            <a:p>
              <a:pPr>
                <a:spcAft>
                  <a:spcPts val="600"/>
                </a:spcAft>
              </a:pPr>
              <a:r>
                <a:rPr lang="en-GB" altLang="en-US" sz="1800">
                  <a:latin typeface="Calibri" panose="020F0502020204030204" pitchFamily="34" charset="0"/>
                  <a:cs typeface="Calibri" panose="020F0502020204030204" pitchFamily="34" charset="0"/>
                </a:rPr>
                <a:t>Age</a:t>
              </a:r>
              <a:endParaRPr lang="en-US" altLang="en-US" sz="1800">
                <a:latin typeface="Calibri" panose="020F0502020204030204" pitchFamily="34" charset="0"/>
                <a:cs typeface="Calibri" panose="020F0502020204030204" pitchFamily="34" charset="0"/>
              </a:endParaRPr>
            </a:p>
          </p:txBody>
        </p:sp>
        <p:sp>
          <p:nvSpPr>
            <p:cNvPr id="14342" name="Text Box 4"/>
            <p:cNvSpPr txBox="1">
              <a:spLocks noChangeArrowheads="1"/>
            </p:cNvSpPr>
            <p:nvPr/>
          </p:nvSpPr>
          <p:spPr bwMode="auto">
            <a:xfrm>
              <a:off x="5602" y="4874"/>
              <a:ext cx="3015" cy="1488"/>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Aft>
                  <a:spcPts val="600"/>
                </a:spcAft>
              </a:pPr>
              <a:r>
                <a:rPr lang="en-GB" altLang="en-US" sz="1800" b="1">
                  <a:latin typeface="Calibri" panose="020F0502020204030204" pitchFamily="34" charset="0"/>
                  <a:cs typeface="Calibri" panose="020F0502020204030204" pitchFamily="34" charset="0"/>
                </a:rPr>
                <a:t>Type of Holiday</a:t>
              </a:r>
            </a:p>
            <a:p>
              <a:pPr>
                <a:spcAft>
                  <a:spcPts val="600"/>
                </a:spcAft>
              </a:pPr>
              <a:r>
                <a:rPr lang="en-GB" altLang="en-US" sz="1800">
                  <a:latin typeface="Calibri" panose="020F0502020204030204" pitchFamily="34" charset="0"/>
                  <a:cs typeface="Calibri" panose="020F0502020204030204" pitchFamily="34" charset="0"/>
                </a:rPr>
                <a:t>Where?  How long? </a:t>
              </a:r>
            </a:p>
            <a:p>
              <a:pPr>
                <a:spcAft>
                  <a:spcPts val="600"/>
                </a:spcAft>
              </a:pPr>
              <a:r>
                <a:rPr lang="en-GB" altLang="en-US" sz="1800">
                  <a:latin typeface="Calibri" panose="020F0502020204030204" pitchFamily="34" charset="0"/>
                  <a:cs typeface="Calibri" panose="020F0502020204030204" pitchFamily="34" charset="0"/>
                </a:rPr>
                <a:t>Type of Activities.</a:t>
              </a:r>
              <a:endParaRPr lang="en-US" altLang="en-US" sz="1800">
                <a:latin typeface="Calibri" panose="020F0502020204030204" pitchFamily="34" charset="0"/>
                <a:cs typeface="Calibri" panose="020F0502020204030204" pitchFamily="34" charset="0"/>
              </a:endParaRPr>
            </a:p>
          </p:txBody>
        </p:sp>
        <p:sp>
          <p:nvSpPr>
            <p:cNvPr id="14343" name="AutoShape 6"/>
            <p:cNvSpPr>
              <a:spLocks noChangeArrowheads="1"/>
            </p:cNvSpPr>
            <p:nvPr/>
          </p:nvSpPr>
          <p:spPr bwMode="auto">
            <a:xfrm>
              <a:off x="5957" y="6455"/>
              <a:ext cx="602" cy="565"/>
            </a:xfrm>
            <a:prstGeom prst="downArrow">
              <a:avLst>
                <a:gd name="adj1" fmla="val 50000"/>
                <a:gd name="adj2" fmla="val 25000"/>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sz="1800">
                <a:latin typeface="Calibri" panose="020F0502020204030204" pitchFamily="34" charset="0"/>
                <a:cs typeface="Calibri" panose="020F0502020204030204" pitchFamily="34" charset="0"/>
              </a:endParaRPr>
            </a:p>
          </p:txBody>
        </p:sp>
        <p:sp>
          <p:nvSpPr>
            <p:cNvPr id="14344" name="AutoShape 7"/>
            <p:cNvSpPr>
              <a:spLocks noChangeArrowheads="1"/>
            </p:cNvSpPr>
            <p:nvPr/>
          </p:nvSpPr>
          <p:spPr bwMode="auto">
            <a:xfrm>
              <a:off x="4621" y="6994"/>
              <a:ext cx="1650" cy="1423"/>
            </a:xfrm>
            <a:prstGeom prst="flowChartMagneticDisk">
              <a:avLst/>
            </a:prstGeom>
            <a:solidFill>
              <a:srgbClr val="FFFFFF"/>
            </a:solidFill>
            <a:ln w="9525">
              <a:solidFill>
                <a:srgbClr val="000000"/>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sz="1800">
                <a:latin typeface="Calibri" panose="020F0502020204030204" pitchFamily="34" charset="0"/>
                <a:cs typeface="Calibri" panose="020F0502020204030204" pitchFamily="34" charset="0"/>
              </a:endParaRPr>
            </a:p>
          </p:txBody>
        </p:sp>
        <p:sp>
          <p:nvSpPr>
            <p:cNvPr id="14345" name="AutoShape 8"/>
            <p:cNvSpPr>
              <a:spLocks noChangeArrowheads="1"/>
            </p:cNvSpPr>
            <p:nvPr/>
          </p:nvSpPr>
          <p:spPr bwMode="auto">
            <a:xfrm>
              <a:off x="5206" y="8448"/>
              <a:ext cx="543" cy="585"/>
            </a:xfrm>
            <a:prstGeom prst="downArrow">
              <a:avLst>
                <a:gd name="adj1" fmla="val 50000"/>
                <a:gd name="adj2" fmla="val 24998"/>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sz="1800">
                <a:latin typeface="Calibri" panose="020F0502020204030204" pitchFamily="34" charset="0"/>
                <a:cs typeface="Calibri" panose="020F0502020204030204" pitchFamily="34" charset="0"/>
              </a:endParaRPr>
            </a:p>
          </p:txBody>
        </p:sp>
        <p:sp>
          <p:nvSpPr>
            <p:cNvPr id="14346" name="Text Box 9"/>
            <p:cNvSpPr txBox="1">
              <a:spLocks noChangeArrowheads="1"/>
            </p:cNvSpPr>
            <p:nvPr/>
          </p:nvSpPr>
          <p:spPr bwMode="auto">
            <a:xfrm>
              <a:off x="3262" y="9051"/>
              <a:ext cx="4284" cy="566"/>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Aft>
                  <a:spcPts val="1000"/>
                </a:spcAft>
              </a:pPr>
              <a:r>
                <a:rPr lang="en-GB" altLang="en-US" sz="1800">
                  <a:latin typeface="Calibri" panose="020F0502020204030204" pitchFamily="34" charset="0"/>
                  <a:cs typeface="Calibri" panose="020F0502020204030204" pitchFamily="34" charset="0"/>
                </a:rPr>
                <a:t>Type of Insurance Required?</a:t>
              </a:r>
              <a:endParaRPr lang="en-US" altLang="en-US" sz="1800">
                <a:latin typeface="Calibri" panose="020F0502020204030204" pitchFamily="34" charset="0"/>
                <a:cs typeface="Calibri" panose="020F0502020204030204" pitchFamily="34" charset="0"/>
              </a:endParaRPr>
            </a:p>
          </p:txBody>
        </p:sp>
        <p:sp>
          <p:nvSpPr>
            <p:cNvPr id="14347" name="AutoShape 10"/>
            <p:cNvSpPr>
              <a:spLocks noChangeArrowheads="1"/>
            </p:cNvSpPr>
            <p:nvPr/>
          </p:nvSpPr>
          <p:spPr bwMode="auto">
            <a:xfrm>
              <a:off x="4524" y="10251"/>
              <a:ext cx="2035" cy="1365"/>
            </a:xfrm>
            <a:prstGeom prst="flowChartMagneticDisk">
              <a:avLst/>
            </a:prstGeom>
            <a:solidFill>
              <a:srgbClr val="FFFFFF"/>
            </a:solidFill>
            <a:ln w="9525">
              <a:solidFill>
                <a:srgbClr val="000000"/>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sz="1800">
                <a:latin typeface="Calibri" panose="020F0502020204030204" pitchFamily="34" charset="0"/>
                <a:cs typeface="Calibri" panose="020F0502020204030204" pitchFamily="34" charset="0"/>
              </a:endParaRPr>
            </a:p>
          </p:txBody>
        </p:sp>
        <p:sp>
          <p:nvSpPr>
            <p:cNvPr id="14348" name="AutoShape 11"/>
            <p:cNvSpPr>
              <a:spLocks noChangeArrowheads="1"/>
            </p:cNvSpPr>
            <p:nvPr/>
          </p:nvSpPr>
          <p:spPr bwMode="auto">
            <a:xfrm rot="10800000">
              <a:off x="5206" y="9743"/>
              <a:ext cx="535" cy="480"/>
            </a:xfrm>
            <a:prstGeom prst="downArrow">
              <a:avLst>
                <a:gd name="adj1" fmla="val 50000"/>
                <a:gd name="adj2" fmla="val 25000"/>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sz="1800">
                <a:latin typeface="Calibri" panose="020F0502020204030204" pitchFamily="34" charset="0"/>
                <a:cs typeface="Calibri" panose="020F0502020204030204" pitchFamily="34" charset="0"/>
              </a:endParaRPr>
            </a:p>
          </p:txBody>
        </p:sp>
        <p:sp>
          <p:nvSpPr>
            <p:cNvPr id="14349" name="Text Box 12"/>
            <p:cNvSpPr txBox="1">
              <a:spLocks noChangeArrowheads="1"/>
            </p:cNvSpPr>
            <p:nvPr/>
          </p:nvSpPr>
          <p:spPr bwMode="auto">
            <a:xfrm>
              <a:off x="4792" y="7526"/>
              <a:ext cx="1363" cy="344"/>
            </a:xfrm>
            <a:prstGeom prst="rect">
              <a:avLst/>
            </a:prstGeom>
            <a:solidFill>
              <a:srgbClr val="FFFFFF"/>
            </a:solidFill>
            <a:ln w="9525">
              <a:solidFill>
                <a:srgbClr val="FFFFFF"/>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Aft>
                  <a:spcPts val="1000"/>
                </a:spcAft>
              </a:pPr>
              <a:r>
                <a:rPr lang="en-GB" altLang="en-US" sz="1800">
                  <a:latin typeface="Calibri" panose="020F0502020204030204" pitchFamily="34" charset="0"/>
                  <a:cs typeface="Calibri" panose="020F0502020204030204" pitchFamily="34" charset="0"/>
                </a:rPr>
                <a:t>Personal  Data</a:t>
              </a:r>
              <a:endParaRPr lang="en-US" altLang="en-US" sz="1800">
                <a:latin typeface="Calibri" panose="020F0502020204030204" pitchFamily="34" charset="0"/>
                <a:cs typeface="Calibri" panose="020F0502020204030204" pitchFamily="34" charset="0"/>
              </a:endParaRPr>
            </a:p>
          </p:txBody>
        </p:sp>
        <p:sp>
          <p:nvSpPr>
            <p:cNvPr id="14350" name="Text Box 13"/>
            <p:cNvSpPr txBox="1">
              <a:spLocks noChangeArrowheads="1"/>
            </p:cNvSpPr>
            <p:nvPr/>
          </p:nvSpPr>
          <p:spPr bwMode="auto">
            <a:xfrm>
              <a:off x="4621" y="10741"/>
              <a:ext cx="1753" cy="581"/>
            </a:xfrm>
            <a:prstGeom prst="rect">
              <a:avLst/>
            </a:prstGeom>
            <a:solidFill>
              <a:srgbClr val="FFFFFF"/>
            </a:solidFill>
            <a:ln w="9525">
              <a:solidFill>
                <a:srgbClr val="FFFFFF"/>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Aft>
                  <a:spcPts val="1000"/>
                </a:spcAft>
              </a:pPr>
              <a:r>
                <a:rPr lang="en-GB" altLang="en-US" sz="1800">
                  <a:latin typeface="Calibri" panose="020F0502020204030204" pitchFamily="34" charset="0"/>
                  <a:cs typeface="Calibri" panose="020F0502020204030204" pitchFamily="34" charset="0"/>
                </a:rPr>
                <a:t>Insurance Data</a:t>
              </a:r>
              <a:endParaRPr lang="en-US" altLang="en-US" sz="1800">
                <a:latin typeface="Calibri" panose="020F0502020204030204" pitchFamily="34" charset="0"/>
                <a:cs typeface="Calibri" panose="020F0502020204030204" pitchFamily="34" charset="0"/>
              </a:endParaRPr>
            </a:p>
          </p:txBody>
        </p:sp>
      </p:grpSp>
      <p:sp>
        <p:nvSpPr>
          <p:cNvPr id="14339" name="AutoShape 6"/>
          <p:cNvSpPr>
            <a:spLocks noChangeArrowheads="1"/>
          </p:cNvSpPr>
          <p:nvPr/>
        </p:nvSpPr>
        <p:spPr bwMode="auto">
          <a:xfrm>
            <a:off x="3556000" y="2489200"/>
            <a:ext cx="444500" cy="400050"/>
          </a:xfrm>
          <a:prstGeom prst="downArrow">
            <a:avLst>
              <a:gd name="adj1" fmla="val 50000"/>
              <a:gd name="adj2" fmla="val 25000"/>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4340" name="Title 19"/>
          <p:cNvSpPr>
            <a:spLocks noGrp="1" noChangeArrowheads="1"/>
          </p:cNvSpPr>
          <p:nvPr>
            <p:ph type="title"/>
          </p:nvPr>
        </p:nvSpPr>
        <p:spPr>
          <a:xfrm>
            <a:off x="179388" y="-26988"/>
            <a:ext cx="8075612" cy="1162051"/>
          </a:xfrm>
        </p:spPr>
        <p:txBody>
          <a:bodyPr/>
          <a:lstStyle/>
          <a:p>
            <a:r>
              <a:rPr lang="en-GB" altLang="en-US" sz="4400" b="0"/>
              <a:t>Health Insurance - 1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Health Insurance - 2 </a:t>
            </a:r>
          </a:p>
        </p:txBody>
      </p:sp>
      <p:sp>
        <p:nvSpPr>
          <p:cNvPr id="16387" name="Rectangle 3"/>
          <p:cNvSpPr>
            <a:spLocks noGrp="1" noChangeArrowheads="1"/>
          </p:cNvSpPr>
          <p:nvPr>
            <p:ph type="body" idx="1"/>
          </p:nvPr>
        </p:nvSpPr>
        <p:spPr>
          <a:xfrm>
            <a:off x="103188" y="1628800"/>
            <a:ext cx="8856663" cy="4319587"/>
          </a:xfrm>
        </p:spPr>
        <p:txBody>
          <a:bodyPr/>
          <a:lstStyle/>
          <a:p>
            <a:pPr marL="268287" lvl="1" indent="0" eaLnBrk="1" hangingPunct="1">
              <a:buNone/>
            </a:pPr>
            <a:r>
              <a:rPr lang="en-GB" altLang="en-US" dirty="0">
                <a:latin typeface="Arial" panose="020B0604020202020204" pitchFamily="34" charset="0"/>
              </a:rPr>
              <a:t>To match a person to the right insurance policy:</a:t>
            </a:r>
          </a:p>
          <a:p>
            <a:pPr lvl="1" eaLnBrk="1" hangingPunct="1"/>
            <a:endParaRPr lang="en-GB" altLang="en-US" sz="800" dirty="0">
              <a:latin typeface="Arial" panose="020B0604020202020204" pitchFamily="34" charset="0"/>
            </a:endParaRPr>
          </a:p>
          <a:p>
            <a:pPr lvl="2" eaLnBrk="1" hangingPunct="1"/>
            <a:r>
              <a:rPr lang="en-GB" altLang="en-US" sz="2600" dirty="0">
                <a:latin typeface="Arial" panose="020B0604020202020204" pitchFamily="34" charset="0"/>
              </a:rPr>
              <a:t>Collate the relevant data about the person</a:t>
            </a:r>
          </a:p>
          <a:p>
            <a:pPr lvl="2" eaLnBrk="1" hangingPunct="1"/>
            <a:r>
              <a:rPr lang="en-GB" altLang="en-US" sz="2600" dirty="0">
                <a:latin typeface="Arial" panose="020B0604020202020204" pitchFamily="34" charset="0"/>
              </a:rPr>
              <a:t>Store this data somewhere</a:t>
            </a:r>
          </a:p>
          <a:p>
            <a:pPr lvl="2" eaLnBrk="1" hangingPunct="1"/>
            <a:r>
              <a:rPr lang="en-GB" altLang="en-US" sz="2600" dirty="0">
                <a:latin typeface="Arial" panose="020B0604020202020204" pitchFamily="34" charset="0"/>
              </a:rPr>
              <a:t>Match this data to data about types of insurance</a:t>
            </a:r>
          </a:p>
          <a:p>
            <a:pPr lvl="2" eaLnBrk="1" hangingPunct="1"/>
            <a:r>
              <a:rPr lang="en-GB" altLang="en-US" sz="2600" dirty="0">
                <a:latin typeface="Arial" panose="020B0604020202020204" pitchFamily="34" charset="0"/>
              </a:rPr>
              <a:t>If searching from more than one company, then this might be on multiple databases</a:t>
            </a:r>
          </a:p>
          <a:p>
            <a:pPr lvl="2" eaLnBrk="1" hangingPunct="1"/>
            <a:r>
              <a:rPr lang="en-GB" altLang="en-US" sz="2600" dirty="0">
                <a:latin typeface="Arial" panose="020B0604020202020204" pitchFamily="34" charset="0"/>
              </a:rPr>
              <a:t>Matching people to insurance might use an AI System</a:t>
            </a:r>
            <a:endParaRPr lang="en-US" altLang="en-US" sz="2600"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388" y="333375"/>
            <a:ext cx="8785225" cy="1143000"/>
          </a:xfrm>
        </p:spPr>
        <p:txBody>
          <a:bodyPr/>
          <a:lstStyle/>
          <a:p>
            <a:pPr eaLnBrk="1" hangingPunct="1"/>
            <a:r>
              <a:rPr lang="en-US" altLang="en-US"/>
              <a:t>Examples of Use</a:t>
            </a:r>
          </a:p>
        </p:txBody>
      </p:sp>
      <p:sp>
        <p:nvSpPr>
          <p:cNvPr id="17411" name="Rectangle 3"/>
          <p:cNvSpPr>
            <a:spLocks noGrp="1" noChangeArrowheads="1"/>
          </p:cNvSpPr>
          <p:nvPr>
            <p:ph type="body" idx="1"/>
          </p:nvPr>
        </p:nvSpPr>
        <p:spPr>
          <a:xfrm>
            <a:off x="107950" y="1484313"/>
            <a:ext cx="8856663" cy="4319587"/>
          </a:xfrm>
        </p:spPr>
        <p:txBody>
          <a:bodyPr/>
          <a:lstStyle/>
          <a:p>
            <a:pPr lvl="1" eaLnBrk="1" hangingPunct="1"/>
            <a:r>
              <a:rPr lang="en-GB" altLang="en-US">
                <a:latin typeface="Arial" panose="020B0604020202020204" pitchFamily="34" charset="0"/>
              </a:rPr>
              <a:t>Supermarket checkout</a:t>
            </a:r>
          </a:p>
          <a:p>
            <a:pPr lvl="1" eaLnBrk="1" hangingPunct="1"/>
            <a:r>
              <a:rPr lang="en-GB" altLang="en-US">
                <a:latin typeface="Arial" panose="020B0604020202020204" pitchFamily="34" charset="0"/>
              </a:rPr>
              <a:t>Purchasing using a credit card</a:t>
            </a:r>
          </a:p>
          <a:p>
            <a:pPr lvl="1" eaLnBrk="1" hangingPunct="1"/>
            <a:r>
              <a:rPr lang="en-GB" altLang="en-US">
                <a:latin typeface="Arial" panose="020B0604020202020204" pitchFamily="34" charset="0"/>
              </a:rPr>
              <a:t>Booking a holiday</a:t>
            </a:r>
          </a:p>
          <a:p>
            <a:pPr lvl="1" eaLnBrk="1" hangingPunct="1"/>
            <a:r>
              <a:rPr lang="en-GB" altLang="en-US">
                <a:latin typeface="Arial" panose="020B0604020202020204" pitchFamily="34" charset="0"/>
              </a:rPr>
              <a:t>Using a library</a:t>
            </a:r>
          </a:p>
          <a:p>
            <a:pPr lvl="1" eaLnBrk="1" hangingPunct="1"/>
            <a:r>
              <a:rPr lang="en-GB" altLang="en-US">
                <a:latin typeface="Arial" panose="020B0604020202020204" pitchFamily="34" charset="0"/>
              </a:rPr>
              <a:t>Taking out insurance</a:t>
            </a:r>
          </a:p>
          <a:p>
            <a:pPr lvl="1" eaLnBrk="1" hangingPunct="1"/>
            <a:r>
              <a:rPr lang="en-GB" altLang="en-US">
                <a:latin typeface="Arial" panose="020B0604020202020204" pitchFamily="34" charset="0"/>
              </a:rPr>
              <a:t>Obtaining a passport or other official document</a:t>
            </a:r>
          </a:p>
          <a:p>
            <a:pPr lvl="1" eaLnBrk="1" hangingPunct="1"/>
            <a:r>
              <a:rPr lang="en-GB" altLang="en-US">
                <a:latin typeface="Arial" panose="020B0604020202020204" pitchFamily="34" charset="0"/>
              </a:rPr>
              <a:t>Using the Internet</a:t>
            </a:r>
          </a:p>
          <a:p>
            <a:pPr lvl="1" eaLnBrk="1" hangingPunct="1"/>
            <a:r>
              <a:rPr lang="en-GB" altLang="en-US">
                <a:latin typeface="Arial" panose="020B0604020202020204" pitchFamily="34" charset="0"/>
              </a:rPr>
              <a:t>Studying at college or university</a:t>
            </a:r>
            <a:endParaRPr lang="en-US" altLang="en-US">
              <a:latin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452476ae-886b-4295-89c8-45c41880d068"/>
</p:tagLst>
</file>

<file path=ppt/theme/theme1.xml><?xml version="1.0" encoding="utf-8"?>
<a:theme xmlns:a="http://schemas.openxmlformats.org/drawingml/2006/main" name="Blank Presentation">
  <a:themeElements>
    <a:clrScheme name="Custom 11">
      <a:dk1>
        <a:srgbClr val="000000"/>
      </a:dk1>
      <a:lt1>
        <a:srgbClr val="FFFFFF"/>
      </a:lt1>
      <a:dk2>
        <a:srgbClr val="000000"/>
      </a:dk2>
      <a:lt2>
        <a:srgbClr val="3F3F3F"/>
      </a:lt2>
      <a:accent1>
        <a:srgbClr val="212167"/>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st 2">
  <a:themeElements>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st 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deceafc-5c0f-406d-b95f-35e6593d664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17E0D879CC564094532C08ADB51DA8" ma:contentTypeVersion="18" ma:contentTypeDescription="Create a new document." ma:contentTypeScope="" ma:versionID="e918d0942375ba27de1f182e78d7b8ac">
  <xsd:schema xmlns:xsd="http://www.w3.org/2001/XMLSchema" xmlns:xs="http://www.w3.org/2001/XMLSchema" xmlns:p="http://schemas.microsoft.com/office/2006/metadata/properties" xmlns:ns3="bdeceafc-5c0f-406d-b95f-35e6593d664b" xmlns:ns4="dbeaa6b5-7a21-43b8-ab59-31e7cbf2c187" targetNamespace="http://schemas.microsoft.com/office/2006/metadata/properties" ma:root="true" ma:fieldsID="cb6d8367aab685ba43ec9884064424a1" ns3:_="" ns4:_="">
    <xsd:import namespace="bdeceafc-5c0f-406d-b95f-35e6593d664b"/>
    <xsd:import namespace="dbeaa6b5-7a21-43b8-ab59-31e7cbf2c18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ceafc-5c0f-406d-b95f-35e6593d6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eaa6b5-7a21-43b8-ab59-31e7cbf2c18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AF425D-F39B-409F-BD0C-BD5DEB972AF9}">
  <ds:schemaRefs>
    <ds:schemaRef ds:uri="http://schemas.microsoft.com/sharepoint/v3/contenttype/forms"/>
  </ds:schemaRefs>
</ds:datastoreItem>
</file>

<file path=customXml/itemProps2.xml><?xml version="1.0" encoding="utf-8"?>
<ds:datastoreItem xmlns:ds="http://schemas.openxmlformats.org/officeDocument/2006/customXml" ds:itemID="{FE46F35F-349B-4BD4-8CBC-C423B6DCF1F9}">
  <ds:schemaRefs>
    <ds:schemaRef ds:uri="http://schemas.openxmlformats.org/package/2006/metadata/core-properties"/>
    <ds:schemaRef ds:uri="http://purl.org/dc/elements/1.1/"/>
    <ds:schemaRef ds:uri="http://schemas.microsoft.com/office/infopath/2007/PartnerControls"/>
    <ds:schemaRef ds:uri="http://purl.org/dc/dcmitype/"/>
    <ds:schemaRef ds:uri="bdeceafc-5c0f-406d-b95f-35e6593d664b"/>
    <ds:schemaRef ds:uri="dbeaa6b5-7a21-43b8-ab59-31e7cbf2c187"/>
    <ds:schemaRef ds:uri="http://schemas.microsoft.com/office/2006/documentManagement/typ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98AAB64F-CBDC-4CD4-A098-BB880E9596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ceafc-5c0f-406d-b95f-35e6593d664b"/>
    <ds:schemaRef ds:uri="dbeaa6b5-7a21-43b8-ab59-31e7cbf2c1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Eric:Users:Eric:Desktop:test 2.ppt</Template>
  <TotalTime>1239</TotalTime>
  <Words>1892</Words>
  <Application>Microsoft Office PowerPoint</Application>
  <PresentationFormat>On-screen Show (4:3)</PresentationFormat>
  <Paragraphs>398</Paragraphs>
  <Slides>47</Slides>
  <Notes>24</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47</vt:i4>
      </vt:variant>
    </vt:vector>
  </HeadingPairs>
  <TitlesOfParts>
    <vt:vector size="57" baseType="lpstr">
      <vt:lpstr>Gill Sans</vt:lpstr>
      <vt:lpstr>Arial</vt:lpstr>
      <vt:lpstr>Calibri</vt:lpstr>
      <vt:lpstr>Courier New</vt:lpstr>
      <vt:lpstr>Symbol</vt:lpstr>
      <vt:lpstr>Times</vt:lpstr>
      <vt:lpstr>Times New Roman</vt:lpstr>
      <vt:lpstr>Blank Presentation</vt:lpstr>
      <vt:lpstr>test 2</vt:lpstr>
      <vt:lpstr>Document</vt:lpstr>
      <vt:lpstr>PowerPoint Presentation</vt:lpstr>
      <vt:lpstr>Scope and Coverage</vt:lpstr>
      <vt:lpstr>Learning Outcomes</vt:lpstr>
      <vt:lpstr>The Unit Roadmap</vt:lpstr>
      <vt:lpstr>Pedagogic Approach</vt:lpstr>
      <vt:lpstr>Assessment</vt:lpstr>
      <vt:lpstr>Health Insurance - 1</vt:lpstr>
      <vt:lpstr>Health Insurance - 2 </vt:lpstr>
      <vt:lpstr>Examples of Use</vt:lpstr>
      <vt:lpstr>Record Keeping Systems</vt:lpstr>
      <vt:lpstr>Database Functions</vt:lpstr>
      <vt:lpstr>Database Size - 1</vt:lpstr>
      <vt:lpstr>Database Size - 2</vt:lpstr>
      <vt:lpstr>Definition</vt:lpstr>
      <vt:lpstr>What Does This Mean?</vt:lpstr>
      <vt:lpstr>Organised</vt:lpstr>
      <vt:lpstr>Related</vt:lpstr>
      <vt:lpstr>Discussion Session</vt:lpstr>
      <vt:lpstr>Types of Data 1: Traditional</vt:lpstr>
      <vt:lpstr>Types of Data 2: Multi-media</vt:lpstr>
      <vt:lpstr>Data and Information</vt:lpstr>
      <vt:lpstr>Class list for Databases unit Autumn Semester 2010 Student Name  Student ID           Date of Birth Kenneth Baker  98778373    19th Jan 1980 Ammena Bagum  97327627  1st Feb 1981 Sarah Ako  98737373  8th Aug 1981 Clive Finkle  93838383  9th Sep 1981 Debra McFarren 98383837  1st Jan 1981 Douglas Sinseros 99344222  27th May 1980</vt:lpstr>
      <vt:lpstr>PowerPoint Presentation</vt:lpstr>
      <vt:lpstr>Checkpoint Summary </vt:lpstr>
      <vt:lpstr>Data in Oracle SQL</vt:lpstr>
      <vt:lpstr>Metadata - 1</vt:lpstr>
      <vt:lpstr>Metadata - 2</vt:lpstr>
      <vt:lpstr>Quiz</vt:lpstr>
      <vt:lpstr>Discussion Session </vt:lpstr>
      <vt:lpstr>Two-File Processing System</vt:lpstr>
      <vt:lpstr>File Processing Systems</vt:lpstr>
      <vt:lpstr>Basic Structure of a Database</vt:lpstr>
      <vt:lpstr>Database System in Detail</vt:lpstr>
      <vt:lpstr>Features of the Database Approach</vt:lpstr>
      <vt:lpstr>Common Applications</vt:lpstr>
      <vt:lpstr>Kernel, Interface and Toolkit</vt:lpstr>
      <vt:lpstr>Database Management Systems DBMS-Functions</vt:lpstr>
      <vt:lpstr>DBMS Interface Functions </vt:lpstr>
      <vt:lpstr>Quiz</vt:lpstr>
      <vt:lpstr> Discussion Session </vt:lpstr>
      <vt:lpstr> Discussion Session </vt:lpstr>
      <vt:lpstr>Discussion Session</vt:lpstr>
      <vt:lpstr>Commercial Implementations</vt:lpstr>
      <vt:lpstr>Data Models</vt:lpstr>
      <vt:lpstr>Topic Summary</vt:lpstr>
      <vt:lpstr>Further Readings</vt:lpstr>
      <vt:lpstr>Topic 1 – Introduction to the unit and Database Fundamentals</vt:lpstr>
    </vt:vector>
  </TitlesOfParts>
  <Company>True Creative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Riley</dc:creator>
  <cp:lastModifiedBy>Liew Pei Ling</cp:lastModifiedBy>
  <cp:revision>112</cp:revision>
  <dcterms:created xsi:type="dcterms:W3CDTF">2008-01-18T13:21:43Z</dcterms:created>
  <dcterms:modified xsi:type="dcterms:W3CDTF">2024-03-13T11:16:32Z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0x0101007B17E0D879CC564094532C08ADB51DA8</vt:lpwstr>
  </property>
</Properties>
</file>