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74" r:id="rId12"/>
    <p:sldId id="266" r:id="rId13"/>
    <p:sldId id="267" r:id="rId14"/>
    <p:sldId id="269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5"/>
    <p:restoredTop sz="94694"/>
  </p:normalViewPr>
  <p:slideViewPr>
    <p:cSldViewPr snapToGrid="0">
      <p:cViewPr varScale="1">
        <p:scale>
          <a:sx n="121" d="100"/>
          <a:sy n="121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5F78F-1B3B-FC4F-8FBE-89521A8304D8}" type="datetimeFigureOut">
              <a:rPr lang="en-US" smtClean="0"/>
              <a:t>11/2/24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8C6BB-DB83-F844-8810-2D2A7C63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8C6BB-DB83-F844-8810-2D2A7C63E8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7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4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4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4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8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6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8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6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2B1C-D4D7-346B-3741-398E4BEE4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AI Defense against black arts with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HAProxy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B3ADE-4F9D-4BEF-7127-C7EFE338E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(Advanced Technical)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48FAA-B4B6-A5E5-86EB-3E4FA2E26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6C99-730C-067C-525B-677CB12E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via External Systems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5E86-247F-377A-BB6E-178BF3FE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	Integrate </a:t>
            </a:r>
            <a:r>
              <a:rPr lang="en-US" sz="1800" dirty="0" err="1"/>
              <a:t>HAProxy</a:t>
            </a:r>
            <a:r>
              <a:rPr lang="en-US" sz="1800" dirty="0"/>
              <a:t> with external authentication systems for robust, flexible access control.</a:t>
            </a:r>
          </a:p>
          <a:p>
            <a:r>
              <a:rPr lang="en-US" sz="1800" b="1" dirty="0"/>
              <a:t>Capabilities:</a:t>
            </a:r>
            <a:endParaRPr lang="en-US" sz="1800" dirty="0"/>
          </a:p>
          <a:p>
            <a:pPr lvl="1"/>
            <a:r>
              <a:rPr lang="en-US" sz="1400" b="1" dirty="0"/>
              <a:t>External Credential Verification:</a:t>
            </a:r>
            <a:endParaRPr lang="en-US" sz="1400" dirty="0"/>
          </a:p>
          <a:p>
            <a:pPr marL="1200150" lvl="2" indent="-285750"/>
            <a:r>
              <a:rPr lang="en-US" sz="1400" dirty="0"/>
              <a:t>Authenticate users by verifying credentials against an OAuth server or LDAP directory.</a:t>
            </a:r>
          </a:p>
          <a:p>
            <a:pPr lvl="1"/>
            <a:r>
              <a:rPr lang="en-US" sz="1400" b="1" dirty="0"/>
              <a:t>Custom Single Sign-On (SSO) Flow:</a:t>
            </a:r>
            <a:endParaRPr lang="en-US" sz="1400" dirty="0"/>
          </a:p>
          <a:p>
            <a:pPr marL="1200150" lvl="2" indent="-285750"/>
            <a:r>
              <a:rPr lang="en-US" sz="1400" dirty="0"/>
              <a:t>Handle login requests within </a:t>
            </a:r>
            <a:r>
              <a:rPr lang="en-US" sz="1400" dirty="0" err="1"/>
              <a:t>HAProxy</a:t>
            </a:r>
            <a:r>
              <a:rPr lang="en-US" sz="1400" dirty="0"/>
              <a:t> and forward validated tokens to backend services, streamlining authentication across multiple applications.</a:t>
            </a:r>
          </a:p>
          <a:p>
            <a:r>
              <a:rPr lang="en-US" sz="1800" b="1" dirty="0"/>
              <a:t>Benefits:</a:t>
            </a:r>
            <a:br>
              <a:rPr lang="en-US" sz="1800" dirty="0"/>
            </a:br>
            <a:r>
              <a:rPr lang="en-US" sz="1800" dirty="0"/>
              <a:t>	Enables advanced, centralized authentication management, enhancing security and simplifying user access control.</a:t>
            </a:r>
          </a:p>
        </p:txBody>
      </p:sp>
    </p:spTree>
    <p:extLst>
      <p:ext uri="{BB962C8B-B14F-4D97-AF65-F5344CB8AC3E}">
        <p14:creationId xmlns:p14="http://schemas.microsoft.com/office/powerpoint/2010/main" val="205476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0D2B7-7C4D-4EEA-7B97-6268A589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2E75-D1CE-5A12-5AE0-7C13DE2C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Geolocation-based Request Routin</a:t>
            </a:r>
            <a:r>
              <a:rPr lang="en-US" sz="3200" b="1" kern="100" dirty="0">
                <a:solidFill>
                  <a:srgbClr val="0F4761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8A4E-92D8-DED2-6CBA-BCA49C59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	Enhance performance and user experience by routing traffic based on client location.</a:t>
            </a:r>
          </a:p>
          <a:p>
            <a:r>
              <a:rPr lang="en-US" sz="1800" b="1" dirty="0"/>
              <a:t>Capabilities:</a:t>
            </a:r>
            <a:endParaRPr lang="en-US" sz="1800" dirty="0"/>
          </a:p>
          <a:p>
            <a:pPr lvl="1"/>
            <a:r>
              <a:rPr lang="en-US" sz="1400" b="1" dirty="0"/>
              <a:t>Location-Based Backend Routing:</a:t>
            </a:r>
            <a:endParaRPr lang="en-US" sz="1400" dirty="0"/>
          </a:p>
          <a:p>
            <a:pPr marL="1200150" lvl="2" indent="-285750"/>
            <a:r>
              <a:rPr lang="en-US" sz="1400" dirty="0"/>
              <a:t>Direct European clients to a European data center and U.S. clients to a U.S.-based server.</a:t>
            </a:r>
          </a:p>
          <a:p>
            <a:pPr lvl="1"/>
            <a:r>
              <a:rPr lang="en-US" sz="1400" b="1" dirty="0"/>
              <a:t>Localized Content Delivery:</a:t>
            </a:r>
            <a:endParaRPr lang="en-US" sz="1400" dirty="0"/>
          </a:p>
          <a:p>
            <a:pPr marL="1200150" lvl="2" indent="-285750"/>
            <a:r>
              <a:rPr lang="en-US" sz="1400" dirty="0"/>
              <a:t>Serve region-specific content, such as language preferences, based on the client’s geolocation.</a:t>
            </a:r>
          </a:p>
          <a:p>
            <a:r>
              <a:rPr lang="en-US" sz="1800" b="1" dirty="0"/>
              <a:t>Benefits:</a:t>
            </a:r>
            <a:br>
              <a:rPr lang="en-US" sz="1800" dirty="0"/>
            </a:br>
            <a:r>
              <a:rPr lang="en-US" sz="1800" dirty="0"/>
              <a:t>	Improves latency, optimizes resource usage, and personalizes content for users in different regions.</a:t>
            </a:r>
          </a:p>
        </p:txBody>
      </p:sp>
    </p:spTree>
    <p:extLst>
      <p:ext uri="{BB962C8B-B14F-4D97-AF65-F5344CB8AC3E}">
        <p14:creationId xmlns:p14="http://schemas.microsoft.com/office/powerpoint/2010/main" val="391355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BADF9-3DF9-1940-7008-44B6E888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507-26A6-28D0-B9AF-D8A518F5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 Browser Detection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BC15-6A64-DD4A-15AD-D30A5FDE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Customize responses based on the client’s browser type.</a:t>
            </a:r>
          </a:p>
          <a:p>
            <a:r>
              <a:rPr lang="en-US" sz="1800" b="1" dirty="0"/>
              <a:t>Key Features:</a:t>
            </a:r>
            <a:endParaRPr lang="en-US" sz="1800" dirty="0"/>
          </a:p>
          <a:p>
            <a:pPr lvl="1"/>
            <a:r>
              <a:rPr lang="en-US" sz="1400" b="1" dirty="0"/>
              <a:t>User-Agent Inspection:</a:t>
            </a:r>
            <a:endParaRPr lang="en-US" sz="1400" dirty="0"/>
          </a:p>
          <a:p>
            <a:pPr marL="1200150" lvl="2" indent="-285750"/>
            <a:r>
              <a:rPr lang="en-US" sz="1400" dirty="0"/>
              <a:t>Extract the User-Agent header from incoming requests.</a:t>
            </a:r>
          </a:p>
          <a:p>
            <a:pPr lvl="1"/>
            <a:r>
              <a:rPr lang="en-US" sz="1400" b="1" dirty="0"/>
              <a:t>Browser Detection:</a:t>
            </a:r>
            <a:endParaRPr lang="en-US" sz="1400" dirty="0"/>
          </a:p>
          <a:p>
            <a:pPr marL="1200150" lvl="2" indent="-285750"/>
            <a:r>
              <a:rPr lang="en-US" sz="1400" dirty="0"/>
              <a:t>Identify browsers like Chrome, Firefox, Safari, or Internet Explorer and tailor responses accordingly.</a:t>
            </a:r>
          </a:p>
          <a:p>
            <a:pPr lvl="1"/>
            <a:r>
              <a:rPr lang="en-US" sz="1400" b="1" dirty="0"/>
              <a:t>Fallback Handling:</a:t>
            </a:r>
            <a:endParaRPr lang="en-US" sz="1400" dirty="0"/>
          </a:p>
          <a:p>
            <a:pPr marL="1200150" lvl="2" indent="-285750"/>
            <a:r>
              <a:rPr lang="en-US" sz="1400" dirty="0"/>
              <a:t>If User-Agent is missing, respond with a 400 Bad Request.</a:t>
            </a:r>
          </a:p>
          <a:p>
            <a:r>
              <a:rPr lang="en-US" sz="1800" b="1" dirty="0"/>
              <a:t>Benefits:</a:t>
            </a:r>
            <a:br>
              <a:rPr lang="en-US" sz="1800" dirty="0"/>
            </a:br>
            <a:r>
              <a:rPr lang="en-US" sz="1800" dirty="0"/>
              <a:t>Enhances user experience with browser-specific messaging and improves compatibility handling.</a:t>
            </a:r>
          </a:p>
        </p:txBody>
      </p:sp>
    </p:spTree>
    <p:extLst>
      <p:ext uri="{BB962C8B-B14F-4D97-AF65-F5344CB8AC3E}">
        <p14:creationId xmlns:p14="http://schemas.microsoft.com/office/powerpoint/2010/main" val="207857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E7E65-653A-5FD4-21F0-8112F1362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FBB2-5B35-F401-870B-DD13C41F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bg-BG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0D9D-3095-6986-0A24-1B0CF683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	Ensure incoming requests comply with cookie size constraints for secure and efficient session management.</a:t>
            </a:r>
          </a:p>
          <a:p>
            <a:r>
              <a:rPr lang="en-US" sz="1800" b="1" dirty="0"/>
              <a:t>Key Features:</a:t>
            </a:r>
            <a:endParaRPr lang="en-US" sz="1800" dirty="0"/>
          </a:p>
          <a:p>
            <a:pPr lvl="1"/>
            <a:r>
              <a:rPr lang="en-US" sz="1400" b="1" dirty="0"/>
              <a:t>Cookie Inspection:</a:t>
            </a:r>
            <a:endParaRPr lang="en-US" sz="1400" dirty="0"/>
          </a:p>
          <a:p>
            <a:pPr marL="1200150" lvl="2" indent="-285750"/>
            <a:r>
              <a:rPr lang="en-US" sz="1400" dirty="0"/>
              <a:t>Analyze the Cookie header in each incoming request.</a:t>
            </a:r>
          </a:p>
          <a:p>
            <a:pPr lvl="1"/>
            <a:r>
              <a:rPr lang="en-US" sz="1400" b="1" dirty="0"/>
              <a:t>Size Calculation:</a:t>
            </a:r>
            <a:endParaRPr lang="en-US" sz="1400" dirty="0"/>
          </a:p>
          <a:p>
            <a:pPr marL="1200150" lvl="2" indent="-285750"/>
            <a:r>
              <a:rPr lang="en-US" sz="1400" dirty="0"/>
              <a:t>Measure the total size of cookies in the request.</a:t>
            </a:r>
          </a:p>
          <a:p>
            <a:pPr lvl="1"/>
            <a:r>
              <a:rPr lang="en-US" sz="1400" b="1" dirty="0"/>
              <a:t>Threshold Enforcement:</a:t>
            </a:r>
            <a:endParaRPr lang="en-US" sz="1400" dirty="0"/>
          </a:p>
          <a:p>
            <a:pPr marL="1200150" lvl="2" indent="-285750"/>
            <a:r>
              <a:rPr lang="en-US" sz="1400" dirty="0"/>
              <a:t>Respond with an error if the cookie size exceeds a defined limit (e.g., 4096 bytes).</a:t>
            </a:r>
          </a:p>
          <a:p>
            <a:r>
              <a:rPr lang="en-US" sz="1800" b="1" dirty="0"/>
              <a:t>Benefits:</a:t>
            </a:r>
            <a:br>
              <a:rPr lang="en-US" sz="1800" dirty="0"/>
            </a:br>
            <a:r>
              <a:rPr lang="en-US" sz="1800" dirty="0"/>
              <a:t>	Helps maintain application stability and security by enforcing cookie size limits, reducing the risk of overflow or excessive data transfer.</a:t>
            </a:r>
          </a:p>
        </p:txBody>
      </p:sp>
    </p:spTree>
    <p:extLst>
      <p:ext uri="{BB962C8B-B14F-4D97-AF65-F5344CB8AC3E}">
        <p14:creationId xmlns:p14="http://schemas.microsoft.com/office/powerpoint/2010/main" val="90126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970E7-0A19-9404-BBE4-B51B6DAF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8A84-F1C1-533C-EA92-0652A7EA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File Inclusio</a:t>
            </a:r>
            <a:r>
              <a:rPr lang="en-US" sz="3200" b="1" kern="100" dirty="0">
                <a:solidFill>
                  <a:srgbClr val="0F4761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(LFI) Protection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FA06-7465-76A2-7CC0-013000254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	Safeguard your application by detecting and blocking LFI attack attempts.</a:t>
            </a:r>
          </a:p>
          <a:p>
            <a:r>
              <a:rPr lang="en-US" sz="1800" b="1" dirty="0"/>
              <a:t>Key Features:</a:t>
            </a:r>
            <a:endParaRPr lang="en-US" sz="1800" dirty="0"/>
          </a:p>
          <a:p>
            <a:pPr lvl="1"/>
            <a:r>
              <a:rPr lang="en-US" sz="1400" b="1" dirty="0"/>
              <a:t>Request Inspection:</a:t>
            </a:r>
            <a:endParaRPr lang="en-US" sz="1400" dirty="0"/>
          </a:p>
          <a:p>
            <a:pPr marL="1200150" lvl="2" indent="-285750"/>
            <a:r>
              <a:rPr lang="en-US" sz="1400" dirty="0"/>
              <a:t>Analyze request paths and parameters for potential LFI indicators.</a:t>
            </a:r>
          </a:p>
          <a:p>
            <a:pPr lvl="1"/>
            <a:r>
              <a:rPr lang="en-US" sz="1400" b="1" dirty="0"/>
              <a:t>Pattern Detection:</a:t>
            </a:r>
            <a:endParaRPr lang="en-US" sz="1400" dirty="0"/>
          </a:p>
          <a:p>
            <a:pPr marL="1200150" lvl="2" indent="-285750"/>
            <a:r>
              <a:rPr lang="en-US" sz="1400" dirty="0"/>
              <a:t>Identify common LFI patterns, such as directory traversal sequences (../, ..%2f, etc.).</a:t>
            </a:r>
          </a:p>
          <a:p>
            <a:pPr lvl="1"/>
            <a:r>
              <a:rPr lang="en-US" sz="1400" b="1" dirty="0"/>
              <a:t>Automated Blocking:</a:t>
            </a:r>
            <a:endParaRPr lang="en-US" sz="1400" dirty="0"/>
          </a:p>
          <a:p>
            <a:pPr marL="1200150" lvl="2" indent="-285750"/>
            <a:r>
              <a:rPr lang="en-US" sz="1400" dirty="0"/>
              <a:t>Block requests that match LFI patterns to prevent unauthorized file access.</a:t>
            </a:r>
          </a:p>
          <a:p>
            <a:r>
              <a:rPr lang="en-US" sz="1800" b="1" dirty="0"/>
              <a:t>Benefits:</a:t>
            </a:r>
            <a:br>
              <a:rPr lang="en-US" sz="1800" dirty="0"/>
            </a:br>
            <a:r>
              <a:rPr lang="en-US" sz="1800" dirty="0"/>
              <a:t>	Enhances security by proactively defending against LFI vulnerabilities and protecting sensitive files from exposure.</a:t>
            </a:r>
          </a:p>
        </p:txBody>
      </p:sp>
    </p:spTree>
    <p:extLst>
      <p:ext uri="{BB962C8B-B14F-4D97-AF65-F5344CB8AC3E}">
        <p14:creationId xmlns:p14="http://schemas.microsoft.com/office/powerpoint/2010/main" val="272344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A77FD-230F-B901-0BF1-0F4212F7F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D006-DD74-CF85-F623-3960E88F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 File Inclusion (RFI)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BC11-43EC-E871-3984-CD296109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	Prevent unauthorized remote file execution by detecting RFI attack patterns in incoming requests.</a:t>
            </a:r>
          </a:p>
          <a:p>
            <a:r>
              <a:rPr lang="en-US" sz="1800" b="1" dirty="0"/>
              <a:t>Key Features:</a:t>
            </a:r>
            <a:endParaRPr lang="en-US" sz="1800" dirty="0"/>
          </a:p>
          <a:p>
            <a:pPr lvl="1"/>
            <a:r>
              <a:rPr lang="en-US" sz="1400" b="1" dirty="0"/>
              <a:t>Request Body Inspection:</a:t>
            </a:r>
            <a:endParaRPr lang="en-US" sz="1400" dirty="0"/>
          </a:p>
          <a:p>
            <a:pPr marL="1200150" lvl="2" indent="-285750"/>
            <a:r>
              <a:rPr lang="en-US" sz="1400" dirty="0"/>
              <a:t>Analyze request body content for indicators of RFI attempts, such as URLs or specific file extensions.</a:t>
            </a:r>
          </a:p>
          <a:p>
            <a:pPr lvl="1"/>
            <a:r>
              <a:rPr lang="en-US" sz="1400" b="1" dirty="0"/>
              <a:t>Pattern Detection:</a:t>
            </a:r>
            <a:endParaRPr lang="en-US" sz="1400" dirty="0"/>
          </a:p>
          <a:p>
            <a:pPr marL="1200150" lvl="2" indent="-285750"/>
            <a:r>
              <a:rPr lang="en-US" sz="1400" dirty="0"/>
              <a:t>Identify potential RFI patterns, including external URLs and executable file types.</a:t>
            </a:r>
          </a:p>
          <a:p>
            <a:pPr lvl="1"/>
            <a:r>
              <a:rPr lang="en-US" sz="1400" b="1" dirty="0"/>
              <a:t>Automated Blocking:</a:t>
            </a:r>
            <a:endParaRPr lang="en-US" sz="1400" dirty="0"/>
          </a:p>
          <a:p>
            <a:pPr marL="1200150" lvl="2" indent="-285750"/>
            <a:r>
              <a:rPr lang="en-US" sz="1400" dirty="0"/>
              <a:t>Block requests that match RFI patterns to prevent malicious code execution.</a:t>
            </a:r>
          </a:p>
          <a:p>
            <a:r>
              <a:rPr lang="en-US" sz="1800" b="1" dirty="0"/>
              <a:t>Benefits:</a:t>
            </a:r>
            <a:br>
              <a:rPr lang="en-US" sz="1800" dirty="0"/>
            </a:br>
            <a:r>
              <a:rPr lang="en-US" sz="1800" dirty="0"/>
              <a:t>	Strengthens security by blocking requests that attempt to include remote files, protecting the server from malicious file execution.</a:t>
            </a:r>
          </a:p>
        </p:txBody>
      </p:sp>
    </p:spTree>
    <p:extLst>
      <p:ext uri="{BB962C8B-B14F-4D97-AF65-F5344CB8AC3E}">
        <p14:creationId xmlns:p14="http://schemas.microsoft.com/office/powerpoint/2010/main" val="238186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B1EC8-3D84-5C82-14F6-0ED9C6FCD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8D11-66D7-663F-36B5-ED42DC72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15000"/>
              </a:lnSpc>
              <a:spcAft>
                <a:spcPts val="800"/>
              </a:spcAft>
            </a:pPr>
            <a:r>
              <a:rPr lang="en-US" sz="3200" kern="100" dirty="0">
                <a:solidFill>
                  <a:srgbClr val="0F476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Cross-Site Scripting (XSS</a:t>
            </a:r>
            <a:r>
              <a:rPr lang="en-US" sz="32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Protection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BD86-DC52-206E-232A-AA2DCB10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	Safeguard users from XSS attacks by detecting and blocking malicious script injections.</a:t>
            </a:r>
          </a:p>
          <a:p>
            <a:r>
              <a:rPr lang="en-US" sz="1800" b="1" dirty="0"/>
              <a:t>Key Features:</a:t>
            </a:r>
            <a:endParaRPr lang="en-US" sz="1800" dirty="0"/>
          </a:p>
          <a:p>
            <a:pPr lvl="1"/>
            <a:r>
              <a:rPr lang="en-US" sz="1400" b="1" dirty="0"/>
              <a:t>Request Inspection:</a:t>
            </a:r>
            <a:endParaRPr lang="en-US" sz="1400" dirty="0"/>
          </a:p>
          <a:p>
            <a:pPr marL="1200150" lvl="2" indent="-285750"/>
            <a:r>
              <a:rPr lang="en-US" sz="1400" dirty="0"/>
              <a:t>Analyze both the query parameters and request body for potential XSS indicators.</a:t>
            </a:r>
          </a:p>
          <a:p>
            <a:pPr lvl="1"/>
            <a:r>
              <a:rPr lang="en-US" sz="1400" b="1" dirty="0"/>
              <a:t>Pattern Detection:</a:t>
            </a:r>
            <a:endParaRPr lang="en-US" sz="1400" dirty="0"/>
          </a:p>
          <a:p>
            <a:pPr marL="1200150" lvl="2" indent="-285750"/>
            <a:r>
              <a:rPr lang="en-US" sz="1400" dirty="0"/>
              <a:t>Identify common XSS patterns such as &lt;script&gt; tags, </a:t>
            </a:r>
            <a:r>
              <a:rPr lang="en-US" sz="1400" dirty="0" err="1"/>
              <a:t>javascript</a:t>
            </a:r>
            <a:r>
              <a:rPr lang="en-US" sz="1400" dirty="0"/>
              <a:t>: URIs, event handlers (e.g., onclick=, </a:t>
            </a:r>
            <a:r>
              <a:rPr lang="en-US" sz="1400" dirty="0" err="1"/>
              <a:t>onerror</a:t>
            </a:r>
            <a:r>
              <a:rPr lang="en-US" sz="1400" dirty="0"/>
              <a:t>=), and JavaScript functions (alert(, eval().</a:t>
            </a:r>
          </a:p>
          <a:p>
            <a:pPr lvl="1"/>
            <a:r>
              <a:rPr lang="en-US" sz="1400" b="1" dirty="0"/>
              <a:t>Automated Blocking:</a:t>
            </a:r>
            <a:endParaRPr lang="en-US" sz="1400" dirty="0"/>
          </a:p>
          <a:p>
            <a:pPr marL="1200150" lvl="2" indent="-285750"/>
            <a:r>
              <a:rPr lang="en-US" sz="1400" dirty="0"/>
              <a:t>Block requests containing XSS patterns and respond with a 403 Forbidden status.</a:t>
            </a:r>
          </a:p>
          <a:p>
            <a:r>
              <a:rPr lang="en-US" sz="1800" b="1" dirty="0"/>
              <a:t>Benefits:</a:t>
            </a:r>
            <a:br>
              <a:rPr lang="en-US" sz="1800" dirty="0"/>
            </a:br>
            <a:r>
              <a:rPr lang="en-US" sz="1800" dirty="0"/>
              <a:t>	Enhances security by preventing malicious scripts from reaching users, protecting them from potential data theft and session hijacking.</a:t>
            </a:r>
          </a:p>
        </p:txBody>
      </p:sp>
    </p:spTree>
    <p:extLst>
      <p:ext uri="{BB962C8B-B14F-4D97-AF65-F5344CB8AC3E}">
        <p14:creationId xmlns:p14="http://schemas.microsoft.com/office/powerpoint/2010/main" val="219493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AC2FC-144C-403C-B350-75092F5D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882B-520F-D732-5221-4D04CD16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path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B271-5E2E-63B5-CF22-F08C84FD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	Prevent unauthorized access to sensitive admin areas of your web application.</a:t>
            </a:r>
          </a:p>
          <a:p>
            <a:r>
              <a:rPr lang="en-US" sz="1800" b="1" dirty="0"/>
              <a:t>Key Features:</a:t>
            </a:r>
            <a:endParaRPr lang="en-US" sz="1800" dirty="0"/>
          </a:p>
          <a:p>
            <a:pPr lvl="1"/>
            <a:r>
              <a:rPr lang="en-US" sz="1400" b="1" dirty="0"/>
              <a:t>Path Inspection:</a:t>
            </a:r>
            <a:endParaRPr lang="en-US" sz="1400" dirty="0"/>
          </a:p>
          <a:p>
            <a:pPr marL="1200150" lvl="2" indent="-285750"/>
            <a:r>
              <a:rPr lang="en-US" sz="1400" dirty="0"/>
              <a:t>Analyze each request URI to identify attempts to access restricted admin paths (e.g., /admin).</a:t>
            </a:r>
          </a:p>
          <a:p>
            <a:pPr lvl="1"/>
            <a:r>
              <a:rPr lang="en-US" sz="1400" b="1" dirty="0"/>
              <a:t>Access Control:</a:t>
            </a:r>
            <a:endParaRPr lang="en-US" sz="1400" dirty="0"/>
          </a:p>
          <a:p>
            <a:pPr marL="1200150" lvl="2" indent="-285750"/>
            <a:r>
              <a:rPr lang="en-US" sz="1400" dirty="0"/>
              <a:t>Enforce authentication checks on admin paths, allowing only authorized users to proceed.</a:t>
            </a:r>
          </a:p>
          <a:p>
            <a:pPr lvl="1"/>
            <a:r>
              <a:rPr lang="en-US" sz="1400" b="1" dirty="0"/>
              <a:t>Automated Blocking:</a:t>
            </a:r>
            <a:endParaRPr lang="en-US" sz="1400" dirty="0"/>
          </a:p>
          <a:p>
            <a:pPr marL="1200150" lvl="2" indent="-285750"/>
            <a:r>
              <a:rPr lang="en-US" sz="1400" dirty="0"/>
              <a:t>If authentication is missing or invalid, block the request and return a 403 Forbidden status with a custom error message.</a:t>
            </a:r>
          </a:p>
          <a:p>
            <a:r>
              <a:rPr lang="en-US" sz="1800" b="1" dirty="0"/>
              <a:t>Benefits:</a:t>
            </a:r>
            <a:br>
              <a:rPr lang="en-US" sz="1800" dirty="0"/>
            </a:br>
            <a:r>
              <a:rPr lang="en-US" sz="1800" dirty="0"/>
              <a:t>	Strengthens security by restricting access to sensitive paths, reducing the risk of unauthorized access and protecting critical application functions.</a:t>
            </a:r>
          </a:p>
        </p:txBody>
      </p:sp>
    </p:spTree>
    <p:extLst>
      <p:ext uri="{BB962C8B-B14F-4D97-AF65-F5344CB8AC3E}">
        <p14:creationId xmlns:p14="http://schemas.microsoft.com/office/powerpoint/2010/main" val="57610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1616A-485D-067A-7EE3-B9DFECED2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46D2-F726-B376-5EF2-F818602A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log4j_rce (Log4Shell)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E069-B4E7-F545-393D-A35623D4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	Detect and block attempts to exploit the Log4j RCE vulnerability, "Log4Shell."</a:t>
            </a:r>
          </a:p>
          <a:p>
            <a:r>
              <a:rPr lang="en-US" sz="1800" b="1" dirty="0"/>
              <a:t>Key Features:</a:t>
            </a:r>
            <a:endParaRPr lang="en-US" sz="1800" dirty="0"/>
          </a:p>
          <a:p>
            <a:pPr lvl="1"/>
            <a:r>
              <a:rPr lang="en-US" sz="1400" b="1" dirty="0"/>
              <a:t>Request Inspection:</a:t>
            </a:r>
            <a:endParaRPr lang="en-US" sz="1400" dirty="0"/>
          </a:p>
          <a:p>
            <a:pPr marL="1200150" lvl="2" indent="-285750"/>
            <a:r>
              <a:rPr lang="en-US" sz="1400" dirty="0"/>
              <a:t>Analyze headers and body of incoming requests for indicators of Log4j RCE attempts.</a:t>
            </a:r>
          </a:p>
          <a:p>
            <a:pPr lvl="1"/>
            <a:r>
              <a:rPr lang="en-US" sz="1400" b="1" dirty="0"/>
              <a:t>Pattern Detection:</a:t>
            </a:r>
            <a:endParaRPr lang="en-US" sz="1400" dirty="0"/>
          </a:p>
          <a:p>
            <a:pPr marL="1200150" lvl="2" indent="-285750"/>
            <a:r>
              <a:rPr lang="en-US" sz="1400" dirty="0"/>
              <a:t>Identify common exploit patterns such as:</a:t>
            </a:r>
          </a:p>
          <a:p>
            <a:pPr lvl="3"/>
            <a:r>
              <a:rPr lang="en-US" sz="1600" dirty="0"/>
              <a:t>JNDI lookups (${</a:t>
            </a:r>
            <a:r>
              <a:rPr lang="en-US" sz="1600" dirty="0" err="1"/>
              <a:t>jndi:ldap</a:t>
            </a:r>
            <a:r>
              <a:rPr lang="en-US" sz="1600" dirty="0"/>
              <a:t>://, ${</a:t>
            </a:r>
            <a:r>
              <a:rPr lang="en-US" sz="1600" dirty="0" err="1"/>
              <a:t>jndi:rmi</a:t>
            </a:r>
            <a:r>
              <a:rPr lang="en-US" sz="1600" dirty="0"/>
              <a:t>://, ${</a:t>
            </a:r>
            <a:r>
              <a:rPr lang="en-US" sz="1600" dirty="0" err="1"/>
              <a:t>jndi:http</a:t>
            </a:r>
            <a:r>
              <a:rPr lang="en-US" sz="1600" dirty="0"/>
              <a:t>://)</a:t>
            </a:r>
          </a:p>
          <a:p>
            <a:pPr lvl="3"/>
            <a:r>
              <a:rPr lang="en-US" sz="1600" dirty="0"/>
              <a:t>Environment variable injections (${env:)</a:t>
            </a:r>
          </a:p>
          <a:p>
            <a:pPr lvl="3"/>
            <a:r>
              <a:rPr lang="en-US" sz="1600" dirty="0"/>
              <a:t>Nested variable injections (${${::)</a:t>
            </a:r>
          </a:p>
          <a:p>
            <a:pPr lvl="1"/>
            <a:r>
              <a:rPr lang="en-US" sz="1400" b="1" dirty="0"/>
              <a:t>Automated Blocking:</a:t>
            </a:r>
            <a:endParaRPr lang="en-US" sz="1400" dirty="0"/>
          </a:p>
          <a:p>
            <a:pPr marL="1200150" lvl="2" indent="-285750"/>
            <a:r>
              <a:rPr lang="en-US" sz="1400" dirty="0"/>
              <a:t>Block any requests containing these patterns with a 403 Forbidden response and a custom error message.</a:t>
            </a:r>
          </a:p>
          <a:p>
            <a:r>
              <a:rPr lang="en-US" sz="1800" b="1" dirty="0"/>
              <a:t>Benefits:</a:t>
            </a:r>
            <a:br>
              <a:rPr lang="en-US" sz="1800" dirty="0"/>
            </a:br>
            <a:r>
              <a:rPr lang="en-US" sz="1800" dirty="0"/>
              <a:t>	Proactively defends against Log4Shell attacks, protecting systems from unauthorized code execution and ensuring application security.</a:t>
            </a:r>
          </a:p>
        </p:txBody>
      </p:sp>
    </p:spTree>
    <p:extLst>
      <p:ext uri="{BB962C8B-B14F-4D97-AF65-F5344CB8AC3E}">
        <p14:creationId xmlns:p14="http://schemas.microsoft.com/office/powerpoint/2010/main" val="349336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3CC67-B751-B391-E014-E0613B6B5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AEAB-180E-ADA8-B822-B215D2E1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D14E-DEC9-40EA-5FCB-A35E88A6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	Safeguard your web application from malicious bots and excessive request rates.</a:t>
            </a:r>
          </a:p>
          <a:p>
            <a:r>
              <a:rPr lang="en-US" sz="1800" b="1" dirty="0"/>
              <a:t>Key Features:</a:t>
            </a:r>
            <a:endParaRPr lang="en-US" sz="1800" dirty="0"/>
          </a:p>
          <a:p>
            <a:pPr lvl="1"/>
            <a:r>
              <a:rPr lang="en-US" sz="1400" b="1" dirty="0"/>
              <a:t>User-Agent Analysis:</a:t>
            </a:r>
            <a:endParaRPr lang="en-US" sz="1400" dirty="0"/>
          </a:p>
          <a:p>
            <a:pPr marL="1200150" lvl="2" indent="-285750"/>
            <a:r>
              <a:rPr lang="en-US" sz="1400" dirty="0"/>
              <a:t>Inspect the User-Agent header to identify requests from known bots based on a list of bot signatures.</a:t>
            </a:r>
          </a:p>
          <a:p>
            <a:pPr lvl="1"/>
            <a:r>
              <a:rPr lang="en-US" sz="1400" b="1" dirty="0"/>
              <a:t>IP-Based Rate Limiting:</a:t>
            </a:r>
            <a:endParaRPr lang="en-US" sz="1400" dirty="0"/>
          </a:p>
          <a:p>
            <a:pPr marL="1200150" lvl="2" indent="-285750"/>
            <a:r>
              <a:rPr lang="en-US" sz="1400" dirty="0"/>
              <a:t>Track request counts per IP within a one-minute window, blocking IPs that exceed a specified limit.</a:t>
            </a:r>
          </a:p>
          <a:p>
            <a:pPr lvl="1"/>
            <a:r>
              <a:rPr lang="en-US" sz="1400" b="1" dirty="0"/>
              <a:t>Automated Blocking:</a:t>
            </a:r>
            <a:endParaRPr lang="en-US" sz="1400" dirty="0"/>
          </a:p>
          <a:p>
            <a:pPr marL="1200150" lvl="2" indent="-285750"/>
            <a:r>
              <a:rPr lang="en-US" sz="1400" dirty="0"/>
              <a:t>Respond with:</a:t>
            </a:r>
          </a:p>
          <a:p>
            <a:pPr lvl="3"/>
            <a:r>
              <a:rPr lang="en-US" sz="1600" b="1" dirty="0"/>
              <a:t>403 Forbidden</a:t>
            </a:r>
            <a:r>
              <a:rPr lang="en-US" sz="1600" dirty="0"/>
              <a:t> for requests identified as bots.</a:t>
            </a:r>
          </a:p>
          <a:p>
            <a:pPr lvl="3"/>
            <a:r>
              <a:rPr lang="en-US" sz="1600" b="1" dirty="0"/>
              <a:t>429 Too Many Requests</a:t>
            </a:r>
            <a:r>
              <a:rPr lang="en-US" sz="1600" dirty="0"/>
              <a:t> for IPs exceeding the rate limit.</a:t>
            </a:r>
          </a:p>
          <a:p>
            <a:r>
              <a:rPr lang="en-US" sz="1800" b="1" dirty="0"/>
              <a:t>Benefits:</a:t>
            </a:r>
            <a:br>
              <a:rPr lang="en-US" sz="1800" dirty="0"/>
            </a:br>
            <a:r>
              <a:rPr lang="en-US" sz="1800" dirty="0"/>
              <a:t>	Mitigates risks from data scraping, denial-of-service attacks, and automated threats, preserving server resources and enhancing security.</a:t>
            </a:r>
          </a:p>
        </p:txBody>
      </p:sp>
    </p:spTree>
    <p:extLst>
      <p:ext uri="{BB962C8B-B14F-4D97-AF65-F5344CB8AC3E}">
        <p14:creationId xmlns:p14="http://schemas.microsoft.com/office/powerpoint/2010/main" val="31735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diagram of a computer network&#10;&#10;Description automatically generated">
            <a:extLst>
              <a:ext uri="{FF2B5EF4-FFF2-40B4-BE49-F238E27FC236}">
                <a16:creationId xmlns:a16="http://schemas.microsoft.com/office/drawing/2014/main" id="{FFC4E4F4-1B84-2D46-B4C2-D5ABECEF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55320"/>
            <a:ext cx="7772400" cy="51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0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0936-2B60-4AEA-588C-17C86FD0F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B96D-BA9B-B936-252D-B400893F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09DE-CC28-A534-9A7A-1AC06361D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	Efficiently test HTTP responses to ensure they meet expected outcomes.</a:t>
            </a:r>
          </a:p>
          <a:p>
            <a:r>
              <a:rPr lang="en-US" sz="1800" b="1" dirty="0"/>
              <a:t>Script Overview:</a:t>
            </a:r>
            <a:endParaRPr lang="en-US" sz="1800" dirty="0"/>
          </a:p>
          <a:p>
            <a:pPr lvl="1"/>
            <a:r>
              <a:rPr lang="en-US" sz="1400" b="1" dirty="0"/>
              <a:t>Automated Requests:</a:t>
            </a:r>
            <a:endParaRPr lang="en-US" sz="1400" dirty="0"/>
          </a:p>
          <a:p>
            <a:pPr marL="1200150" lvl="2" indent="-285750"/>
            <a:r>
              <a:rPr lang="en-US" sz="1400" dirty="0"/>
              <a:t>Use curl to make HTTP requests to specific URLs.</a:t>
            </a:r>
          </a:p>
          <a:p>
            <a:pPr lvl="1"/>
            <a:r>
              <a:rPr lang="en-US" sz="1400" b="1" dirty="0"/>
              <a:t>Response Validation:</a:t>
            </a:r>
            <a:endParaRPr lang="en-US" sz="1400" dirty="0"/>
          </a:p>
          <a:p>
            <a:pPr marL="1200150" lvl="2" indent="-285750"/>
            <a:r>
              <a:rPr lang="en-US" sz="1400" dirty="0"/>
              <a:t>Capture both HTTP status codes and response body content.</a:t>
            </a:r>
          </a:p>
          <a:p>
            <a:pPr marL="1200150" lvl="2" indent="-285750"/>
            <a:r>
              <a:rPr lang="en-US" sz="1400" dirty="0"/>
              <a:t>Compare actual responses against expected outcomes (status and keywords).</a:t>
            </a:r>
          </a:p>
          <a:p>
            <a:pPr lvl="1"/>
            <a:r>
              <a:rPr lang="en-US" sz="1400" b="1" dirty="0"/>
              <a:t>Result Reporting:</a:t>
            </a:r>
            <a:endParaRPr lang="en-US" sz="1400" dirty="0"/>
          </a:p>
          <a:p>
            <a:pPr marL="1200150" lvl="2" indent="-285750"/>
            <a:r>
              <a:rPr lang="en-US" sz="1400" dirty="0"/>
              <a:t>Output a pass/fail result based on whether responses meet expected criteria.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1FC594-805D-1CDA-6D62-3A21C70A91D7}"/>
              </a:ext>
            </a:extLst>
          </p:cNvPr>
          <p:cNvSpPr txBox="1">
            <a:spLocks/>
          </p:cNvSpPr>
          <p:nvPr/>
        </p:nvSpPr>
        <p:spPr>
          <a:xfrm>
            <a:off x="6096000" y="166374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Key Components:</a:t>
            </a:r>
            <a:endParaRPr lang="en-US" sz="1800" dirty="0"/>
          </a:p>
          <a:p>
            <a:pPr lvl="1"/>
            <a:r>
              <a:rPr lang="en-US" sz="1400" b="1" dirty="0"/>
              <a:t>Function Definition:</a:t>
            </a:r>
            <a:endParaRPr lang="en-US" sz="1400" dirty="0"/>
          </a:p>
          <a:p>
            <a:pPr marL="1200150" lvl="2" indent="-285750"/>
            <a:r>
              <a:rPr lang="en-US" sz="1400" dirty="0" err="1"/>
              <a:t>check_response</a:t>
            </a:r>
            <a:r>
              <a:rPr lang="en-US" sz="1400" dirty="0"/>
              <a:t>: Takes three inputs—URL, expected status code, and expected content.</a:t>
            </a:r>
          </a:p>
          <a:p>
            <a:pPr marL="1200150" lvl="2" indent="-285750"/>
            <a:r>
              <a:rPr lang="en-US" sz="1400" dirty="0"/>
              <a:t>Uses curl to fetch responses, capturing both status and body.</a:t>
            </a:r>
          </a:p>
          <a:p>
            <a:pPr lvl="1"/>
            <a:r>
              <a:rPr lang="en-US" sz="1400" b="1" dirty="0"/>
              <a:t>Response Validation Logic:</a:t>
            </a:r>
            <a:endParaRPr lang="en-US" sz="1400" dirty="0"/>
          </a:p>
          <a:p>
            <a:pPr marL="1200150" lvl="2" indent="-285750"/>
            <a:r>
              <a:rPr lang="en-US" sz="1400" dirty="0"/>
              <a:t>Verifies the status code and checks for expected text in the response body.</a:t>
            </a:r>
          </a:p>
          <a:p>
            <a:pPr marL="1200150" lvl="2" indent="-285750"/>
            <a:r>
              <a:rPr lang="en-US" sz="1400" dirty="0"/>
              <a:t>Outputs results for each test as pass/fail.</a:t>
            </a:r>
          </a:p>
          <a:p>
            <a:pPr lvl="1"/>
            <a:r>
              <a:rPr lang="en-US" sz="1400" b="1" dirty="0"/>
              <a:t>Cleanup:</a:t>
            </a:r>
            <a:endParaRPr lang="en-US" sz="1400" dirty="0"/>
          </a:p>
          <a:p>
            <a:pPr marL="1200150" lvl="2" indent="-285750"/>
            <a:r>
              <a:rPr lang="en-US" sz="1400" dirty="0"/>
              <a:t>Removes temporary files used during testing to keep the environment clean.</a:t>
            </a:r>
          </a:p>
          <a:p>
            <a:r>
              <a:rPr lang="en-US" sz="1800" b="1" dirty="0"/>
              <a:t>Benefits:</a:t>
            </a:r>
            <a:br>
              <a:rPr lang="en-US" sz="1800" dirty="0"/>
            </a:br>
            <a:r>
              <a:rPr lang="en-US" sz="1800" dirty="0"/>
              <a:t>	Streamlines HTTP response validation, making it easy to confirm application behavior under different conditions.</a:t>
            </a:r>
          </a:p>
        </p:txBody>
      </p:sp>
    </p:spTree>
    <p:extLst>
      <p:ext uri="{BB962C8B-B14F-4D97-AF65-F5344CB8AC3E}">
        <p14:creationId xmlns:p14="http://schemas.microsoft.com/office/powerpoint/2010/main" val="34986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B344-E267-2AB0-DA8A-8AF2740E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endParaRPr lang="en-US" dirty="0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7D0A7F47-DD5C-AFE5-39A7-EEE816A5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13382"/>
            <a:ext cx="7772400" cy="303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16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EBB52-FA09-83BF-0FE4-F3C8F453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Обратна връзка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8973F-FFC5-B563-74EA-4E3E90EAD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3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C7C4-CF24-00FA-C503-A85AB513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Injection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5A18-DA00-FE1E-3AB5-5D9A0EB1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Why It Matters:</a:t>
            </a:r>
            <a:br>
              <a:rPr lang="en-US" sz="1800" dirty="0"/>
            </a:br>
            <a:r>
              <a:rPr lang="en-US" sz="1800" dirty="0"/>
              <a:t>	SQL injection attacks can compromise your application's security. Detecting and blocking them at the network level helps prevent data breaches and ensures system integrity.</a:t>
            </a:r>
          </a:p>
          <a:p>
            <a:r>
              <a:rPr lang="en-US" sz="1800" b="1" dirty="0"/>
              <a:t>Solution Overview:</a:t>
            </a:r>
            <a:br>
              <a:rPr lang="en-US" sz="1800" dirty="0"/>
            </a:br>
            <a:r>
              <a:rPr lang="en-US" sz="1800" dirty="0"/>
              <a:t>	A Lua script for </a:t>
            </a:r>
            <a:r>
              <a:rPr lang="en-US" sz="1800" dirty="0" err="1"/>
              <a:t>HAProxy</a:t>
            </a:r>
            <a:r>
              <a:rPr lang="en-US" sz="1800" dirty="0"/>
              <a:t> to detect and block SQL injection attempts.</a:t>
            </a:r>
          </a:p>
          <a:p>
            <a:r>
              <a:rPr lang="en-US" sz="1800" b="1" dirty="0"/>
              <a:t>Key Features of the Script:</a:t>
            </a:r>
            <a:endParaRPr lang="en-US" sz="1800" dirty="0"/>
          </a:p>
          <a:p>
            <a:pPr lvl="1"/>
            <a:r>
              <a:rPr lang="en-US" sz="1400" b="1" dirty="0"/>
              <a:t>Pattern Matching</a:t>
            </a:r>
            <a:endParaRPr lang="en-US" sz="1400" dirty="0"/>
          </a:p>
          <a:p>
            <a:pPr marL="1200150" lvl="2" indent="-285750"/>
            <a:r>
              <a:rPr lang="en-US" sz="1400" dirty="0"/>
              <a:t>Identifies common SQL injection patterns in requests.</a:t>
            </a:r>
          </a:p>
          <a:p>
            <a:pPr lvl="1"/>
            <a:r>
              <a:rPr lang="en-US" sz="1400" b="1" dirty="0"/>
              <a:t>Request Inspection</a:t>
            </a:r>
            <a:endParaRPr lang="en-US" sz="1400" dirty="0"/>
          </a:p>
          <a:p>
            <a:pPr marL="1200150" lvl="2" indent="-285750"/>
            <a:r>
              <a:rPr lang="en-US" sz="1400" dirty="0"/>
              <a:t>Examines request parameters, headers, and body content for suspicious patterns.</a:t>
            </a:r>
          </a:p>
          <a:p>
            <a:pPr lvl="1"/>
            <a:r>
              <a:rPr lang="en-US" sz="1400" b="1" dirty="0"/>
              <a:t>Automated Blocking</a:t>
            </a:r>
            <a:endParaRPr lang="en-US" sz="1400" dirty="0"/>
          </a:p>
          <a:p>
            <a:pPr marL="1200150" lvl="2" indent="-285750"/>
            <a:r>
              <a:rPr lang="en-US" sz="1400" dirty="0"/>
              <a:t>If patterns are detected, the request is denied with a 403 Forbidden response.</a:t>
            </a:r>
          </a:p>
          <a:p>
            <a:r>
              <a:rPr lang="en-US" sz="1800" b="1" dirty="0"/>
              <a:t>Outcome:</a:t>
            </a:r>
            <a:br>
              <a:rPr lang="en-US" sz="1800" dirty="0"/>
            </a:br>
            <a:r>
              <a:rPr lang="en-US" sz="1800" dirty="0"/>
              <a:t>	Enhanced security by preventing malicious requests from reaching your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7280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4F0B-C8BC-4EBB-7C12-BC451CA3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Error Pages for backend errors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F573-F256-9959-7EF1-BF77B5FA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	Serve dynamic, custom error pages for specific backend failures.</a:t>
            </a:r>
          </a:p>
          <a:p>
            <a:r>
              <a:rPr lang="en-US" sz="1800" b="1" dirty="0"/>
              <a:t>How It Works:</a:t>
            </a:r>
            <a:endParaRPr lang="en-US" sz="1800" dirty="0"/>
          </a:p>
          <a:p>
            <a:pPr lvl="1"/>
            <a:r>
              <a:rPr lang="en-US" sz="1400" b="1" dirty="0"/>
              <a:t>Lua-Driven Content:</a:t>
            </a:r>
            <a:endParaRPr lang="en-US" sz="1400" dirty="0"/>
          </a:p>
          <a:p>
            <a:pPr marL="1200150" lvl="2" indent="-285750"/>
            <a:r>
              <a:rPr lang="en-US" sz="1400" dirty="0"/>
              <a:t>Generates error messages dynamically based on the error type.</a:t>
            </a:r>
          </a:p>
          <a:p>
            <a:pPr lvl="1"/>
            <a:r>
              <a:rPr lang="en-US" sz="1400" b="1" dirty="0"/>
              <a:t>Personalized Responses:</a:t>
            </a:r>
            <a:endParaRPr lang="en-US" sz="1400" dirty="0"/>
          </a:p>
          <a:p>
            <a:pPr marL="1200150" lvl="2" indent="-285750"/>
            <a:r>
              <a:rPr lang="en-US" sz="1400" dirty="0"/>
              <a:t>Customizes error messages using client request details or the specific backend that encountered the error.</a:t>
            </a:r>
          </a:p>
          <a:p>
            <a:r>
              <a:rPr lang="en-US" sz="1800" b="1" dirty="0"/>
              <a:t>Benefit:</a:t>
            </a:r>
          </a:p>
          <a:p>
            <a:pPr lvl="1"/>
            <a:r>
              <a:rPr lang="en-US" sz="1400" dirty="0"/>
              <a:t>Improves user experience by providing relevant, informative error messages.</a:t>
            </a:r>
          </a:p>
          <a:p>
            <a:pPr lvl="1"/>
            <a:r>
              <a:rPr lang="en-US" sz="1400" dirty="0"/>
              <a:t>Hides server errors and </a:t>
            </a:r>
            <a:r>
              <a:rPr lang="en-US" sz="1400" dirty="0" err="1"/>
              <a:t>expetions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397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5EF7-6E97-A2A8-19A4-70116AB3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Rate Limiting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A0EF9-B104-277C-4BB1-9FE04E90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	Define flexible, custom rate-limiting policies beyond </a:t>
            </a:r>
            <a:r>
              <a:rPr lang="en-US" sz="1800" dirty="0" err="1"/>
              <a:t>HAProxy’s</a:t>
            </a:r>
            <a:r>
              <a:rPr lang="en-US" sz="1800" dirty="0"/>
              <a:t> basic capabilities.</a:t>
            </a:r>
          </a:p>
          <a:p>
            <a:r>
              <a:rPr lang="en-US" sz="1800" b="1" dirty="0"/>
              <a:t>Key Features:</a:t>
            </a:r>
            <a:endParaRPr lang="en-US" sz="1800" dirty="0"/>
          </a:p>
          <a:p>
            <a:pPr lvl="1"/>
            <a:r>
              <a:rPr lang="en-US" sz="1400" b="1" dirty="0"/>
              <a:t>User-Specific Limits:</a:t>
            </a:r>
            <a:endParaRPr lang="en-US" sz="1400" dirty="0"/>
          </a:p>
          <a:p>
            <a:pPr marL="1200150" lvl="2" indent="-285750"/>
            <a:r>
              <a:rPr lang="en-US" sz="1400" dirty="0"/>
              <a:t>Set rate limits per user or API key.</a:t>
            </a:r>
          </a:p>
          <a:p>
            <a:pPr lvl="1"/>
            <a:r>
              <a:rPr lang="en-US" sz="1400" b="1" dirty="0"/>
              <a:t>Context-Aware Limiting:</a:t>
            </a:r>
            <a:endParaRPr lang="en-US" sz="1400" dirty="0"/>
          </a:p>
          <a:p>
            <a:pPr marL="1200150" lvl="2" indent="-285750"/>
            <a:r>
              <a:rPr lang="en-US" sz="1400" dirty="0"/>
              <a:t>Adjust limits based on time of day or user’s geographic location.</a:t>
            </a:r>
          </a:p>
          <a:p>
            <a:pPr lvl="1"/>
            <a:r>
              <a:rPr lang="en-US" sz="1400" b="1" dirty="0"/>
              <a:t>Path-Based Limits:</a:t>
            </a:r>
            <a:endParaRPr lang="en-US" sz="1400" dirty="0"/>
          </a:p>
          <a:p>
            <a:pPr marL="1200150" lvl="2" indent="-285750"/>
            <a:r>
              <a:rPr lang="en-US" sz="1400" dirty="0"/>
              <a:t>Apply different rate limits to specific request paths.</a:t>
            </a:r>
          </a:p>
          <a:p>
            <a:r>
              <a:rPr lang="en-US" sz="1800" b="1" dirty="0"/>
              <a:t>Benefit:</a:t>
            </a:r>
            <a:br>
              <a:rPr lang="en-US" sz="1800" dirty="0"/>
            </a:br>
            <a:r>
              <a:rPr lang="en-US" sz="1800" dirty="0"/>
              <a:t>	Enhances control over traffic, improving performance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21347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E31EE-A116-E46D-494D-18EB97CCE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C595-377C-7F5A-36B2-3F32ECDD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HTTP Redirects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47BA-CD5F-029F-4E7A-AF136247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6129"/>
            <a:ext cx="10058400" cy="4050792"/>
          </a:xfrm>
        </p:spPr>
        <p:txBody>
          <a:bodyPr>
            <a:noAutofit/>
          </a:bodyPr>
          <a:lstStyle/>
          <a:p>
            <a:r>
              <a:rPr lang="en-US" sz="1800" b="1" dirty="0"/>
              <a:t>Purpose:</a:t>
            </a:r>
            <a:br>
              <a:rPr lang="en-US" sz="1800" dirty="0"/>
            </a:br>
            <a:r>
              <a:rPr lang="en-US" sz="1800" dirty="0"/>
              <a:t>	Enhance redirection capabilities by dynamically generating redirects based on request attributes.</a:t>
            </a:r>
          </a:p>
          <a:p>
            <a:r>
              <a:rPr lang="en-US" sz="1800" b="1" dirty="0"/>
              <a:t>Capabilities:</a:t>
            </a:r>
            <a:endParaRPr lang="en-US" sz="1800" dirty="0"/>
          </a:p>
          <a:p>
            <a:pPr lvl="1"/>
            <a:r>
              <a:rPr lang="en-US" sz="1400" b="1" dirty="0"/>
              <a:t>User-Based Redirects:</a:t>
            </a:r>
            <a:endParaRPr lang="en-US" sz="1400" dirty="0"/>
          </a:p>
          <a:p>
            <a:pPr marL="1200150" lvl="2" indent="-285750"/>
            <a:r>
              <a:rPr lang="en-US" sz="1400" dirty="0"/>
              <a:t>Redirect users to mobile or desktop versions based on headers or cookies.</a:t>
            </a:r>
          </a:p>
          <a:p>
            <a:pPr lvl="1"/>
            <a:r>
              <a:rPr lang="en-US" sz="1400" b="1" dirty="0"/>
              <a:t>SEO-Friendly Redirects:</a:t>
            </a:r>
            <a:endParaRPr lang="en-US" sz="1400" dirty="0"/>
          </a:p>
          <a:p>
            <a:pPr marL="1200150" lvl="2" indent="-285750"/>
            <a:r>
              <a:rPr lang="en-US" sz="1400" dirty="0"/>
              <a:t>Create redirects for content migrations, preserving SEO value.</a:t>
            </a:r>
          </a:p>
          <a:p>
            <a:pPr lvl="1"/>
            <a:r>
              <a:rPr lang="en-US" sz="1400" b="1" dirty="0"/>
              <a:t>Flexible Rules:</a:t>
            </a:r>
            <a:endParaRPr lang="en-US" sz="1400" dirty="0"/>
          </a:p>
          <a:p>
            <a:pPr marL="1200150" lvl="2" indent="-285750"/>
            <a:r>
              <a:rPr lang="en-US" sz="1400" dirty="0"/>
              <a:t>Inspect paths, query parameters, and ports to apply specific redirect rules.</a:t>
            </a:r>
          </a:p>
          <a:p>
            <a:r>
              <a:rPr lang="en-US" sz="1800" b="1" dirty="0"/>
              <a:t>Benefits:</a:t>
            </a:r>
            <a:br>
              <a:rPr lang="en-US" sz="1800" dirty="0"/>
            </a:br>
            <a:r>
              <a:rPr lang="en-US" sz="1800" dirty="0"/>
              <a:t>	Improves user experience and optimizes traffic flow by targeting redirection conditions precisely.</a:t>
            </a:r>
          </a:p>
        </p:txBody>
      </p:sp>
    </p:spTree>
    <p:extLst>
      <p:ext uri="{BB962C8B-B14F-4D97-AF65-F5344CB8AC3E}">
        <p14:creationId xmlns:p14="http://schemas.microsoft.com/office/powerpoint/2010/main" val="391888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16DFE-5B99-4F1F-297F-A29254E2B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9ED1-CA5D-1389-F120-76675FE5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Whitelisting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0F72-49C1-1FD4-3DDE-9288E82B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Purpose:</a:t>
            </a:r>
            <a:br>
              <a:rPr lang="en-US" sz="1800" dirty="0"/>
            </a:br>
            <a:r>
              <a:rPr lang="en-US" sz="1800" dirty="0"/>
              <a:t>	Restrict access to specific resources by allowing only approved IP addresses.</a:t>
            </a:r>
          </a:p>
          <a:p>
            <a:r>
              <a:rPr lang="en-US" sz="1800" b="1" dirty="0"/>
              <a:t>How It Works:</a:t>
            </a:r>
            <a:endParaRPr lang="en-US" sz="1800" dirty="0"/>
          </a:p>
          <a:p>
            <a:pPr lvl="1"/>
            <a:r>
              <a:rPr lang="en-US" sz="1400" b="1" dirty="0"/>
              <a:t>Define Whitelisted IPs:</a:t>
            </a:r>
            <a:endParaRPr lang="en-US" sz="1400" dirty="0"/>
          </a:p>
          <a:p>
            <a:pPr marL="1200150" lvl="2" indent="-285750"/>
            <a:r>
              <a:rPr lang="en-US" sz="1400" dirty="0"/>
              <a:t>Create a list of allowed IP addresses or ranges.</a:t>
            </a:r>
          </a:p>
          <a:p>
            <a:pPr lvl="1"/>
            <a:r>
              <a:rPr lang="en-US" sz="1400" b="1" dirty="0"/>
              <a:t>Inspect Incoming Requests:</a:t>
            </a:r>
            <a:endParaRPr lang="en-US" sz="1400" dirty="0"/>
          </a:p>
          <a:p>
            <a:pPr marL="1200150" lvl="2" indent="-285750"/>
            <a:r>
              <a:rPr lang="en-US" sz="1400" dirty="0"/>
              <a:t>Retrieve the client’s IP address from each incoming request.</a:t>
            </a:r>
          </a:p>
          <a:p>
            <a:pPr lvl="1"/>
            <a:r>
              <a:rPr lang="en-US" sz="1400" b="1" dirty="0"/>
              <a:t>Whitelist Validation:</a:t>
            </a:r>
            <a:endParaRPr lang="en-US" sz="1400" dirty="0"/>
          </a:p>
          <a:p>
            <a:pPr marL="1200150" lvl="2" indent="-285750"/>
            <a:r>
              <a:rPr lang="en-US" sz="1400" dirty="0"/>
              <a:t>Check if the client’s IP is in the whitelist.</a:t>
            </a:r>
          </a:p>
          <a:p>
            <a:pPr marL="1200150" lvl="2" indent="-285750"/>
            <a:r>
              <a:rPr lang="en-US" sz="1400" dirty="0"/>
              <a:t>If not, block the request and return a 403 Forbidden status with a custom error message.</a:t>
            </a:r>
          </a:p>
          <a:p>
            <a:r>
              <a:rPr lang="en-US" sz="1800" b="1" dirty="0"/>
              <a:t>Benefits:</a:t>
            </a:r>
            <a:br>
              <a:rPr lang="en-US" sz="1800" dirty="0"/>
            </a:br>
            <a:r>
              <a:rPr lang="en-US" sz="1800" dirty="0"/>
              <a:t>	Provides an additional layer of security by controlling access based on IP addresses, ensuring only authorized users can access protected resources.</a:t>
            </a:r>
          </a:p>
        </p:txBody>
      </p:sp>
    </p:spTree>
    <p:extLst>
      <p:ext uri="{BB962C8B-B14F-4D97-AF65-F5344CB8AC3E}">
        <p14:creationId xmlns:p14="http://schemas.microsoft.com/office/powerpoint/2010/main" val="413403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8B5CF-EDAF-F8E1-642C-F875C1A5C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B264-3A09-03A5-FAAB-7335949C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Blacklist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7E5F-85AE-8AEB-7C37-F352B0EC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Purpose:</a:t>
            </a:r>
            <a:br>
              <a:rPr lang="en-US" sz="1800" dirty="0"/>
            </a:br>
            <a:r>
              <a:rPr lang="en-US" sz="1800" dirty="0"/>
              <a:t>	Enhance application security by blocking access from known malicious or unwanted IP addresses.</a:t>
            </a:r>
          </a:p>
          <a:p>
            <a:r>
              <a:rPr lang="en-US" sz="1800" b="1" dirty="0"/>
              <a:t>How It Works:</a:t>
            </a:r>
            <a:endParaRPr lang="en-US" sz="1800" dirty="0"/>
          </a:p>
          <a:p>
            <a:pPr lvl="1"/>
            <a:r>
              <a:rPr lang="en-US" sz="1400" b="1" dirty="0"/>
              <a:t>Define Blacklisted IPs:</a:t>
            </a:r>
            <a:endParaRPr lang="en-US" sz="1400" dirty="0"/>
          </a:p>
          <a:p>
            <a:pPr marL="1200150" lvl="2" indent="-285750"/>
            <a:r>
              <a:rPr lang="en-US" sz="1400" dirty="0"/>
              <a:t>Set up a list of IP addresses to be denied access.</a:t>
            </a:r>
          </a:p>
          <a:p>
            <a:pPr lvl="1"/>
            <a:r>
              <a:rPr lang="en-US" sz="1400" b="1" dirty="0"/>
              <a:t>Inspect Incoming Requests:</a:t>
            </a:r>
            <a:endParaRPr lang="en-US" sz="1400" dirty="0"/>
          </a:p>
          <a:p>
            <a:pPr marL="1200150" lvl="2" indent="-285750"/>
            <a:r>
              <a:rPr lang="en-US" sz="1400" dirty="0"/>
              <a:t>Retrieve the client’s IP address from each request.</a:t>
            </a:r>
          </a:p>
          <a:p>
            <a:pPr lvl="1"/>
            <a:r>
              <a:rPr lang="en-US" sz="1400" b="1" dirty="0"/>
              <a:t>Blacklist Validation:</a:t>
            </a:r>
            <a:endParaRPr lang="en-US" sz="1400" dirty="0"/>
          </a:p>
          <a:p>
            <a:pPr marL="1200150" lvl="2" indent="-285750"/>
            <a:r>
              <a:rPr lang="en-US" sz="1400" dirty="0"/>
              <a:t>Check if the client’s IP is in the blacklist.</a:t>
            </a:r>
          </a:p>
          <a:p>
            <a:pPr marL="1200150" lvl="2" indent="-285750"/>
            <a:r>
              <a:rPr lang="en-US" sz="1400" dirty="0"/>
              <a:t>If so, block the request and return a 403 Forbidden status with a custom error message.</a:t>
            </a:r>
          </a:p>
          <a:p>
            <a:r>
              <a:rPr lang="en-US" sz="1800" b="1" dirty="0"/>
              <a:t>Benefits:</a:t>
            </a:r>
            <a:br>
              <a:rPr lang="en-US" sz="1800" dirty="0"/>
            </a:br>
            <a:r>
              <a:rPr lang="en-US" sz="1800" dirty="0"/>
              <a:t>	Provides a proactive security measure, preventing access from known threats and reducing the risk of attacks from malicious sources.</a:t>
            </a:r>
          </a:p>
        </p:txBody>
      </p:sp>
    </p:spTree>
    <p:extLst>
      <p:ext uri="{BB962C8B-B14F-4D97-AF65-F5344CB8AC3E}">
        <p14:creationId xmlns:p14="http://schemas.microsoft.com/office/powerpoint/2010/main" val="158176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083A1-5E67-44CF-4EE1-027579C21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8F8D-32D5-E2DA-DCF1-703100D9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HTTP header manipulation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D52D-FE0C-8E94-4432-42D54FC0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Purpose:</a:t>
            </a:r>
            <a:br>
              <a:rPr lang="en-US" sz="1800" dirty="0"/>
            </a:br>
            <a:r>
              <a:rPr lang="en-US" sz="1800" dirty="0"/>
              <a:t>	Dynamically adjust HTTP headers for enhanced security and custom behavior.</a:t>
            </a:r>
          </a:p>
          <a:p>
            <a:r>
              <a:rPr lang="en-US" sz="1800" b="1" dirty="0"/>
              <a:t>Capabilities:</a:t>
            </a:r>
            <a:endParaRPr lang="en-US" sz="1800" dirty="0"/>
          </a:p>
          <a:p>
            <a:pPr lvl="1"/>
            <a:r>
              <a:rPr lang="en-US" sz="1400" b="1" dirty="0"/>
              <a:t>Strip Sensitive Headers:</a:t>
            </a:r>
            <a:endParaRPr lang="en-US" sz="1400" dirty="0"/>
          </a:p>
          <a:p>
            <a:pPr marL="1200150" lvl="2" indent="-285750"/>
            <a:r>
              <a:rPr lang="en-US" sz="1400" dirty="0"/>
              <a:t>Remove headers like X-Forwarded-For when requests come from untrusted networks.</a:t>
            </a:r>
          </a:p>
          <a:p>
            <a:pPr lvl="1"/>
            <a:r>
              <a:rPr lang="en-US" sz="1400" b="1" dirty="0"/>
              <a:t>Add Custom Headers:</a:t>
            </a:r>
            <a:endParaRPr lang="en-US" sz="1400" dirty="0"/>
          </a:p>
          <a:p>
            <a:pPr marL="1200150" lvl="2" indent="-285750"/>
            <a:r>
              <a:rPr lang="en-US" sz="1400" dirty="0"/>
              <a:t>Insert headers such as X-</a:t>
            </a:r>
            <a:r>
              <a:rPr lang="en-US" sz="1400" dirty="0" err="1"/>
              <a:t>RateLimit</a:t>
            </a:r>
            <a:r>
              <a:rPr lang="en-US" sz="1400" dirty="0"/>
              <a:t>-Remaining to communicate rate-limiting status to clients based on IP.</a:t>
            </a:r>
          </a:p>
          <a:p>
            <a:pPr lvl="1"/>
            <a:r>
              <a:rPr lang="en-US" sz="1400" b="1" dirty="0"/>
              <a:t>Modify Existing Headers:</a:t>
            </a:r>
            <a:endParaRPr lang="en-US" sz="1400" dirty="0"/>
          </a:p>
          <a:p>
            <a:pPr marL="1200150" lvl="2" indent="-285750"/>
            <a:r>
              <a:rPr lang="en-US" sz="1400" dirty="0"/>
              <a:t>Tailor headers based on specific conditions (e.g., User-Agent, IP, or URL path) to meet security and operational requirements.</a:t>
            </a:r>
          </a:p>
          <a:p>
            <a:r>
              <a:rPr lang="en-US" sz="1800" b="1" dirty="0"/>
              <a:t>Benefits:</a:t>
            </a:r>
            <a:br>
              <a:rPr lang="en-US" sz="1800" dirty="0"/>
            </a:br>
            <a:r>
              <a:rPr lang="en-US" sz="1800" dirty="0"/>
              <a:t>	Improves control over request and response headers, enabling customized security, visibility,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09340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5139</TotalTime>
  <Words>1876</Words>
  <Application>Microsoft Macintosh PowerPoint</Application>
  <PresentationFormat>Widescreen</PresentationFormat>
  <Paragraphs>199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Times New Roman</vt:lpstr>
      <vt:lpstr>Office Theme</vt:lpstr>
      <vt:lpstr>AI Defense against black arts with HAProxy</vt:lpstr>
      <vt:lpstr>PowerPoint Presentation</vt:lpstr>
      <vt:lpstr>SQL Injection</vt:lpstr>
      <vt:lpstr>Custom Error Pages for backend errors</vt:lpstr>
      <vt:lpstr>Custom Rate Limiting</vt:lpstr>
      <vt:lpstr>Dynamic HTTP Redirects</vt:lpstr>
      <vt:lpstr>IP Whitelisting </vt:lpstr>
      <vt:lpstr>IP Blacklist</vt:lpstr>
      <vt:lpstr>Dynamic HTTP header manipulation</vt:lpstr>
      <vt:lpstr>Authentication via External Systems</vt:lpstr>
      <vt:lpstr>Geolocation-based Request Routing</vt:lpstr>
      <vt:lpstr>Client Browser Detection</vt:lpstr>
      <vt:lpstr>Cookie sizе validation</vt:lpstr>
      <vt:lpstr>Local File Inclusion (LFI) Protection</vt:lpstr>
      <vt:lpstr>Remote File Inclusion (RFI) Protection</vt:lpstr>
      <vt:lpstr>Cross-Site Scripting (XSS) Protection </vt:lpstr>
      <vt:lpstr>Admin path protection</vt:lpstr>
      <vt:lpstr>log4j_rce (Log4Shell) Protection</vt:lpstr>
      <vt:lpstr>Bot detection</vt:lpstr>
      <vt:lpstr>Unit testing </vt:lpstr>
      <vt:lpstr>Hub</vt:lpstr>
      <vt:lpstr>Обратна връзка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Vladimir Dimitrov</dc:creator>
  <cp:lastModifiedBy>Vladimir Dimitrov</cp:lastModifiedBy>
  <cp:revision>21</cp:revision>
  <dcterms:created xsi:type="dcterms:W3CDTF">2024-10-24T01:03:01Z</dcterms:created>
  <dcterms:modified xsi:type="dcterms:W3CDTF">2024-11-04T07:12:55Z</dcterms:modified>
</cp:coreProperties>
</file>