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38" r:id="rId3"/>
    <p:sldId id="339" r:id="rId4"/>
    <p:sldId id="340" r:id="rId5"/>
    <p:sldId id="341" r:id="rId6"/>
    <p:sldId id="342" r:id="rId7"/>
    <p:sldId id="364" r:id="rId8"/>
    <p:sldId id="344" r:id="rId9"/>
    <p:sldId id="345" r:id="rId10"/>
    <p:sldId id="347" r:id="rId11"/>
    <p:sldId id="360" r:id="rId12"/>
    <p:sldId id="348" r:id="rId13"/>
    <p:sldId id="349" r:id="rId14"/>
    <p:sldId id="350" r:id="rId15"/>
    <p:sldId id="351" r:id="rId16"/>
    <p:sldId id="352" r:id="rId17"/>
    <p:sldId id="353" r:id="rId18"/>
    <p:sldId id="354" r:id="rId19"/>
    <p:sldId id="355" r:id="rId20"/>
    <p:sldId id="356" r:id="rId21"/>
    <p:sldId id="357" r:id="rId22"/>
    <p:sldId id="358" r:id="rId23"/>
    <p:sldId id="297" r:id="rId24"/>
    <p:sldId id="298" r:id="rId25"/>
    <p:sldId id="299" r:id="rId26"/>
    <p:sldId id="300" r:id="rId27"/>
    <p:sldId id="335" r:id="rId28"/>
    <p:sldId id="312" r:id="rId29"/>
    <p:sldId id="301" r:id="rId30"/>
    <p:sldId id="302" r:id="rId31"/>
    <p:sldId id="303" r:id="rId32"/>
    <p:sldId id="304" r:id="rId33"/>
    <p:sldId id="305" r:id="rId34"/>
    <p:sldId id="359" r:id="rId35"/>
    <p:sldId id="361" r:id="rId36"/>
    <p:sldId id="362" r:id="rId37"/>
    <p:sldId id="365" r:id="rId38"/>
    <p:sldId id="306" r:id="rId39"/>
    <p:sldId id="307" r:id="rId40"/>
    <p:sldId id="308" r:id="rId41"/>
    <p:sldId id="309" r:id="rId42"/>
    <p:sldId id="310" r:id="rId43"/>
    <p:sldId id="311" r:id="rId44"/>
    <p:sldId id="366" r:id="rId45"/>
    <p:sldId id="313" r:id="rId46"/>
    <p:sldId id="314" r:id="rId47"/>
    <p:sldId id="315" r:id="rId48"/>
    <p:sldId id="316" r:id="rId49"/>
    <p:sldId id="317" r:id="rId50"/>
    <p:sldId id="318" r:id="rId51"/>
    <p:sldId id="319" r:id="rId52"/>
    <p:sldId id="32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83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4367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39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772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97349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4407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4D0560-03EB-4E08-BB8C-26C2403B45C3}"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27606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4D0560-03EB-4E08-BB8C-26C2403B45C3}"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95481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D0560-03EB-4E08-BB8C-26C2403B45C3}"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85799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3420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5846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D0560-03EB-4E08-BB8C-26C2403B45C3}"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2E0E2-8FA8-4EFF-97D3-5D8DF78B97C9}" type="slidenum">
              <a:rPr lang="en-US" smtClean="0"/>
              <a:t>‹#›</a:t>
            </a:fld>
            <a:endParaRPr lang="en-US"/>
          </a:p>
        </p:txBody>
      </p:sp>
    </p:spTree>
    <p:extLst>
      <p:ext uri="{BB962C8B-B14F-4D97-AF65-F5344CB8AC3E}">
        <p14:creationId xmlns:p14="http://schemas.microsoft.com/office/powerpoint/2010/main" val="138440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stname:port/servletapp/sayhello" TargetMode="External"/><Relationship Id="rId2" Type="http://schemas.openxmlformats.org/officeDocument/2006/relationships/hyperlink" Target="http://hostame:port/helloservlet/sayhell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80/helloservlet/form_inpu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21921"/>
            <a:ext cx="11012424" cy="438911"/>
          </a:xfrm>
        </p:spPr>
        <p:txBody>
          <a:bodyPr>
            <a:normAutofit fontScale="90000"/>
          </a:bodyPr>
          <a:lstStyle/>
          <a:p>
            <a:pPr algn="ctr"/>
            <a:r>
              <a:rPr lang="en-US" dirty="0" smtClean="0"/>
              <a:t/>
            </a:r>
            <a:br>
              <a:rPr lang="en-US" dirty="0" smtClean="0"/>
            </a:br>
            <a:r>
              <a:rPr lang="en-US" b="1" dirty="0" smtClean="0"/>
              <a:t>What </a:t>
            </a:r>
            <a:r>
              <a:rPr lang="en-US" b="1" dirty="0"/>
              <a:t>is web application?</a:t>
            </a:r>
            <a:r>
              <a:rPr lang="en-US" dirty="0"/>
              <a:t/>
            </a:r>
            <a:br>
              <a:rPr lang="en-US" dirty="0"/>
            </a:br>
            <a:endParaRPr lang="en-US" dirty="0"/>
          </a:p>
        </p:txBody>
      </p:sp>
      <p:sp>
        <p:nvSpPr>
          <p:cNvPr id="3" name="Content Placeholder 2"/>
          <p:cNvSpPr>
            <a:spLocks noGrp="1"/>
          </p:cNvSpPr>
          <p:nvPr>
            <p:ph idx="1"/>
          </p:nvPr>
        </p:nvSpPr>
        <p:spPr>
          <a:xfrm>
            <a:off x="134112" y="658368"/>
            <a:ext cx="11960352" cy="6071616"/>
          </a:xfrm>
        </p:spPr>
        <p:txBody>
          <a:bodyPr>
            <a:normAutofit/>
          </a:bodyPr>
          <a:lstStyle/>
          <a:p>
            <a:r>
              <a:rPr lang="en-US" sz="2000" dirty="0" smtClean="0"/>
              <a:t>A </a:t>
            </a:r>
            <a:r>
              <a:rPr lang="en-US" sz="2000" dirty="0"/>
              <a:t>web application is an application accessible from the web. A web application is composed of web components like Servlet, JSP, Filter etc. and other components such as HTML. The web components typically execute in Web Server and respond to HTTP request</a:t>
            </a:r>
            <a:r>
              <a:rPr lang="en-US" sz="2000" dirty="0" smtClean="0"/>
              <a:t>.</a:t>
            </a:r>
          </a:p>
          <a:p>
            <a:pPr marL="0" indent="0">
              <a:buNone/>
            </a:pPr>
            <a:r>
              <a:rPr lang="en-US" sz="2000" dirty="0" smtClean="0"/>
              <a:t>   </a:t>
            </a:r>
            <a:r>
              <a:rPr lang="en-US" sz="2000" b="1" dirty="0" smtClean="0"/>
              <a:t>Earlier Avatar</a:t>
            </a:r>
            <a:r>
              <a:rPr lang="en-US" sz="2000" dirty="0" smtClean="0"/>
              <a:t>: </a:t>
            </a:r>
            <a:r>
              <a:rPr lang="en-US" sz="2000" b="1" dirty="0" smtClean="0"/>
              <a:t>CGI(Common </a:t>
            </a:r>
            <a:r>
              <a:rPr lang="en-US" sz="2000" b="1" dirty="0" smtClean="0"/>
              <a:t>Gateway </a:t>
            </a:r>
            <a:r>
              <a:rPr lang="en-US" sz="2000" b="1" dirty="0"/>
              <a:t>Interface)</a:t>
            </a:r>
          </a:p>
          <a:p>
            <a:r>
              <a:rPr lang="en-US" sz="2000" dirty="0"/>
              <a:t>CGI technology enables the web server to call an external program and pass HTTP request information to the external program to process the request. For each request, it starts a new process</a:t>
            </a:r>
            <a:r>
              <a:rPr lang="en-US" sz="2000" dirty="0" smtClean="0"/>
              <a:t>.</a:t>
            </a:r>
          </a:p>
          <a:p>
            <a:pPr marL="0" indent="0">
              <a:buNone/>
            </a:pPr>
            <a:r>
              <a:rPr lang="en-US" sz="2000" dirty="0" smtClean="0"/>
              <a:t>   </a:t>
            </a:r>
            <a:r>
              <a:rPr lang="en-US" sz="2000" b="1" dirty="0" smtClean="0"/>
              <a:t>Disadvantages </a:t>
            </a:r>
            <a:r>
              <a:rPr lang="en-US" sz="2000" b="1" dirty="0"/>
              <a:t>of CGI</a:t>
            </a:r>
          </a:p>
          <a:p>
            <a:r>
              <a:rPr lang="en-US" sz="2000" dirty="0"/>
              <a:t>There are many problems in CGI technology:</a:t>
            </a:r>
          </a:p>
          <a:p>
            <a:r>
              <a:rPr lang="en-US" sz="2000" dirty="0"/>
              <a:t>If number of clients increases, it takes more time for sending response.</a:t>
            </a:r>
          </a:p>
          <a:p>
            <a:r>
              <a:rPr lang="en-US" sz="2000" dirty="0"/>
              <a:t>For each request, it starts a </a:t>
            </a:r>
            <a:r>
              <a:rPr lang="en-US" sz="2000" b="1" dirty="0"/>
              <a:t>process</a:t>
            </a:r>
            <a:r>
              <a:rPr lang="en-US" sz="2000" dirty="0"/>
              <a:t> and Web server is limited to start processes.</a:t>
            </a:r>
          </a:p>
          <a:p>
            <a:r>
              <a:rPr lang="en-US" sz="2000" dirty="0"/>
              <a:t>It uses platform dependent language e.g. </a:t>
            </a:r>
            <a:r>
              <a:rPr lang="en-US" sz="2000" b="1" dirty="0"/>
              <a:t>C, C++, P</a:t>
            </a:r>
            <a:r>
              <a:rPr lang="en-US" sz="2000" b="1" dirty="0" smtClean="0"/>
              <a:t>erl</a:t>
            </a:r>
            <a:r>
              <a:rPr lang="en-US" sz="2000" dirty="0"/>
              <a:t>.</a:t>
            </a:r>
          </a:p>
          <a:p>
            <a:endParaRPr lang="en-US" sz="2000" dirty="0"/>
          </a:p>
          <a:p>
            <a:pPr marL="0" indent="0">
              <a:buNone/>
            </a:pPr>
            <a:endParaRPr lang="en-US" sz="2000" dirty="0"/>
          </a:p>
        </p:txBody>
      </p:sp>
      <p:pic>
        <p:nvPicPr>
          <p:cNvPr id="1026" name="Picture 2" descr="problem in cgi and how servlet is be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288" y="4267200"/>
            <a:ext cx="5876925" cy="246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7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182880"/>
            <a:ext cx="11109960" cy="6571488"/>
          </a:xfrm>
        </p:spPr>
        <p:txBody>
          <a:bodyPr>
            <a:normAutofit/>
          </a:bodyPr>
          <a:lstStyle/>
          <a:p>
            <a:pPr marL="0" indent="0">
              <a:buNone/>
            </a:pPr>
            <a:r>
              <a:rPr lang="en-US" sz="2000" dirty="0" smtClean="0"/>
              <a:t>  </a:t>
            </a:r>
            <a:r>
              <a:rPr lang="en-US" sz="2000" b="1" dirty="0"/>
              <a:t>Anatomy of Post Request</a:t>
            </a:r>
          </a:p>
          <a:p>
            <a:r>
              <a:rPr lang="en-US" sz="2000" dirty="0"/>
              <a:t>The query string (name/value pairs) is sent in HTTP message body for a POST request:</a:t>
            </a:r>
          </a:p>
          <a:p>
            <a:pPr marL="457200" lvl="1" indent="0">
              <a:buNone/>
            </a:pPr>
            <a:r>
              <a:rPr lang="en-US" sz="2000" dirty="0" smtClean="0">
                <a:solidFill>
                  <a:srgbClr val="FF0000"/>
                </a:solidFill>
              </a:rPr>
              <a:t>  POST/</a:t>
            </a:r>
            <a:r>
              <a:rPr lang="en-US" sz="2000" dirty="0" err="1" smtClean="0">
                <a:solidFill>
                  <a:srgbClr val="FF0000"/>
                </a:solidFill>
              </a:rPr>
              <a:t>RegisterDao.jsp</a:t>
            </a:r>
            <a:r>
              <a:rPr lang="en-US" sz="2000" dirty="0" smtClean="0">
                <a:solidFill>
                  <a:srgbClr val="FF0000"/>
                </a:solidFill>
              </a:rPr>
              <a:t> </a:t>
            </a:r>
            <a:r>
              <a:rPr lang="en-US" sz="2000" dirty="0">
                <a:solidFill>
                  <a:srgbClr val="FF0000"/>
                </a:solidFill>
              </a:rPr>
              <a:t>HTTP/1.1  </a:t>
            </a:r>
          </a:p>
          <a:p>
            <a:pPr marL="457200" lvl="1" indent="0">
              <a:buNone/>
            </a:pPr>
            <a:r>
              <a:rPr lang="en-US" sz="2000" dirty="0" smtClean="0">
                <a:solidFill>
                  <a:srgbClr val="FF0000"/>
                </a:solidFill>
              </a:rPr>
              <a:t>  Host</a:t>
            </a:r>
            <a:r>
              <a:rPr lang="en-US" sz="2000" dirty="0">
                <a:solidFill>
                  <a:srgbClr val="FF0000"/>
                </a:solidFill>
              </a:rPr>
              <a:t>: www. javatpoint.com  </a:t>
            </a:r>
          </a:p>
          <a:p>
            <a:pPr marL="457200" lvl="1" indent="0">
              <a:buNone/>
            </a:pPr>
            <a:r>
              <a:rPr lang="en-US" sz="2000" dirty="0" smtClean="0">
                <a:solidFill>
                  <a:srgbClr val="FF0000"/>
                </a:solidFill>
              </a:rPr>
              <a:t>  name1=value1&amp;name2=value2  </a:t>
            </a:r>
            <a:endParaRPr lang="en-US" sz="2000" dirty="0">
              <a:solidFill>
                <a:srgbClr val="FF0000"/>
              </a:solidFill>
            </a:endParaRPr>
          </a:p>
          <a:p>
            <a:r>
              <a:rPr lang="en-US" sz="2000" dirty="0"/>
              <a:t>As we know, in case of post request original data is sent in message body. Let's see how information is passed to the server in case of post request.</a:t>
            </a:r>
          </a:p>
          <a:p>
            <a:pPr marL="0" indent="0">
              <a:buNone/>
            </a:pPr>
            <a:r>
              <a:rPr lang="en-US" sz="2000" b="1" dirty="0" smtClean="0"/>
              <a:t>  Some </a:t>
            </a:r>
            <a:r>
              <a:rPr lang="en-US" sz="2000" b="1" dirty="0"/>
              <a:t>other features of POST requests are:</a:t>
            </a:r>
          </a:p>
          <a:p>
            <a:r>
              <a:rPr lang="en-US" sz="2000" dirty="0" smtClean="0"/>
              <a:t>This </a:t>
            </a:r>
            <a:r>
              <a:rPr lang="en-US" sz="2000" dirty="0"/>
              <a:t>requests cannot be bookmarked</a:t>
            </a:r>
          </a:p>
          <a:p>
            <a:r>
              <a:rPr lang="en-US" sz="2000" dirty="0"/>
              <a:t>This requests have no restrictions on length of </a:t>
            </a:r>
            <a:r>
              <a:rPr lang="en-US" sz="2000" dirty="0" smtClean="0"/>
              <a:t>data </a:t>
            </a:r>
            <a:endParaRPr lang="en-US" sz="2000" dirty="0"/>
          </a:p>
          <a:p>
            <a:r>
              <a:rPr lang="en-US" sz="2000" dirty="0"/>
              <a:t>This requests are never cached</a:t>
            </a:r>
          </a:p>
          <a:p>
            <a:r>
              <a:rPr lang="en-US" sz="2000" dirty="0"/>
              <a:t>This requests do not remains in the browser history</a:t>
            </a:r>
          </a:p>
        </p:txBody>
      </p:sp>
      <p:pic>
        <p:nvPicPr>
          <p:cNvPr id="6149" name="Picture 5" descr="Servlet Request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540" y="3084576"/>
            <a:ext cx="5615940" cy="344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99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99" y="125261"/>
            <a:ext cx="11636679" cy="413358"/>
          </a:xfrm>
        </p:spPr>
        <p:txBody>
          <a:bodyPr>
            <a:normAutofit fontScale="90000"/>
          </a:bodyPr>
          <a:lstStyle/>
          <a:p>
            <a:pPr algn="ctr"/>
            <a:r>
              <a:rPr lang="en-US" b="1" dirty="0" smtClean="0"/>
              <a:t>What is a Servlet?</a:t>
            </a:r>
            <a:endParaRPr lang="en-US" b="1" dirty="0"/>
          </a:p>
        </p:txBody>
      </p:sp>
      <p:sp>
        <p:nvSpPr>
          <p:cNvPr id="3" name="Content Placeholder 2"/>
          <p:cNvSpPr>
            <a:spLocks noGrp="1"/>
          </p:cNvSpPr>
          <p:nvPr>
            <p:ph idx="1"/>
          </p:nvPr>
        </p:nvSpPr>
        <p:spPr>
          <a:xfrm>
            <a:off x="150312" y="663879"/>
            <a:ext cx="11899726" cy="6075124"/>
          </a:xfrm>
        </p:spPr>
        <p:txBody>
          <a:bodyPr>
            <a:normAutofit fontScale="92500" lnSpcReduction="20000"/>
          </a:bodyPr>
          <a:lstStyle/>
          <a:p>
            <a:r>
              <a:rPr lang="en-US" b="1" dirty="0"/>
              <a:t>Servlet</a:t>
            </a:r>
            <a:r>
              <a:rPr lang="en-US" dirty="0"/>
              <a:t> technology is used to create web application (resides at server side and generates dynamic web page</a:t>
            </a:r>
            <a:r>
              <a:rPr lang="en-US" dirty="0" smtClean="0"/>
              <a:t>) using Java Technology.</a:t>
            </a:r>
            <a:endParaRPr lang="en-US" dirty="0"/>
          </a:p>
          <a:p>
            <a:r>
              <a:rPr lang="en-US" b="1" dirty="0"/>
              <a:t>Servlet</a:t>
            </a:r>
            <a:r>
              <a:rPr lang="en-US" dirty="0"/>
              <a:t> technology is robust and scalable because of java language. Before Servlet, CGI (Common Gateway Interface) scripting language was popular as a server-side programming language. But there was many disadvantages of this technology. </a:t>
            </a:r>
            <a:endParaRPr lang="en-US" dirty="0" smtClean="0"/>
          </a:p>
          <a:p>
            <a:r>
              <a:rPr lang="en-US" dirty="0" smtClean="0"/>
              <a:t>There </a:t>
            </a:r>
            <a:r>
              <a:rPr lang="en-US" dirty="0"/>
              <a:t>are many interfaces and classes in the servlet API such as Servlet, GenericServlet, HttpServlet, ServletRequest, ServletResponse etc.</a:t>
            </a:r>
          </a:p>
          <a:p>
            <a:pPr marL="0" indent="0">
              <a:buNone/>
            </a:pPr>
            <a:r>
              <a:rPr lang="en-US" b="1" dirty="0" smtClean="0"/>
              <a:t>   What </a:t>
            </a:r>
            <a:r>
              <a:rPr lang="en-US" b="1" dirty="0"/>
              <a:t>is a Servlet?</a:t>
            </a:r>
          </a:p>
          <a:p>
            <a:pPr>
              <a:buFont typeface="Wingdings" panose="05000000000000000000" pitchFamily="2" charset="2"/>
              <a:buChar char="Ø"/>
            </a:pPr>
            <a:r>
              <a:rPr lang="en-US" dirty="0"/>
              <a:t>Servlet can be described in many ways, depending on the context.</a:t>
            </a:r>
          </a:p>
          <a:p>
            <a:pPr>
              <a:buFont typeface="Wingdings" panose="05000000000000000000" pitchFamily="2" charset="2"/>
              <a:buChar char="Ø"/>
            </a:pPr>
            <a:r>
              <a:rPr lang="en-US" dirty="0"/>
              <a:t>Servlet is a technology i.e. used to create web application.</a:t>
            </a:r>
          </a:p>
          <a:p>
            <a:pPr>
              <a:buFont typeface="Wingdings" panose="05000000000000000000" pitchFamily="2" charset="2"/>
              <a:buChar char="Ø"/>
            </a:pPr>
            <a:r>
              <a:rPr lang="en-US" dirty="0"/>
              <a:t>Servlet is an API that provides many interfaces and classes including documentations.</a:t>
            </a:r>
          </a:p>
          <a:p>
            <a:pPr>
              <a:buFont typeface="Wingdings" panose="05000000000000000000" pitchFamily="2" charset="2"/>
              <a:buChar char="Ø"/>
            </a:pPr>
            <a:r>
              <a:rPr lang="en-US" dirty="0"/>
              <a:t>Servlet is an interface that must be implemented for creating any servlet.</a:t>
            </a:r>
          </a:p>
          <a:p>
            <a:pPr>
              <a:buFont typeface="Wingdings" panose="05000000000000000000" pitchFamily="2" charset="2"/>
              <a:buChar char="Ø"/>
            </a:pPr>
            <a:r>
              <a:rPr lang="en-US" dirty="0"/>
              <a:t>Servlet is a class that extend the capabilities of the servers and respond to the incoming request. It can respond to any type of requests.</a:t>
            </a:r>
          </a:p>
          <a:p>
            <a:pPr>
              <a:buFont typeface="Wingdings" panose="05000000000000000000" pitchFamily="2" charset="2"/>
              <a:buChar char="Ø"/>
            </a:pPr>
            <a:r>
              <a:rPr lang="en-US" dirty="0"/>
              <a:t>Servlet is a web component that is deployed on the server to create dynamic web page.</a:t>
            </a:r>
          </a:p>
          <a:p>
            <a:pPr marL="0" indent="0">
              <a:buNone/>
            </a:pPr>
            <a:endParaRPr lang="en-US" dirty="0"/>
          </a:p>
        </p:txBody>
      </p:sp>
    </p:spTree>
    <p:extLst>
      <p:ext uri="{BB962C8B-B14F-4D97-AF65-F5344CB8AC3E}">
        <p14:creationId xmlns:p14="http://schemas.microsoft.com/office/powerpoint/2010/main" val="335512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536447"/>
          </a:xfrm>
        </p:spPr>
        <p:txBody>
          <a:bodyPr>
            <a:normAutofit fontScale="90000"/>
          </a:bodyPr>
          <a:lstStyle/>
          <a:p>
            <a:pPr algn="ctr"/>
            <a:r>
              <a:rPr lang="en-US" b="1" dirty="0"/>
              <a:t>Servlet API</a:t>
            </a:r>
          </a:p>
        </p:txBody>
      </p:sp>
      <p:sp>
        <p:nvSpPr>
          <p:cNvPr id="3" name="Content Placeholder 2"/>
          <p:cNvSpPr>
            <a:spLocks noGrp="1"/>
          </p:cNvSpPr>
          <p:nvPr>
            <p:ph idx="1"/>
          </p:nvPr>
        </p:nvSpPr>
        <p:spPr>
          <a:xfrm>
            <a:off x="134112" y="658368"/>
            <a:ext cx="11960352" cy="6059424"/>
          </a:xfrm>
        </p:spPr>
        <p:txBody>
          <a:bodyPr>
            <a:normAutofit/>
          </a:bodyPr>
          <a:lstStyle/>
          <a:p>
            <a:r>
              <a:rPr lang="en-US" dirty="0" smtClean="0"/>
              <a:t>Interfaces </a:t>
            </a:r>
            <a:r>
              <a:rPr lang="en-US" dirty="0"/>
              <a:t>in </a:t>
            </a:r>
            <a:r>
              <a:rPr lang="en-US" b="1" dirty="0"/>
              <a:t>javax.servlet</a:t>
            </a:r>
            <a:r>
              <a:rPr lang="en-US" dirty="0"/>
              <a:t> package</a:t>
            </a:r>
          </a:p>
          <a:p>
            <a:r>
              <a:rPr lang="en-US" dirty="0"/>
              <a:t>Classes in </a:t>
            </a:r>
            <a:r>
              <a:rPr lang="en-US" b="1" dirty="0"/>
              <a:t>javax.servlet</a:t>
            </a:r>
            <a:r>
              <a:rPr lang="en-US" dirty="0"/>
              <a:t> package</a:t>
            </a:r>
          </a:p>
          <a:p>
            <a:r>
              <a:rPr lang="en-US" dirty="0"/>
              <a:t>Interfaces in </a:t>
            </a:r>
            <a:r>
              <a:rPr lang="en-US" b="1" dirty="0"/>
              <a:t>javax.servlet.http</a:t>
            </a:r>
            <a:r>
              <a:rPr lang="en-US" dirty="0"/>
              <a:t> package</a:t>
            </a:r>
          </a:p>
          <a:p>
            <a:r>
              <a:rPr lang="en-US" dirty="0"/>
              <a:t>Classes in </a:t>
            </a:r>
            <a:r>
              <a:rPr lang="en-US" b="1" dirty="0"/>
              <a:t>javax.servlet.http </a:t>
            </a:r>
            <a:r>
              <a:rPr lang="en-US" dirty="0"/>
              <a:t>package</a:t>
            </a:r>
          </a:p>
          <a:p>
            <a:r>
              <a:rPr lang="en-US" dirty="0"/>
              <a:t>The </a:t>
            </a:r>
            <a:r>
              <a:rPr lang="en-US" b="1" dirty="0"/>
              <a:t>javax.servlet</a:t>
            </a:r>
            <a:r>
              <a:rPr lang="en-US" dirty="0"/>
              <a:t> and </a:t>
            </a:r>
            <a:r>
              <a:rPr lang="en-US" b="1" dirty="0"/>
              <a:t>javax.servlet.http</a:t>
            </a:r>
            <a:r>
              <a:rPr lang="en-US" dirty="0"/>
              <a:t> packages represent interfaces and classes for servlet </a:t>
            </a:r>
            <a:r>
              <a:rPr lang="en-US" dirty="0" smtClean="0"/>
              <a:t>API.</a:t>
            </a:r>
            <a:endParaRPr lang="en-US" dirty="0"/>
          </a:p>
          <a:p>
            <a:r>
              <a:rPr lang="en-US" dirty="0" smtClean="0"/>
              <a:t>The </a:t>
            </a:r>
            <a:r>
              <a:rPr lang="en-US" dirty="0"/>
              <a:t>javax.servlet package contains many interfaces and classes that are used by the servlet or web container. These are not specific to any protocol.</a:t>
            </a:r>
          </a:p>
          <a:p>
            <a:r>
              <a:rPr lang="en-US" dirty="0" smtClean="0"/>
              <a:t>The </a:t>
            </a:r>
            <a:r>
              <a:rPr lang="en-US" dirty="0"/>
              <a:t>javax.servlet.http package contains interfaces and classes that are responsible for http requests only.</a:t>
            </a:r>
          </a:p>
          <a:p>
            <a:r>
              <a:rPr lang="en-US" dirty="0" smtClean="0"/>
              <a:t>Let's </a:t>
            </a:r>
            <a:r>
              <a:rPr lang="en-US" dirty="0"/>
              <a:t>see what are the interfaces of javax.servlet package</a:t>
            </a:r>
            <a:r>
              <a:rPr lang="en-US" dirty="0" smtClean="0"/>
              <a:t>.</a:t>
            </a:r>
            <a:endParaRPr lang="en-US" dirty="0"/>
          </a:p>
        </p:txBody>
      </p:sp>
    </p:spTree>
    <p:extLst>
      <p:ext uri="{BB962C8B-B14F-4D97-AF65-F5344CB8AC3E}">
        <p14:creationId xmlns:p14="http://schemas.microsoft.com/office/powerpoint/2010/main" val="57952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184" y="170688"/>
            <a:ext cx="11024616" cy="6571488"/>
          </a:xfrm>
        </p:spPr>
        <p:txBody>
          <a:bodyPr>
            <a:normAutofit fontScale="92500" lnSpcReduction="20000"/>
          </a:bodyPr>
          <a:lstStyle/>
          <a:p>
            <a:pPr marL="0" indent="0">
              <a:buNone/>
            </a:pPr>
            <a:r>
              <a:rPr lang="en-US" b="1" dirty="0"/>
              <a:t>Interfaces in javax.servlet package:  </a:t>
            </a:r>
            <a:r>
              <a:rPr lang="en-US" dirty="0"/>
              <a:t>There are many interfaces in javax.servlet package. They are as follows:</a:t>
            </a:r>
          </a:p>
          <a:p>
            <a:r>
              <a:rPr lang="en-US" dirty="0"/>
              <a:t>Servlet</a:t>
            </a:r>
          </a:p>
          <a:p>
            <a:r>
              <a:rPr lang="en-US" dirty="0"/>
              <a:t>ServletRequest</a:t>
            </a:r>
          </a:p>
          <a:p>
            <a:r>
              <a:rPr lang="en-US" dirty="0"/>
              <a:t>ServletResponse</a:t>
            </a:r>
          </a:p>
          <a:p>
            <a:r>
              <a:rPr lang="en-US" dirty="0"/>
              <a:t>RequestDispatcher</a:t>
            </a:r>
          </a:p>
          <a:p>
            <a:r>
              <a:rPr lang="en-US" dirty="0"/>
              <a:t>ServletConfig</a:t>
            </a:r>
          </a:p>
          <a:p>
            <a:r>
              <a:rPr lang="en-US" dirty="0"/>
              <a:t>ServletContext</a:t>
            </a:r>
          </a:p>
          <a:p>
            <a:r>
              <a:rPr lang="en-US" dirty="0"/>
              <a:t>SingleThreadModel</a:t>
            </a:r>
          </a:p>
          <a:p>
            <a:r>
              <a:rPr lang="en-US" dirty="0"/>
              <a:t>Filter</a:t>
            </a:r>
          </a:p>
          <a:p>
            <a:r>
              <a:rPr lang="en-US" dirty="0"/>
              <a:t>FilterConfig</a:t>
            </a:r>
          </a:p>
          <a:p>
            <a:r>
              <a:rPr lang="en-US" dirty="0"/>
              <a:t>FilterChain</a:t>
            </a:r>
          </a:p>
          <a:p>
            <a:r>
              <a:rPr lang="en-US" dirty="0"/>
              <a:t>ServletRequestListener</a:t>
            </a:r>
          </a:p>
          <a:p>
            <a:r>
              <a:rPr lang="en-US" dirty="0"/>
              <a:t>ServletRequestAttributeListener</a:t>
            </a:r>
          </a:p>
          <a:p>
            <a:r>
              <a:rPr lang="en-US" dirty="0"/>
              <a:t>ServletContextListener</a:t>
            </a:r>
          </a:p>
          <a:p>
            <a:r>
              <a:rPr lang="en-US" dirty="0"/>
              <a:t>ServletContextAttributeListener</a:t>
            </a:r>
          </a:p>
          <a:p>
            <a:endParaRPr lang="en-US" dirty="0"/>
          </a:p>
        </p:txBody>
      </p:sp>
    </p:spTree>
    <p:extLst>
      <p:ext uri="{BB962C8B-B14F-4D97-AF65-F5344CB8AC3E}">
        <p14:creationId xmlns:p14="http://schemas.microsoft.com/office/powerpoint/2010/main" val="362031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072" y="121920"/>
            <a:ext cx="11875008" cy="6608064"/>
          </a:xfrm>
        </p:spPr>
        <p:txBody>
          <a:bodyPr>
            <a:normAutofit/>
          </a:bodyPr>
          <a:lstStyle/>
          <a:p>
            <a:pPr marL="0" indent="0">
              <a:buNone/>
            </a:pPr>
            <a:r>
              <a:rPr lang="en-US" b="1" dirty="0"/>
              <a:t>Classes in javax.servlet package</a:t>
            </a:r>
          </a:p>
          <a:p>
            <a:pPr marL="0" indent="0">
              <a:buNone/>
            </a:pPr>
            <a:r>
              <a:rPr lang="en-US" dirty="0"/>
              <a:t>There are many classes in javax.servlet package. They are as follows:</a:t>
            </a:r>
          </a:p>
          <a:p>
            <a:r>
              <a:rPr lang="en-US" dirty="0"/>
              <a:t>GenericServlet</a:t>
            </a:r>
          </a:p>
          <a:p>
            <a:r>
              <a:rPr lang="en-US" dirty="0"/>
              <a:t>ServletInputStream</a:t>
            </a:r>
          </a:p>
          <a:p>
            <a:r>
              <a:rPr lang="en-US" dirty="0"/>
              <a:t>ServletOutputStream</a:t>
            </a:r>
          </a:p>
          <a:p>
            <a:r>
              <a:rPr lang="en-US" dirty="0"/>
              <a:t>ServletRequestWrapper</a:t>
            </a:r>
          </a:p>
          <a:p>
            <a:r>
              <a:rPr lang="en-US" dirty="0"/>
              <a:t>ServletResponseWrapper</a:t>
            </a:r>
          </a:p>
          <a:p>
            <a:r>
              <a:rPr lang="en-US" dirty="0"/>
              <a:t>ServletRequestEvent</a:t>
            </a:r>
          </a:p>
          <a:p>
            <a:r>
              <a:rPr lang="en-US" dirty="0"/>
              <a:t>ServletContextEvent</a:t>
            </a:r>
          </a:p>
          <a:p>
            <a:r>
              <a:rPr lang="en-US" dirty="0"/>
              <a:t>ServletRequestAttributeEvent</a:t>
            </a:r>
          </a:p>
          <a:p>
            <a:r>
              <a:rPr lang="en-US" dirty="0"/>
              <a:t>ServletContextAttributeEvent</a:t>
            </a:r>
          </a:p>
          <a:p>
            <a:r>
              <a:rPr lang="en-US" dirty="0"/>
              <a:t>ServletException</a:t>
            </a:r>
          </a:p>
          <a:p>
            <a:r>
              <a:rPr lang="en-US" dirty="0"/>
              <a:t>UnavailableException</a:t>
            </a:r>
          </a:p>
          <a:p>
            <a:endParaRPr lang="en-US" dirty="0"/>
          </a:p>
        </p:txBody>
      </p:sp>
    </p:spTree>
    <p:extLst>
      <p:ext uri="{BB962C8B-B14F-4D97-AF65-F5344CB8AC3E}">
        <p14:creationId xmlns:p14="http://schemas.microsoft.com/office/powerpoint/2010/main" val="71398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184" y="182880"/>
            <a:ext cx="11606784" cy="6510528"/>
          </a:xfrm>
        </p:spPr>
        <p:txBody>
          <a:bodyPr>
            <a:normAutofit/>
          </a:bodyPr>
          <a:lstStyle/>
          <a:p>
            <a:pPr marL="0" indent="0">
              <a:buNone/>
            </a:pPr>
            <a:r>
              <a:rPr lang="en-US" b="1" dirty="0"/>
              <a:t>Interfaces in javax.servlet.http package</a:t>
            </a:r>
          </a:p>
          <a:p>
            <a:pPr marL="0" indent="0">
              <a:buNone/>
            </a:pPr>
            <a:r>
              <a:rPr lang="en-US" dirty="0"/>
              <a:t>There are many interfaces in javax.servlet.http package. They are as follows:</a:t>
            </a:r>
          </a:p>
          <a:p>
            <a:r>
              <a:rPr lang="en-US" dirty="0"/>
              <a:t>HttpServletRequest</a:t>
            </a:r>
          </a:p>
          <a:p>
            <a:r>
              <a:rPr lang="en-US" dirty="0"/>
              <a:t>HttpServletResponse</a:t>
            </a:r>
          </a:p>
          <a:p>
            <a:r>
              <a:rPr lang="en-US" dirty="0"/>
              <a:t>HttpSession</a:t>
            </a:r>
          </a:p>
          <a:p>
            <a:r>
              <a:rPr lang="en-US" dirty="0"/>
              <a:t>HttpSessionListener</a:t>
            </a:r>
          </a:p>
          <a:p>
            <a:r>
              <a:rPr lang="en-US" dirty="0"/>
              <a:t>HttpSessionAttributeListener</a:t>
            </a:r>
          </a:p>
          <a:p>
            <a:r>
              <a:rPr lang="en-US" dirty="0"/>
              <a:t>HttpSessionBindingListener</a:t>
            </a:r>
          </a:p>
          <a:p>
            <a:r>
              <a:rPr lang="en-US" dirty="0"/>
              <a:t>HttpSessionActivationListener</a:t>
            </a:r>
          </a:p>
          <a:p>
            <a:r>
              <a:rPr lang="en-US" dirty="0"/>
              <a:t>HttpSessionContext (deprecated now)</a:t>
            </a:r>
          </a:p>
          <a:p>
            <a:endParaRPr lang="en-US" dirty="0"/>
          </a:p>
        </p:txBody>
      </p:sp>
    </p:spTree>
    <p:extLst>
      <p:ext uri="{BB962C8B-B14F-4D97-AF65-F5344CB8AC3E}">
        <p14:creationId xmlns:p14="http://schemas.microsoft.com/office/powerpoint/2010/main" val="100381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96" y="219456"/>
            <a:ext cx="11862816" cy="6522720"/>
          </a:xfrm>
        </p:spPr>
        <p:txBody>
          <a:bodyPr>
            <a:normAutofit/>
          </a:bodyPr>
          <a:lstStyle/>
          <a:p>
            <a:pPr marL="0" indent="0">
              <a:buNone/>
            </a:pPr>
            <a:r>
              <a:rPr lang="en-US" b="1" dirty="0"/>
              <a:t>Classes in javax.servlet.http package</a:t>
            </a:r>
          </a:p>
          <a:p>
            <a:pPr marL="0" indent="0">
              <a:buNone/>
            </a:pPr>
            <a:r>
              <a:rPr lang="en-US" dirty="0"/>
              <a:t>There are many classes in </a:t>
            </a:r>
            <a:r>
              <a:rPr lang="en-US" b="1" dirty="0"/>
              <a:t>javax.servlet.http</a:t>
            </a:r>
            <a:r>
              <a:rPr lang="en-US" dirty="0"/>
              <a:t> package. They are as follows:</a:t>
            </a:r>
          </a:p>
          <a:p>
            <a:r>
              <a:rPr lang="en-US" dirty="0"/>
              <a:t>HttpServlet</a:t>
            </a:r>
          </a:p>
          <a:p>
            <a:r>
              <a:rPr lang="en-US" dirty="0"/>
              <a:t>Cookie</a:t>
            </a:r>
          </a:p>
          <a:p>
            <a:r>
              <a:rPr lang="en-US" dirty="0"/>
              <a:t>HttpServletRequestWrapper</a:t>
            </a:r>
          </a:p>
          <a:p>
            <a:r>
              <a:rPr lang="en-US" dirty="0"/>
              <a:t>HttpServletResponseWrapper</a:t>
            </a:r>
          </a:p>
          <a:p>
            <a:r>
              <a:rPr lang="en-US" dirty="0"/>
              <a:t>HttpSessionEvent</a:t>
            </a:r>
          </a:p>
          <a:p>
            <a:r>
              <a:rPr lang="en-US" dirty="0"/>
              <a:t>HttpSessionBindingEvent</a:t>
            </a:r>
          </a:p>
          <a:p>
            <a:r>
              <a:rPr lang="en-US" dirty="0"/>
              <a:t>HttpUtils (deprecated now)</a:t>
            </a:r>
          </a:p>
          <a:p>
            <a:endParaRPr lang="en-US" dirty="0"/>
          </a:p>
        </p:txBody>
      </p:sp>
    </p:spTree>
    <p:extLst>
      <p:ext uri="{BB962C8B-B14F-4D97-AF65-F5344CB8AC3E}">
        <p14:creationId xmlns:p14="http://schemas.microsoft.com/office/powerpoint/2010/main" val="234310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5" y="0"/>
            <a:ext cx="10515600" cy="451104"/>
          </a:xfrm>
        </p:spPr>
        <p:txBody>
          <a:bodyPr>
            <a:normAutofit fontScale="90000"/>
          </a:bodyPr>
          <a:lstStyle/>
          <a:p>
            <a:pPr algn="ctr"/>
            <a:r>
              <a:rPr lang="en-US" b="1" dirty="0" smtClean="0"/>
              <a:t/>
            </a:r>
            <a:br>
              <a:rPr lang="en-US" b="1" dirty="0" smtClean="0"/>
            </a:br>
            <a:r>
              <a:rPr lang="en-US" b="1" dirty="0" smtClean="0"/>
              <a:t>Life </a:t>
            </a:r>
            <a:r>
              <a:rPr lang="en-US" b="1" dirty="0"/>
              <a:t>Cycle of a Servlet  </a:t>
            </a:r>
            <a:br>
              <a:rPr lang="en-US" b="1" dirty="0"/>
            </a:br>
            <a:endParaRPr lang="en-US" dirty="0"/>
          </a:p>
        </p:txBody>
      </p:sp>
      <p:sp>
        <p:nvSpPr>
          <p:cNvPr id="3" name="Content Placeholder 2"/>
          <p:cNvSpPr>
            <a:spLocks noGrp="1"/>
          </p:cNvSpPr>
          <p:nvPr>
            <p:ph idx="1"/>
          </p:nvPr>
        </p:nvSpPr>
        <p:spPr>
          <a:xfrm>
            <a:off x="256032" y="536448"/>
            <a:ext cx="11753088" cy="6230112"/>
          </a:xfrm>
        </p:spPr>
        <p:txBody>
          <a:bodyPr>
            <a:normAutofit fontScale="92500" lnSpcReduction="20000"/>
          </a:bodyPr>
          <a:lstStyle/>
          <a:p>
            <a:pPr marL="0" indent="0">
              <a:buNone/>
            </a:pPr>
            <a:r>
              <a:rPr lang="en-US" dirty="0" smtClean="0"/>
              <a:t>The </a:t>
            </a:r>
            <a:r>
              <a:rPr lang="en-US" dirty="0"/>
              <a:t>web container maintains the life cycle of a servlet instance. Let's see the life cycle of the servlet:</a:t>
            </a:r>
          </a:p>
          <a:p>
            <a:r>
              <a:rPr lang="en-US" dirty="0" smtClean="0"/>
              <a:t>Servlet </a:t>
            </a:r>
            <a:r>
              <a:rPr lang="en-US" dirty="0"/>
              <a:t>class is loaded</a:t>
            </a:r>
          </a:p>
          <a:p>
            <a:r>
              <a:rPr lang="en-US" dirty="0"/>
              <a:t>Servlet instance is created</a:t>
            </a:r>
          </a:p>
          <a:p>
            <a:r>
              <a:rPr lang="en-US" dirty="0"/>
              <a:t>init method is invoked</a:t>
            </a:r>
          </a:p>
          <a:p>
            <a:r>
              <a:rPr lang="en-US" dirty="0"/>
              <a:t>service method is invoked</a:t>
            </a:r>
          </a:p>
          <a:p>
            <a:r>
              <a:rPr lang="en-US" dirty="0"/>
              <a:t>destroy method is </a:t>
            </a:r>
            <a:r>
              <a:rPr lang="en-US" dirty="0" smtClean="0"/>
              <a:t>invoked</a:t>
            </a:r>
          </a:p>
          <a:p>
            <a:endParaRPr lang="en-US" dirty="0"/>
          </a:p>
          <a:p>
            <a:endParaRPr lang="en-US" dirty="0" smtClean="0"/>
          </a:p>
          <a:p>
            <a:endParaRPr lang="en-US" dirty="0" smtClean="0"/>
          </a:p>
          <a:p>
            <a:endParaRPr lang="en-US" dirty="0" smtClean="0"/>
          </a:p>
          <a:p>
            <a:pPr marL="0" indent="0">
              <a:buNone/>
            </a:pPr>
            <a:endParaRPr lang="en-US" dirty="0"/>
          </a:p>
          <a:p>
            <a:pPr marL="0" indent="0">
              <a:buNone/>
            </a:pPr>
            <a:r>
              <a:rPr lang="en-US" dirty="0"/>
              <a:t>T</a:t>
            </a:r>
            <a:r>
              <a:rPr lang="en-US" dirty="0" smtClean="0"/>
              <a:t>here </a:t>
            </a:r>
            <a:r>
              <a:rPr lang="en-US" dirty="0"/>
              <a:t>are three states of a servlet: new, ready and end. The servlet is in new state if servlet instance is created. After invoking the init() method, Servlet comes in the ready state. In the ready state, servlet performs all the tasks. When the web container invokes the destroy() method, it shifts to the end state.</a:t>
            </a:r>
          </a:p>
          <a:p>
            <a:endParaRPr lang="en-US" dirty="0"/>
          </a:p>
          <a:p>
            <a:endParaRPr lang="en-US" dirty="0"/>
          </a:p>
        </p:txBody>
      </p:sp>
      <p:pic>
        <p:nvPicPr>
          <p:cNvPr id="7170" name="Picture 2"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176" y="963168"/>
            <a:ext cx="3950208" cy="3913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0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1104" y="341376"/>
            <a:ext cx="11301984" cy="6364224"/>
          </a:xfrm>
          <a:prstGeom prst="rect">
            <a:avLst/>
          </a:prstGeom>
        </p:spPr>
      </p:pic>
    </p:spTree>
    <p:extLst>
      <p:ext uri="{BB962C8B-B14F-4D97-AF65-F5344CB8AC3E}">
        <p14:creationId xmlns:p14="http://schemas.microsoft.com/office/powerpoint/2010/main" val="1109807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264" y="280416"/>
            <a:ext cx="11789664" cy="6449568"/>
          </a:xfrm>
        </p:spPr>
        <p:txBody>
          <a:bodyPr>
            <a:normAutofit fontScale="85000" lnSpcReduction="20000"/>
          </a:bodyPr>
          <a:lstStyle/>
          <a:p>
            <a:pPr marL="0" indent="0">
              <a:buNone/>
            </a:pPr>
            <a:r>
              <a:rPr lang="en-US" b="1" dirty="0" smtClean="0"/>
              <a:t>Steps </a:t>
            </a:r>
            <a:r>
              <a:rPr lang="en-US" b="1" dirty="0"/>
              <a:t>to create a servlet example</a:t>
            </a:r>
          </a:p>
          <a:p>
            <a:pPr marL="0" indent="0">
              <a:buNone/>
            </a:pPr>
            <a:r>
              <a:rPr lang="en-US" dirty="0" smtClean="0"/>
              <a:t>There </a:t>
            </a:r>
            <a:r>
              <a:rPr lang="en-US" dirty="0"/>
              <a:t>are given 6 steps to create a </a:t>
            </a:r>
            <a:r>
              <a:rPr lang="en-US" b="1" dirty="0"/>
              <a:t>servlet example</a:t>
            </a:r>
            <a:r>
              <a:rPr lang="en-US" dirty="0"/>
              <a:t>. These steps are required for all the servers</a:t>
            </a:r>
            <a:r>
              <a:rPr lang="en-US" dirty="0" smtClean="0"/>
              <a:t>. The </a:t>
            </a:r>
            <a:r>
              <a:rPr lang="en-US" dirty="0"/>
              <a:t>servlet example can be created by three ways:</a:t>
            </a:r>
          </a:p>
          <a:p>
            <a:r>
              <a:rPr lang="en-US" dirty="0"/>
              <a:t>By implementing </a:t>
            </a:r>
            <a:r>
              <a:rPr lang="en-US" b="1" dirty="0"/>
              <a:t>Servlet interface</a:t>
            </a:r>
            <a:r>
              <a:rPr lang="en-US" dirty="0"/>
              <a:t>,</a:t>
            </a:r>
          </a:p>
          <a:p>
            <a:r>
              <a:rPr lang="en-US" dirty="0"/>
              <a:t>By inheriting </a:t>
            </a:r>
            <a:r>
              <a:rPr lang="en-US" b="1" dirty="0"/>
              <a:t>GenericServlet class</a:t>
            </a:r>
            <a:r>
              <a:rPr lang="en-US" dirty="0"/>
              <a:t>, (or)</a:t>
            </a:r>
          </a:p>
          <a:p>
            <a:r>
              <a:rPr lang="en-US" dirty="0"/>
              <a:t>By inheriting </a:t>
            </a:r>
            <a:r>
              <a:rPr lang="en-US" b="1" dirty="0"/>
              <a:t>HttpServlet</a:t>
            </a:r>
            <a:r>
              <a:rPr lang="en-US" dirty="0"/>
              <a:t> class</a:t>
            </a:r>
          </a:p>
          <a:p>
            <a:r>
              <a:rPr lang="en-US" dirty="0"/>
              <a:t>The mostly used approach is by extending </a:t>
            </a:r>
            <a:r>
              <a:rPr lang="en-US" b="1" dirty="0"/>
              <a:t>HttpServlet</a:t>
            </a:r>
            <a:r>
              <a:rPr lang="en-US" dirty="0"/>
              <a:t> because it provides http request specific method such as doGet(), doPost(), doHead() etc.</a:t>
            </a:r>
          </a:p>
          <a:p>
            <a:pPr marL="0" indent="0">
              <a:buNone/>
            </a:pPr>
            <a:endParaRPr lang="en-US" dirty="0" smtClean="0"/>
          </a:p>
          <a:p>
            <a:pPr marL="0" indent="0">
              <a:buNone/>
            </a:pPr>
            <a:r>
              <a:rPr lang="en-US" dirty="0" smtClean="0"/>
              <a:t>Here</a:t>
            </a:r>
            <a:r>
              <a:rPr lang="en-US" dirty="0"/>
              <a:t>, we are going to use </a:t>
            </a:r>
            <a:r>
              <a:rPr lang="en-US" b="1" dirty="0" smtClean="0"/>
              <a:t>Apache </a:t>
            </a:r>
            <a:r>
              <a:rPr lang="en-US" b="1" dirty="0"/>
              <a:t>T</a:t>
            </a:r>
            <a:r>
              <a:rPr lang="en-US" b="1" dirty="0" smtClean="0"/>
              <a:t>omcat </a:t>
            </a:r>
            <a:r>
              <a:rPr lang="en-US" b="1" dirty="0"/>
              <a:t>server</a:t>
            </a:r>
            <a:r>
              <a:rPr lang="en-US" dirty="0"/>
              <a:t> in this example. </a:t>
            </a:r>
            <a:endParaRPr lang="en-US" dirty="0" smtClean="0"/>
          </a:p>
          <a:p>
            <a:pPr marL="0" indent="0">
              <a:buNone/>
            </a:pPr>
            <a:r>
              <a:rPr lang="en-US" dirty="0" smtClean="0"/>
              <a:t>The </a:t>
            </a:r>
            <a:r>
              <a:rPr lang="en-US" dirty="0"/>
              <a:t>steps are as follows:</a:t>
            </a:r>
          </a:p>
          <a:p>
            <a:pPr marL="514350" indent="-514350">
              <a:buFont typeface="+mj-lt"/>
              <a:buAutoNum type="arabicPeriod"/>
            </a:pPr>
            <a:r>
              <a:rPr lang="en-US" dirty="0"/>
              <a:t>Create a directory structure</a:t>
            </a:r>
          </a:p>
          <a:p>
            <a:pPr marL="514350" indent="-514350">
              <a:buFont typeface="+mj-lt"/>
              <a:buAutoNum type="arabicPeriod"/>
            </a:pPr>
            <a:r>
              <a:rPr lang="en-US" dirty="0"/>
              <a:t>Create a Servlet</a:t>
            </a:r>
          </a:p>
          <a:p>
            <a:pPr marL="514350" indent="-514350">
              <a:buFont typeface="+mj-lt"/>
              <a:buAutoNum type="arabicPeriod"/>
            </a:pPr>
            <a:r>
              <a:rPr lang="en-US" dirty="0"/>
              <a:t>Compile the Servlet</a:t>
            </a:r>
          </a:p>
          <a:p>
            <a:pPr marL="514350" indent="-514350">
              <a:buFont typeface="+mj-lt"/>
              <a:buAutoNum type="arabicPeriod"/>
            </a:pPr>
            <a:r>
              <a:rPr lang="en-US" dirty="0"/>
              <a:t>Create a deployment descriptor</a:t>
            </a:r>
          </a:p>
          <a:p>
            <a:pPr marL="514350" indent="-514350">
              <a:buFont typeface="+mj-lt"/>
              <a:buAutoNum type="arabicPeriod"/>
            </a:pPr>
            <a:r>
              <a:rPr lang="en-US" dirty="0"/>
              <a:t>Start the server and deploy the project</a:t>
            </a:r>
          </a:p>
          <a:p>
            <a:pPr marL="514350" indent="-514350">
              <a:buFont typeface="+mj-lt"/>
              <a:buAutoNum type="arabicPeriod"/>
            </a:pPr>
            <a:r>
              <a:rPr lang="en-US" dirty="0"/>
              <a:t>Access the servlet</a:t>
            </a:r>
          </a:p>
          <a:p>
            <a:endParaRPr lang="en-US" dirty="0"/>
          </a:p>
        </p:txBody>
      </p:sp>
    </p:spTree>
    <p:extLst>
      <p:ext uri="{BB962C8B-B14F-4D97-AF65-F5344CB8AC3E}">
        <p14:creationId xmlns:p14="http://schemas.microsoft.com/office/powerpoint/2010/main" val="105198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 y="1"/>
            <a:ext cx="10963656" cy="548639"/>
          </a:xfrm>
        </p:spPr>
        <p:txBody>
          <a:bodyPr>
            <a:normAutofit fontScale="90000"/>
          </a:bodyPr>
          <a:lstStyle/>
          <a:p>
            <a:pPr algn="ctr"/>
            <a:r>
              <a:rPr lang="en-US" b="1" dirty="0" smtClean="0"/>
              <a:t/>
            </a:r>
            <a:br>
              <a:rPr lang="en-US" b="1" dirty="0" smtClean="0"/>
            </a:br>
            <a:r>
              <a:rPr lang="en-US" b="1" dirty="0" smtClean="0"/>
              <a:t>Advantage </a:t>
            </a:r>
            <a:r>
              <a:rPr lang="en-US" b="1" dirty="0"/>
              <a:t>of Servlet</a:t>
            </a:r>
            <a:r>
              <a:rPr lang="en-US" dirty="0"/>
              <a:t/>
            </a:r>
            <a:br>
              <a:rPr lang="en-US" dirty="0"/>
            </a:br>
            <a:endParaRPr lang="en-US" dirty="0"/>
          </a:p>
        </p:txBody>
      </p:sp>
      <p:sp>
        <p:nvSpPr>
          <p:cNvPr id="3" name="Content Placeholder 2"/>
          <p:cNvSpPr>
            <a:spLocks noGrp="1"/>
          </p:cNvSpPr>
          <p:nvPr>
            <p:ph idx="1"/>
          </p:nvPr>
        </p:nvSpPr>
        <p:spPr>
          <a:xfrm>
            <a:off x="134112" y="548640"/>
            <a:ext cx="11875008" cy="6193536"/>
          </a:xfrm>
        </p:spPr>
        <p:txBody>
          <a:bodyPr/>
          <a:lstStyle/>
          <a:p>
            <a:r>
              <a:rPr lang="en-US" dirty="0"/>
              <a:t>There are many advantages of servlet over CGI. The web container creates threads for handling the multiple requests to the servlet. Threads have a lot of benefits over the Processes such as they share a common memory area, lightweight, cost of communication between the threads are low. The basic benefits of servlet are as follows:</a:t>
            </a:r>
          </a:p>
          <a:p>
            <a:r>
              <a:rPr lang="en-US" b="1" dirty="0"/>
              <a:t>better performance:</a:t>
            </a:r>
            <a:r>
              <a:rPr lang="en-US" dirty="0"/>
              <a:t> because it creates a thread for each request not process.</a:t>
            </a:r>
          </a:p>
          <a:p>
            <a:r>
              <a:rPr lang="en-US" b="1" dirty="0"/>
              <a:t>Portability:</a:t>
            </a:r>
            <a:r>
              <a:rPr lang="en-US" dirty="0"/>
              <a:t> because it uses java language.</a:t>
            </a:r>
          </a:p>
          <a:p>
            <a:r>
              <a:rPr lang="en-US" b="1" dirty="0"/>
              <a:t>Robust:</a:t>
            </a:r>
            <a:r>
              <a:rPr lang="en-US" dirty="0"/>
              <a:t> Servlets are managed by JVM so we don't need to worry about memory leak, garbage collection etc.</a:t>
            </a:r>
          </a:p>
          <a:p>
            <a:r>
              <a:rPr lang="en-US" b="1" dirty="0"/>
              <a:t>Secure:</a:t>
            </a:r>
            <a:r>
              <a:rPr lang="en-US" dirty="0"/>
              <a:t> because it uses java language</a:t>
            </a:r>
            <a:r>
              <a:rPr lang="en-US" dirty="0" smtClean="0"/>
              <a:t>.. </a:t>
            </a:r>
            <a:endParaRPr lang="en-US" dirty="0"/>
          </a:p>
          <a:p>
            <a:endParaRPr lang="en-US" dirty="0"/>
          </a:p>
        </p:txBody>
      </p:sp>
      <p:pic>
        <p:nvPicPr>
          <p:cNvPr id="2050" name="Picture 2" descr="advantage of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192" y="4030662"/>
            <a:ext cx="5401056" cy="271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5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345"/>
            <a:ext cx="10515600" cy="463295"/>
          </a:xfrm>
        </p:spPr>
        <p:txBody>
          <a:bodyPr>
            <a:normAutofit fontScale="90000"/>
          </a:bodyPr>
          <a:lstStyle/>
          <a:p>
            <a:pPr algn="ctr"/>
            <a:r>
              <a:rPr lang="en-US" dirty="0" smtClean="0"/>
              <a:t/>
            </a:r>
            <a:br>
              <a:rPr lang="en-US" dirty="0" smtClean="0"/>
            </a:br>
            <a:r>
              <a:rPr lang="en-US" b="1" dirty="0" smtClean="0"/>
              <a:t>War </a:t>
            </a:r>
            <a:r>
              <a:rPr lang="en-US" b="1" dirty="0"/>
              <a:t>File</a:t>
            </a:r>
            <a:r>
              <a:rPr lang="en-US" dirty="0"/>
              <a:t/>
            </a:r>
            <a:br>
              <a:rPr lang="en-US" dirty="0"/>
            </a:br>
            <a:endParaRPr lang="en-US" dirty="0"/>
          </a:p>
        </p:txBody>
      </p:sp>
      <p:sp>
        <p:nvSpPr>
          <p:cNvPr id="3" name="Content Placeholder 2"/>
          <p:cNvSpPr>
            <a:spLocks noGrp="1"/>
          </p:cNvSpPr>
          <p:nvPr>
            <p:ph idx="1"/>
          </p:nvPr>
        </p:nvSpPr>
        <p:spPr>
          <a:xfrm>
            <a:off x="97536" y="548640"/>
            <a:ext cx="11972544" cy="6205728"/>
          </a:xfrm>
        </p:spPr>
        <p:txBody>
          <a:bodyPr>
            <a:normAutofit fontScale="85000" lnSpcReduction="20000"/>
          </a:bodyPr>
          <a:lstStyle/>
          <a:p>
            <a:pPr marL="0" indent="0">
              <a:buNone/>
            </a:pPr>
            <a:r>
              <a:rPr lang="en-US" dirty="0" smtClean="0"/>
              <a:t>A </a:t>
            </a:r>
            <a:r>
              <a:rPr lang="en-US" b="1" dirty="0" smtClean="0"/>
              <a:t>WAR </a:t>
            </a:r>
            <a:r>
              <a:rPr lang="en-US" b="1" dirty="0"/>
              <a:t>(web archive) File </a:t>
            </a:r>
            <a:r>
              <a:rPr lang="en-US" dirty="0"/>
              <a:t>contains files of a web project. It may have servlet, xml, jsp, image, html, css, </a:t>
            </a:r>
            <a:r>
              <a:rPr lang="en-US" dirty="0" err="1" smtClean="0"/>
              <a:t>Javascript</a:t>
            </a:r>
            <a:r>
              <a:rPr lang="en-US" dirty="0" smtClean="0"/>
              <a:t> </a:t>
            </a:r>
            <a:r>
              <a:rPr lang="en-US" dirty="0"/>
              <a:t>etc. files.</a:t>
            </a:r>
          </a:p>
          <a:p>
            <a:pPr marL="0" indent="0">
              <a:buNone/>
            </a:pPr>
            <a:r>
              <a:rPr lang="en-US" b="1" dirty="0" smtClean="0"/>
              <a:t>What </a:t>
            </a:r>
            <a:r>
              <a:rPr lang="en-US" b="1" dirty="0"/>
              <a:t>is war file?</a:t>
            </a:r>
          </a:p>
          <a:p>
            <a:r>
              <a:rPr lang="en-US" dirty="0"/>
              <a:t>web archive (war) file contains all the contents of a web application. It reduces the time duration for transferring file.</a:t>
            </a:r>
          </a:p>
          <a:p>
            <a:pPr marL="0" indent="0">
              <a:buNone/>
            </a:pPr>
            <a:r>
              <a:rPr lang="en-US" b="1" dirty="0" smtClean="0"/>
              <a:t>Advantage </a:t>
            </a:r>
            <a:r>
              <a:rPr lang="en-US" b="1" dirty="0"/>
              <a:t>of war file</a:t>
            </a:r>
          </a:p>
          <a:p>
            <a:r>
              <a:rPr lang="en-US" dirty="0"/>
              <a:t>saves time: The war file combines all the files into a single unit. So it takes less time while transferring file from client to server.</a:t>
            </a:r>
          </a:p>
          <a:p>
            <a:pPr marL="0" indent="0">
              <a:buNone/>
            </a:pPr>
            <a:r>
              <a:rPr lang="en-US" b="1" dirty="0" smtClean="0"/>
              <a:t>How </a:t>
            </a:r>
            <a:r>
              <a:rPr lang="en-US" b="1" dirty="0"/>
              <a:t>to create war file?</a:t>
            </a:r>
          </a:p>
          <a:p>
            <a:r>
              <a:rPr lang="en-US" dirty="0"/>
              <a:t>To create war file, you need to use jar tool of JDK. You need to use -c switch of jar, to create the war file.</a:t>
            </a:r>
          </a:p>
          <a:p>
            <a:r>
              <a:rPr lang="en-US" dirty="0" smtClean="0"/>
              <a:t>Go </a:t>
            </a:r>
            <a:r>
              <a:rPr lang="en-US" dirty="0"/>
              <a:t>inside the project directory of your project (outside the WEB-INF), then write the following command:</a:t>
            </a:r>
          </a:p>
          <a:p>
            <a:r>
              <a:rPr lang="en-US" dirty="0" smtClean="0">
                <a:solidFill>
                  <a:srgbClr val="FF0000"/>
                </a:solidFill>
              </a:rPr>
              <a:t>jar </a:t>
            </a:r>
            <a:r>
              <a:rPr lang="en-US" dirty="0">
                <a:solidFill>
                  <a:srgbClr val="FF0000"/>
                </a:solidFill>
              </a:rPr>
              <a:t>-</a:t>
            </a:r>
            <a:r>
              <a:rPr lang="en-US" dirty="0" err="1">
                <a:solidFill>
                  <a:srgbClr val="FF0000"/>
                </a:solidFill>
              </a:rPr>
              <a:t>cvf</a:t>
            </a:r>
            <a:r>
              <a:rPr lang="en-US" dirty="0">
                <a:solidFill>
                  <a:srgbClr val="FF0000"/>
                </a:solidFill>
              </a:rPr>
              <a:t> </a:t>
            </a:r>
            <a:r>
              <a:rPr lang="en-US" dirty="0" err="1">
                <a:solidFill>
                  <a:srgbClr val="FF0000"/>
                </a:solidFill>
              </a:rPr>
              <a:t>projectname.war</a:t>
            </a:r>
            <a:r>
              <a:rPr lang="en-US" dirty="0">
                <a:solidFill>
                  <a:srgbClr val="FF0000"/>
                </a:solidFill>
              </a:rPr>
              <a:t> *  </a:t>
            </a:r>
          </a:p>
          <a:p>
            <a:r>
              <a:rPr lang="en-US" dirty="0"/>
              <a:t>Here, -c is used to create file, -v to generate the verbose output and -f to specify the </a:t>
            </a:r>
            <a:r>
              <a:rPr lang="en-US" dirty="0" err="1"/>
              <a:t>arhive</a:t>
            </a:r>
            <a:r>
              <a:rPr lang="en-US" dirty="0"/>
              <a:t> file name.</a:t>
            </a:r>
          </a:p>
          <a:p>
            <a:r>
              <a:rPr lang="en-US" dirty="0" smtClean="0"/>
              <a:t>The </a:t>
            </a:r>
            <a:r>
              <a:rPr lang="en-US" dirty="0"/>
              <a:t>* (asterisk) symbol signifies that all the files of this directory (including sub directory).</a:t>
            </a:r>
          </a:p>
        </p:txBody>
      </p:sp>
    </p:spTree>
    <p:extLst>
      <p:ext uri="{BB962C8B-B14F-4D97-AF65-F5344CB8AC3E}">
        <p14:creationId xmlns:p14="http://schemas.microsoft.com/office/powerpoint/2010/main" val="75191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345"/>
            <a:ext cx="10515600" cy="426719"/>
          </a:xfrm>
        </p:spPr>
        <p:txBody>
          <a:bodyPr>
            <a:normAutofit fontScale="90000"/>
          </a:bodyPr>
          <a:lstStyle/>
          <a:p>
            <a:pPr algn="ctr"/>
            <a:r>
              <a:rPr lang="en-US" b="1" dirty="0" smtClean="0"/>
              <a:t/>
            </a:r>
            <a:br>
              <a:rPr lang="en-US" b="1" dirty="0" smtClean="0"/>
            </a:br>
            <a:r>
              <a:rPr lang="en-US" b="1" dirty="0" smtClean="0"/>
              <a:t>How </a:t>
            </a:r>
            <a:r>
              <a:rPr lang="en-US" b="1" dirty="0"/>
              <a:t>to deploy the war file?</a:t>
            </a:r>
            <a:br>
              <a:rPr lang="en-US" b="1" dirty="0"/>
            </a:br>
            <a:endParaRPr lang="en-US" b="1" dirty="0"/>
          </a:p>
        </p:txBody>
      </p:sp>
      <p:sp>
        <p:nvSpPr>
          <p:cNvPr id="3" name="Content Placeholder 2"/>
          <p:cNvSpPr>
            <a:spLocks noGrp="1"/>
          </p:cNvSpPr>
          <p:nvPr>
            <p:ph idx="1"/>
          </p:nvPr>
        </p:nvSpPr>
        <p:spPr>
          <a:xfrm>
            <a:off x="219456" y="633984"/>
            <a:ext cx="11789664" cy="6108192"/>
          </a:xfrm>
        </p:spPr>
        <p:txBody>
          <a:bodyPr>
            <a:normAutofit lnSpcReduction="10000"/>
          </a:bodyPr>
          <a:lstStyle/>
          <a:p>
            <a:pPr marL="0" indent="0">
              <a:buNone/>
            </a:pPr>
            <a:r>
              <a:rPr lang="en-US" b="1" dirty="0" smtClean="0"/>
              <a:t>There </a:t>
            </a:r>
            <a:r>
              <a:rPr lang="en-US" b="1" dirty="0"/>
              <a:t>are two ways to deploy the war file.</a:t>
            </a:r>
          </a:p>
          <a:p>
            <a:r>
              <a:rPr lang="en-US" dirty="0" smtClean="0"/>
              <a:t>By </a:t>
            </a:r>
            <a:r>
              <a:rPr lang="en-US" dirty="0"/>
              <a:t>server console panel</a:t>
            </a:r>
          </a:p>
          <a:p>
            <a:r>
              <a:rPr lang="en-US" dirty="0"/>
              <a:t>By manually having the war file in specific folder of server.</a:t>
            </a:r>
          </a:p>
          <a:p>
            <a:pPr>
              <a:buFont typeface="Wingdings" panose="05000000000000000000" pitchFamily="2" charset="2"/>
              <a:buChar char="Ø"/>
            </a:pPr>
            <a:r>
              <a:rPr lang="en-US" dirty="0"/>
              <a:t>If you want to deploy the war file in </a:t>
            </a:r>
            <a:r>
              <a:rPr lang="en-US" dirty="0" smtClean="0"/>
              <a:t>Apache Tomcat </a:t>
            </a:r>
            <a:r>
              <a:rPr lang="en-US" dirty="0"/>
              <a:t>server manually, go to the webapps directory of apache tomcat and paste the war file here</a:t>
            </a:r>
            <a:r>
              <a:rPr lang="en-US" dirty="0" smtClean="0"/>
              <a:t>.</a:t>
            </a:r>
          </a:p>
          <a:p>
            <a:pPr>
              <a:buFont typeface="Wingdings" panose="05000000000000000000" pitchFamily="2" charset="2"/>
              <a:buChar char="Ø"/>
            </a:pPr>
            <a:r>
              <a:rPr lang="en-US" dirty="0" smtClean="0"/>
              <a:t>Restart the Apache Tomcat server</a:t>
            </a:r>
            <a:endParaRPr lang="en-US" dirty="0"/>
          </a:p>
          <a:p>
            <a:pPr marL="0" indent="0">
              <a:buNone/>
            </a:pPr>
            <a:r>
              <a:rPr lang="en-US" dirty="0" smtClean="0"/>
              <a:t>Now</a:t>
            </a:r>
            <a:r>
              <a:rPr lang="en-US" dirty="0"/>
              <a:t>, you are able to access the web project through browser.</a:t>
            </a:r>
          </a:p>
          <a:p>
            <a:pPr marL="0" indent="0">
              <a:buNone/>
            </a:pPr>
            <a:r>
              <a:rPr lang="en-US" dirty="0" smtClean="0"/>
              <a:t>Note</a:t>
            </a:r>
            <a:r>
              <a:rPr lang="en-US" dirty="0"/>
              <a:t>: server will extract the war file internally</a:t>
            </a:r>
            <a:r>
              <a:rPr lang="en-US" dirty="0" smtClean="0"/>
              <a:t>.</a:t>
            </a:r>
          </a:p>
          <a:p>
            <a:pPr marL="0" indent="0">
              <a:buNone/>
            </a:pPr>
            <a:endParaRPr lang="en-US" dirty="0"/>
          </a:p>
          <a:p>
            <a:pPr marL="0" indent="0">
              <a:buNone/>
            </a:pPr>
            <a:r>
              <a:rPr lang="en-US" b="1" dirty="0"/>
              <a:t>How to extract war file manually?</a:t>
            </a:r>
          </a:p>
          <a:p>
            <a:r>
              <a:rPr lang="en-US" dirty="0"/>
              <a:t>To extract the war file, you need to use -x switch of jar tool of JDK. Let's see the command to extract the war file.</a:t>
            </a:r>
          </a:p>
          <a:p>
            <a:r>
              <a:rPr lang="en-US" dirty="0" smtClean="0">
                <a:solidFill>
                  <a:srgbClr val="FF0000"/>
                </a:solidFill>
              </a:rPr>
              <a:t>jar </a:t>
            </a:r>
            <a:r>
              <a:rPr lang="en-US" dirty="0">
                <a:solidFill>
                  <a:srgbClr val="FF0000"/>
                </a:solidFill>
              </a:rPr>
              <a:t>-</a:t>
            </a:r>
            <a:r>
              <a:rPr lang="en-US" dirty="0" err="1">
                <a:solidFill>
                  <a:srgbClr val="FF0000"/>
                </a:solidFill>
              </a:rPr>
              <a:t>xvf</a:t>
            </a:r>
            <a:r>
              <a:rPr lang="en-US" dirty="0">
                <a:solidFill>
                  <a:srgbClr val="FF0000"/>
                </a:solidFill>
              </a:rPr>
              <a:t> </a:t>
            </a:r>
            <a:r>
              <a:rPr lang="en-US" dirty="0" err="1">
                <a:solidFill>
                  <a:srgbClr val="FF0000"/>
                </a:solidFill>
              </a:rPr>
              <a:t>projectname.war</a:t>
            </a:r>
            <a:r>
              <a:rPr lang="en-US" dirty="0">
                <a:solidFill>
                  <a:srgbClr val="FF0000"/>
                </a:solidFill>
              </a:rPr>
              <a:t> </a:t>
            </a:r>
          </a:p>
        </p:txBody>
      </p:sp>
    </p:spTree>
    <p:extLst>
      <p:ext uri="{BB962C8B-B14F-4D97-AF65-F5344CB8AC3E}">
        <p14:creationId xmlns:p14="http://schemas.microsoft.com/office/powerpoint/2010/main" val="351810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88" y="85345"/>
            <a:ext cx="11183112" cy="573023"/>
          </a:xfrm>
        </p:spPr>
        <p:txBody>
          <a:bodyPr>
            <a:normAutofit fontScale="90000"/>
          </a:bodyPr>
          <a:lstStyle/>
          <a:p>
            <a:pPr algn="ctr"/>
            <a:r>
              <a:rPr lang="en-US" b="1" dirty="0" smtClean="0"/>
              <a:t/>
            </a:r>
            <a:br>
              <a:rPr lang="en-US" b="1" dirty="0" smtClean="0"/>
            </a:br>
            <a:r>
              <a:rPr lang="en-US" b="1" dirty="0" smtClean="0"/>
              <a:t>welcome-file-list </a:t>
            </a:r>
            <a:r>
              <a:rPr lang="en-US" b="1" dirty="0"/>
              <a:t>in web.xml</a:t>
            </a:r>
            <a:br>
              <a:rPr lang="en-US" b="1" dirty="0"/>
            </a:br>
            <a:endParaRPr lang="en-US" b="1" dirty="0"/>
          </a:p>
        </p:txBody>
      </p:sp>
      <p:sp>
        <p:nvSpPr>
          <p:cNvPr id="3" name="Content Placeholder 2"/>
          <p:cNvSpPr>
            <a:spLocks noGrp="1"/>
          </p:cNvSpPr>
          <p:nvPr>
            <p:ph idx="1"/>
          </p:nvPr>
        </p:nvSpPr>
        <p:spPr>
          <a:xfrm>
            <a:off x="256032" y="658368"/>
            <a:ext cx="11740896" cy="6071616"/>
          </a:xfrm>
        </p:spPr>
        <p:txBody>
          <a:bodyPr>
            <a:normAutofit fontScale="85000" lnSpcReduction="20000"/>
          </a:bodyPr>
          <a:lstStyle/>
          <a:p>
            <a:pPr marL="0" indent="0">
              <a:buNone/>
            </a:pPr>
            <a:r>
              <a:rPr lang="en-US" dirty="0" smtClean="0"/>
              <a:t>The </a:t>
            </a:r>
            <a:r>
              <a:rPr lang="en-US" b="1" dirty="0"/>
              <a:t>welcome-file-list element of web-app</a:t>
            </a:r>
            <a:r>
              <a:rPr lang="en-US" dirty="0"/>
              <a:t>, is used to define a list of welcome files. Its sub element is welcome-file that is used to define the welcome file.</a:t>
            </a:r>
          </a:p>
          <a:p>
            <a:r>
              <a:rPr lang="en-US" dirty="0" smtClean="0"/>
              <a:t>A </a:t>
            </a:r>
            <a:r>
              <a:rPr lang="en-US" dirty="0"/>
              <a:t>welcome file is the file that is invoked automatically by the server, if you don't specify any file name.</a:t>
            </a:r>
          </a:p>
          <a:p>
            <a:r>
              <a:rPr lang="en-US" dirty="0" smtClean="0"/>
              <a:t>By </a:t>
            </a:r>
            <a:r>
              <a:rPr lang="en-US" dirty="0"/>
              <a:t>default server looks for the welcome file in following order:</a:t>
            </a:r>
          </a:p>
          <a:p>
            <a:endParaRPr lang="en-US" dirty="0"/>
          </a:p>
          <a:p>
            <a:pPr>
              <a:buFont typeface="Wingdings" panose="05000000000000000000" pitchFamily="2" charset="2"/>
              <a:buChar char="Ø"/>
            </a:pPr>
            <a:r>
              <a:rPr lang="en-US" dirty="0"/>
              <a:t>welcome-file-list in web.xml</a:t>
            </a:r>
          </a:p>
          <a:p>
            <a:pPr>
              <a:buFont typeface="Wingdings" panose="05000000000000000000" pitchFamily="2" charset="2"/>
              <a:buChar char="Ø"/>
            </a:pPr>
            <a:r>
              <a:rPr lang="en-US" dirty="0"/>
              <a:t>index.html</a:t>
            </a:r>
          </a:p>
          <a:p>
            <a:pPr>
              <a:buFont typeface="Wingdings" panose="05000000000000000000" pitchFamily="2" charset="2"/>
              <a:buChar char="Ø"/>
            </a:pPr>
            <a:r>
              <a:rPr lang="en-US" dirty="0"/>
              <a:t>index.htm</a:t>
            </a:r>
          </a:p>
          <a:p>
            <a:pPr>
              <a:buFont typeface="Wingdings" panose="05000000000000000000" pitchFamily="2" charset="2"/>
              <a:buChar char="Ø"/>
            </a:pPr>
            <a:r>
              <a:rPr lang="en-US" dirty="0" smtClean="0"/>
              <a:t>index.jsp</a:t>
            </a:r>
          </a:p>
          <a:p>
            <a:pPr marL="0" indent="0">
              <a:buNone/>
            </a:pPr>
            <a:endParaRPr lang="en-US" dirty="0"/>
          </a:p>
          <a:p>
            <a:r>
              <a:rPr lang="en-US" dirty="0"/>
              <a:t>If none of these files are found, server renders 404 error.</a:t>
            </a:r>
          </a:p>
          <a:p>
            <a:r>
              <a:rPr lang="en-US" dirty="0" smtClean="0"/>
              <a:t>If </a:t>
            </a:r>
            <a:r>
              <a:rPr lang="en-US" dirty="0"/>
              <a:t>you have specified welcome-file in web.xml, and all the files index.html, index.htm and index.jsp exists, priority goes to welcome-file.</a:t>
            </a:r>
          </a:p>
          <a:p>
            <a:r>
              <a:rPr lang="en-US" dirty="0" smtClean="0"/>
              <a:t>If </a:t>
            </a:r>
            <a:r>
              <a:rPr lang="en-US" dirty="0"/>
              <a:t>welcome-file-list entry doesn't exist in web.xml file, priority goes to index.html file then index.htm and at last index.jsp file</a:t>
            </a:r>
          </a:p>
        </p:txBody>
      </p:sp>
    </p:spTree>
    <p:extLst>
      <p:ext uri="{BB962C8B-B14F-4D97-AF65-F5344CB8AC3E}">
        <p14:creationId xmlns:p14="http://schemas.microsoft.com/office/powerpoint/2010/main" val="1104426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577516"/>
          </a:xfrm>
        </p:spPr>
        <p:txBody>
          <a:bodyPr>
            <a:normAutofit fontScale="90000"/>
          </a:bodyPr>
          <a:lstStyle/>
          <a:p>
            <a:pPr algn="ctr"/>
            <a:r>
              <a:rPr lang="en-US" b="1" dirty="0" smtClean="0"/>
              <a:t/>
            </a:r>
            <a:br>
              <a:rPr lang="en-US" b="1" dirty="0" smtClean="0"/>
            </a:br>
            <a:r>
              <a:rPr lang="en-US" b="1" dirty="0" smtClean="0"/>
              <a:t>First </a:t>
            </a:r>
            <a:r>
              <a:rPr lang="en-US" b="1" dirty="0"/>
              <a:t>"Hello-world" Servlet</a:t>
            </a:r>
            <a:r>
              <a:rPr lang="en-US" dirty="0"/>
              <a:t/>
            </a:r>
            <a:br>
              <a:rPr lang="en-US" dirty="0"/>
            </a:br>
            <a:endParaRPr lang="en-US" dirty="0"/>
          </a:p>
        </p:txBody>
      </p:sp>
      <p:sp>
        <p:nvSpPr>
          <p:cNvPr id="3" name="Content Placeholder 2"/>
          <p:cNvSpPr>
            <a:spLocks noGrp="1"/>
          </p:cNvSpPr>
          <p:nvPr>
            <p:ph idx="1"/>
          </p:nvPr>
        </p:nvSpPr>
        <p:spPr>
          <a:xfrm>
            <a:off x="85344" y="705854"/>
            <a:ext cx="12021312" cy="5983704"/>
          </a:xfrm>
        </p:spPr>
        <p:txBody>
          <a:bodyPr>
            <a:normAutofit/>
          </a:bodyPr>
          <a:lstStyle/>
          <a:p>
            <a:r>
              <a:rPr lang="en-US" dirty="0" smtClean="0"/>
              <a:t>Let </a:t>
            </a:r>
            <a:r>
              <a:rPr lang="en-US" dirty="0"/>
              <a:t>us begin by writing a </a:t>
            </a:r>
            <a:r>
              <a:rPr lang="en-US" b="1" dirty="0"/>
              <a:t>servlet</a:t>
            </a:r>
            <a:r>
              <a:rPr lang="en-US" dirty="0"/>
              <a:t> that says hello in response to a client's request. We shall use </a:t>
            </a:r>
            <a:r>
              <a:rPr lang="en-US" b="1" dirty="0"/>
              <a:t>JDK</a:t>
            </a:r>
            <a:r>
              <a:rPr lang="en-US" dirty="0"/>
              <a:t> and </a:t>
            </a:r>
            <a:r>
              <a:rPr lang="en-US" b="1" dirty="0"/>
              <a:t>Tomcat</a:t>
            </a:r>
            <a:r>
              <a:rPr lang="en-US" dirty="0"/>
              <a:t> to understand the basics, instead of IDE such as </a:t>
            </a:r>
            <a:r>
              <a:rPr lang="en-US" dirty="0" smtClean="0"/>
              <a:t>Eclipse/NetBeans. </a:t>
            </a:r>
            <a:r>
              <a:rPr lang="en-US" dirty="0"/>
              <a:t>Once you understand the basics, you should use Eclipse/NetBeans to develop your webapp for better productivity.</a:t>
            </a:r>
          </a:p>
          <a:p>
            <a:pPr marL="0" indent="0">
              <a:buNone/>
            </a:pPr>
            <a:r>
              <a:rPr lang="en-US" b="1" dirty="0"/>
              <a:t> </a:t>
            </a:r>
            <a:r>
              <a:rPr lang="en-US" b="1" dirty="0" smtClean="0"/>
              <a:t> Create </a:t>
            </a:r>
            <a:r>
              <a:rPr lang="en-US" b="1" dirty="0"/>
              <a:t>a new Webapp </a:t>
            </a:r>
            <a:r>
              <a:rPr lang="en-US" b="1" dirty="0" smtClean="0"/>
              <a:t>"servletapps"</a:t>
            </a:r>
            <a:endParaRPr lang="en-US" b="1" dirty="0"/>
          </a:p>
          <a:p>
            <a:r>
              <a:rPr lang="en-US" dirty="0"/>
              <a:t>We shall begin by defining a new webapp (web application) called </a:t>
            </a:r>
            <a:r>
              <a:rPr lang="en-US" dirty="0" smtClean="0"/>
              <a:t>"</a:t>
            </a:r>
            <a:r>
              <a:rPr lang="en-US" dirty="0"/>
              <a:t> </a:t>
            </a:r>
            <a:r>
              <a:rPr lang="en-US" b="1" dirty="0" smtClean="0"/>
              <a:t>servletapps</a:t>
            </a:r>
            <a:r>
              <a:rPr lang="en-US" dirty="0" smtClean="0"/>
              <a:t>" </a:t>
            </a:r>
            <a:r>
              <a:rPr lang="en-US" dirty="0"/>
              <a:t>in Tomcat. A webapp, known as a </a:t>
            </a:r>
            <a:r>
              <a:rPr lang="en-US" b="1" dirty="0"/>
              <a:t>web context </a:t>
            </a:r>
            <a:r>
              <a:rPr lang="en-US" dirty="0"/>
              <a:t>in Tomcat, comprises a set of resources, such as HTML files, CSS, </a:t>
            </a:r>
            <a:r>
              <a:rPr lang="en-US" dirty="0" smtClean="0"/>
              <a:t>JavaScript, </a:t>
            </a:r>
            <a:r>
              <a:rPr lang="en-US" dirty="0"/>
              <a:t>images, programs and libraries.</a:t>
            </a:r>
          </a:p>
          <a:p>
            <a:r>
              <a:rPr lang="en-US" dirty="0" smtClean="0"/>
              <a:t>A </a:t>
            </a:r>
            <a:r>
              <a:rPr lang="en-US" dirty="0"/>
              <a:t>Java webapp has a standardized directory structure for storing various types of resources.</a:t>
            </a:r>
          </a:p>
          <a:p>
            <a:endParaRPr lang="en-US" dirty="0"/>
          </a:p>
        </p:txBody>
      </p:sp>
    </p:spTree>
    <p:extLst>
      <p:ext uri="{BB962C8B-B14F-4D97-AF65-F5344CB8AC3E}">
        <p14:creationId xmlns:p14="http://schemas.microsoft.com/office/powerpoint/2010/main" val="44995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310" y="144379"/>
            <a:ext cx="7240043" cy="6577263"/>
          </a:xfrm>
        </p:spPr>
      </p:pic>
    </p:spTree>
    <p:extLst>
      <p:ext uri="{BB962C8B-B14F-4D97-AF65-F5344CB8AC3E}">
        <p14:creationId xmlns:p14="http://schemas.microsoft.com/office/powerpoint/2010/main" val="184253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35" y="87682"/>
            <a:ext cx="11934886" cy="6650001"/>
          </a:xfrm>
        </p:spPr>
        <p:txBody>
          <a:bodyPr>
            <a:noAutofit/>
          </a:bodyPr>
          <a:lstStyle/>
          <a:p>
            <a:r>
              <a:rPr lang="en-US" sz="2000" dirty="0" smtClean="0"/>
              <a:t>Create a directory "</a:t>
            </a:r>
            <a:r>
              <a:rPr lang="en-US" sz="2000" b="1" dirty="0" smtClean="0"/>
              <a:t>servletapp</a:t>
            </a:r>
            <a:r>
              <a:rPr lang="en-US" sz="2000" dirty="0" smtClean="0"/>
              <a:t>" under Tomcat's "</a:t>
            </a:r>
            <a:r>
              <a:rPr lang="en-US" sz="2000" b="1" dirty="0" smtClean="0"/>
              <a:t>webapps</a:t>
            </a:r>
            <a:r>
              <a:rPr lang="en-US" sz="2000" dirty="0" smtClean="0"/>
              <a:t>" directory (i.e., "</a:t>
            </a:r>
            <a:r>
              <a:rPr lang="en-US" sz="2000" b="1" dirty="0" smtClean="0"/>
              <a:t>&lt;TOMCAT_HOME&gt;\webapps\servletapp</a:t>
            </a:r>
            <a:r>
              <a:rPr lang="en-US" sz="2000" dirty="0" smtClean="0"/>
              <a:t>", where &lt;TOMCAT_HOME&gt; denotes Tomcat's installed directory). Create sub-directories "WEB-INF" and "META-INF" under "servletapp". Create sub-sub-directories "classes", "lib" and "src" under "WEB-INF". Take note that the directory names are case-sensitive.</a:t>
            </a:r>
          </a:p>
          <a:p>
            <a:r>
              <a:rPr lang="en-US" sz="2000" dirty="0" smtClean="0"/>
              <a:t>The resources must be kept in the respective directories:</a:t>
            </a:r>
          </a:p>
          <a:p>
            <a:r>
              <a:rPr lang="en-US" sz="2000" b="1" dirty="0" smtClean="0"/>
              <a:t>&lt;TOMCAT_HOME&gt;\webapps\servletapp</a:t>
            </a:r>
            <a:r>
              <a:rPr lang="en-US" sz="2000" dirty="0" smtClean="0"/>
              <a:t>: This directory is known as context root for the web context "servletapp". It contains the resources that are accessible by the clients, such as HTML, CSS, Scripts and images. These resources will be delivered to the clients as it is. You could create sub-directories such as images, css and scripts, to further categories the resources.</a:t>
            </a:r>
          </a:p>
          <a:p>
            <a:r>
              <a:rPr lang="en-US" sz="2000" b="1" dirty="0" smtClean="0"/>
              <a:t>&lt;TOMCAT_HOME&gt;\webapps\servletapp\WEB-INF</a:t>
            </a:r>
            <a:r>
              <a:rPr lang="en-US" sz="2000" dirty="0" smtClean="0"/>
              <a:t>: This directory is NOT accessible by the clients directly. This is where you keep your application-specific configuration files (such as "web.xml"), and its sub-directories contain program classes, source files, and libraries.</a:t>
            </a:r>
          </a:p>
          <a:p>
            <a:r>
              <a:rPr lang="en-US" sz="2000" b="1" dirty="0" smtClean="0"/>
              <a:t>&lt;TOMCAT_HOME&gt;\webapps\servletapp\WEB-INF\src</a:t>
            </a:r>
            <a:r>
              <a:rPr lang="en-US" sz="2000" dirty="0" smtClean="0"/>
              <a:t>: Keep the Java program source files. It is a good practice to separate the source files and classes to facilitate deployment.</a:t>
            </a:r>
          </a:p>
          <a:p>
            <a:r>
              <a:rPr lang="en-US" sz="2000" b="1" dirty="0" smtClean="0"/>
              <a:t>&lt;TOMCAT_HOME&gt;\webapps\servletapp\WEB-INF\classes</a:t>
            </a:r>
            <a:r>
              <a:rPr lang="en-US" sz="2000" dirty="0" smtClean="0"/>
              <a:t>: Keep the Java classes (compiled from the source codes). Classes defined in packages must be kept according to the package directory structure.</a:t>
            </a:r>
          </a:p>
          <a:p>
            <a:r>
              <a:rPr lang="en-US" sz="2000" b="1" dirty="0" smtClean="0"/>
              <a:t>&lt;TOMCAT_HOME&gt;\webapps\servletapp\WEB-INF\lib</a:t>
            </a:r>
            <a:r>
              <a:rPr lang="en-US" sz="2000" dirty="0" smtClean="0"/>
              <a:t>: keep the JAR files provided by external packages, available to this webapp only.</a:t>
            </a:r>
          </a:p>
          <a:p>
            <a:r>
              <a:rPr lang="en-US" sz="2000" b="1" dirty="0" smtClean="0"/>
              <a:t>&lt;TOMCAT_HOME&gt;\webapps\servletapp\META-INF</a:t>
            </a:r>
            <a:r>
              <a:rPr lang="en-US" sz="2000" dirty="0" smtClean="0"/>
              <a:t>: This directory is also NOT accessible by the clients. It keeps resources and configurations (e.g., "context.xml") related to the particular server (e.g., Tomcat, Glassfish). In contrast, "WEB-INF" is for resources related to this webapp, independent of the server.</a:t>
            </a:r>
            <a:endParaRPr lang="en-US" sz="2000" dirty="0"/>
          </a:p>
        </p:txBody>
      </p:sp>
    </p:spTree>
    <p:extLst>
      <p:ext uri="{BB962C8B-B14F-4D97-AF65-F5344CB8AC3E}">
        <p14:creationId xmlns:p14="http://schemas.microsoft.com/office/powerpoint/2010/main" val="236837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36885" y="304800"/>
            <a:ext cx="11598442" cy="6288505"/>
          </a:xfrm>
        </p:spPr>
        <p:txBody>
          <a:bodyPr>
            <a:normAutofit/>
          </a:bodyPr>
          <a:lstStyle/>
          <a:p>
            <a:pPr marL="0" indent="0">
              <a:buNone/>
            </a:pPr>
            <a:r>
              <a:rPr lang="en-US" b="1" dirty="0" smtClean="0"/>
              <a:t>Write </a:t>
            </a:r>
            <a:r>
              <a:rPr lang="en-US" b="1" dirty="0"/>
              <a:t>a Hello-world Java Servlet - "HelloServlet.java"</a:t>
            </a:r>
          </a:p>
          <a:p>
            <a:r>
              <a:rPr lang="en-US" dirty="0"/>
              <a:t>Servlets are Java programs that runs inside a Java-capable HTTP server. A user can invoke a servlet by issuing a specific URL from the browser (HTTP client). In this example, we shall write a servlet called "HelloServlet.java" and compiled into "</a:t>
            </a:r>
            <a:r>
              <a:rPr lang="en-US" dirty="0" err="1"/>
              <a:t>HelloServlet.class</a:t>
            </a:r>
            <a:r>
              <a:rPr lang="en-US" dirty="0"/>
              <a:t>". A client can invoke "</a:t>
            </a:r>
            <a:r>
              <a:rPr lang="en-US" dirty="0" err="1"/>
              <a:t>HelloServlet.class</a:t>
            </a:r>
            <a:r>
              <a:rPr lang="en-US" dirty="0"/>
              <a:t>" by issuing URL http://</a:t>
            </a:r>
            <a:r>
              <a:rPr lang="en-US" dirty="0" smtClean="0"/>
              <a:t>hostname:port/servletapp/sayhello </a:t>
            </a:r>
            <a:r>
              <a:rPr lang="en-US" dirty="0"/>
              <a:t>(i.e., "</a:t>
            </a:r>
            <a:r>
              <a:rPr lang="en-US" dirty="0" err="1"/>
              <a:t>sayhello</a:t>
            </a:r>
            <a:r>
              <a:rPr lang="en-US" dirty="0"/>
              <a:t>" relative to the webapp).</a:t>
            </a:r>
          </a:p>
          <a:p>
            <a:r>
              <a:rPr lang="en-US" dirty="0" smtClean="0"/>
              <a:t>A </a:t>
            </a:r>
            <a:r>
              <a:rPr lang="en-US" dirty="0"/>
              <a:t>servlet shall be kept inside a Java package (instead of the default no-name package) for proper deployment. Let's call our package "</a:t>
            </a:r>
            <a:r>
              <a:rPr lang="en-US" dirty="0" smtClean="0"/>
              <a:t>mypack". </a:t>
            </a:r>
            <a:r>
              <a:rPr lang="en-US" dirty="0"/>
              <a:t>Create a sub-directory called "</a:t>
            </a:r>
            <a:r>
              <a:rPr lang="en-US" dirty="0" smtClean="0"/>
              <a:t>mypack" </a:t>
            </a:r>
            <a:r>
              <a:rPr lang="en-US" dirty="0"/>
              <a:t>under "WEB-INF\src". Use a programming text editor to enter the following source codes, and save as "HelloServlet.java" in </a:t>
            </a:r>
            <a:r>
              <a:rPr lang="en-US" dirty="0" smtClean="0"/>
              <a:t>"&lt;TOMCAT_HOME</a:t>
            </a:r>
            <a:r>
              <a:rPr lang="en-US" dirty="0"/>
              <a:t>&gt;\</a:t>
            </a:r>
            <a:r>
              <a:rPr lang="en-US" dirty="0" smtClean="0"/>
              <a:t>webapps\servletapp\WEB-INF\src\mypack".</a:t>
            </a:r>
            <a:endParaRPr lang="en-US" dirty="0" smtClean="0"/>
          </a:p>
          <a:p>
            <a:endParaRPr lang="en-US" dirty="0"/>
          </a:p>
          <a:p>
            <a:r>
              <a:rPr lang="en-US" b="1" dirty="0" smtClean="0">
                <a:solidFill>
                  <a:srgbClr val="FF0000"/>
                </a:solidFill>
              </a:rPr>
              <a:t>Details.txt</a:t>
            </a:r>
            <a:endParaRPr lang="en-US" b="1" dirty="0">
              <a:solidFill>
                <a:srgbClr val="FF0000"/>
              </a:solidFill>
            </a:endParaRPr>
          </a:p>
        </p:txBody>
      </p:sp>
    </p:spTree>
    <p:extLst>
      <p:ext uri="{BB962C8B-B14F-4D97-AF65-F5344CB8AC3E}">
        <p14:creationId xmlns:p14="http://schemas.microsoft.com/office/powerpoint/2010/main" val="2949618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049" y="110891"/>
            <a:ext cx="8218942" cy="414764"/>
          </a:xfrm>
        </p:spPr>
        <p:txBody>
          <a:bodyPr>
            <a:normAutofit fontScale="90000"/>
          </a:bodyPr>
          <a:lstStyle/>
          <a:p>
            <a:pPr algn="ctr"/>
            <a:r>
              <a:rPr lang="en-US" b="1" dirty="0" smtClean="0"/>
              <a:t/>
            </a:r>
            <a:br>
              <a:rPr lang="en-US" b="1" dirty="0" smtClean="0"/>
            </a:br>
            <a:r>
              <a:rPr lang="en-US" b="1" dirty="0" smtClean="0"/>
              <a:t>Java Servlets</a:t>
            </a:r>
            <a:r>
              <a:rPr lang="en-US" dirty="0" smtClean="0"/>
              <a:t/>
            </a:r>
            <a:br>
              <a:rPr lang="en-US" dirty="0" smtClean="0"/>
            </a:br>
            <a:endParaRPr lang="en-US" dirty="0"/>
          </a:p>
        </p:txBody>
      </p:sp>
      <p:sp>
        <p:nvSpPr>
          <p:cNvPr id="3" name="Content Placeholder 2"/>
          <p:cNvSpPr>
            <a:spLocks noGrp="1"/>
          </p:cNvSpPr>
          <p:nvPr>
            <p:ph idx="1"/>
          </p:nvPr>
        </p:nvSpPr>
        <p:spPr>
          <a:xfrm>
            <a:off x="146304" y="663910"/>
            <a:ext cx="11875008" cy="6083199"/>
          </a:xfrm>
        </p:spPr>
        <p:txBody>
          <a:bodyPr>
            <a:normAutofit/>
          </a:bodyPr>
          <a:lstStyle/>
          <a:p>
            <a:pPr marL="103693" indent="-414772">
              <a:spcBef>
                <a:spcPts val="0"/>
              </a:spcBef>
            </a:pPr>
            <a:r>
              <a:rPr lang="en-US" sz="3200" dirty="0"/>
              <a:t>A typical Java servlet (as shown below) contains three groups of methods: </a:t>
            </a:r>
            <a:r>
              <a:rPr lang="en-US" sz="3200" b="1" dirty="0" err="1"/>
              <a:t>init</a:t>
            </a:r>
            <a:r>
              <a:rPr lang="en-US" sz="3200" b="1" dirty="0"/>
              <a:t>(), destroy(), </a:t>
            </a:r>
            <a:r>
              <a:rPr lang="en-US" sz="3200" dirty="0"/>
              <a:t>and one or more </a:t>
            </a:r>
            <a:r>
              <a:rPr lang="en-US" sz="3200" b="1" dirty="0"/>
              <a:t>service() </a:t>
            </a:r>
            <a:r>
              <a:rPr lang="en-US" sz="3200" dirty="0"/>
              <a:t>methods such as </a:t>
            </a:r>
            <a:r>
              <a:rPr lang="en-US" sz="3200" b="1" dirty="0" err="1"/>
              <a:t>doGet</a:t>
            </a:r>
            <a:r>
              <a:rPr lang="en-US" sz="3200" b="1" dirty="0"/>
              <a:t>() </a:t>
            </a:r>
            <a:r>
              <a:rPr lang="en-US" sz="3200" dirty="0"/>
              <a:t>and </a:t>
            </a:r>
            <a:r>
              <a:rPr lang="en-US" sz="3200" b="1" dirty="0" err="1"/>
              <a:t>doPost</a:t>
            </a:r>
            <a:r>
              <a:rPr lang="en-US" sz="3200" b="1" dirty="0"/>
              <a:t>(). </a:t>
            </a:r>
          </a:p>
          <a:p>
            <a:pPr marL="103693" indent="-414772">
              <a:spcBef>
                <a:spcPts val="0"/>
              </a:spcBef>
            </a:pPr>
            <a:r>
              <a:rPr lang="en-US" sz="3200" dirty="0" err="1"/>
              <a:t>init</a:t>
            </a:r>
            <a:r>
              <a:rPr lang="en-US" sz="3200" dirty="0"/>
              <a:t>() runs (once) when the servlet is loaded into the server. </a:t>
            </a:r>
          </a:p>
          <a:p>
            <a:pPr marL="103693" indent="-414772">
              <a:spcBef>
                <a:spcPts val="0"/>
              </a:spcBef>
            </a:pPr>
            <a:r>
              <a:rPr lang="en-US" sz="3200" dirty="0"/>
              <a:t>destroy() runs (once) when the servlet is unloaded.</a:t>
            </a:r>
          </a:p>
          <a:p>
            <a:pPr marL="103693" indent="-414772">
              <a:spcBef>
                <a:spcPts val="0"/>
              </a:spcBef>
            </a:pPr>
            <a:r>
              <a:rPr lang="en-US" sz="3200" dirty="0"/>
              <a:t>service() runs once per HTTP request (e.g., </a:t>
            </a:r>
            <a:r>
              <a:rPr lang="en-US" sz="3200" dirty="0" err="1"/>
              <a:t>doGet</a:t>
            </a:r>
            <a:r>
              <a:rPr lang="en-US" sz="3200" dirty="0"/>
              <a:t>() runs once per GET request, </a:t>
            </a:r>
            <a:r>
              <a:rPr lang="en-US" sz="3200" dirty="0" err="1"/>
              <a:t>doPost</a:t>
            </a:r>
            <a:r>
              <a:rPr lang="en-US" sz="3200" dirty="0"/>
              <a:t>() run once per POST request). </a:t>
            </a:r>
          </a:p>
          <a:p>
            <a:pPr marL="103693" indent="-414772">
              <a:spcBef>
                <a:spcPts val="0"/>
              </a:spcBef>
            </a:pPr>
            <a:r>
              <a:rPr lang="en-US" sz="3200" dirty="0"/>
              <a:t>The service() methods takes two arguments: request and response, encapsulating </a:t>
            </a:r>
            <a:r>
              <a:rPr lang="en-US" sz="3200" b="1" dirty="0"/>
              <a:t>HTTP request </a:t>
            </a:r>
            <a:r>
              <a:rPr lang="en-US" sz="3200" dirty="0"/>
              <a:t>and </a:t>
            </a:r>
            <a:r>
              <a:rPr lang="en-US" sz="3200" b="1" dirty="0"/>
              <a:t>response</a:t>
            </a:r>
            <a:r>
              <a:rPr lang="en-US" sz="3200" dirty="0"/>
              <a:t> messages respectively. </a:t>
            </a:r>
          </a:p>
          <a:p>
            <a:pPr marL="103693" indent="-414772">
              <a:spcBef>
                <a:spcPts val="0"/>
              </a:spcBef>
            </a:pPr>
            <a:r>
              <a:rPr lang="en-US" sz="3200" dirty="0"/>
              <a:t>A </a:t>
            </a:r>
            <a:r>
              <a:rPr lang="en-US" sz="3200" b="1" dirty="0"/>
              <a:t>PrintWriter</a:t>
            </a:r>
            <a:r>
              <a:rPr lang="en-US" sz="3200" dirty="0"/>
              <a:t> object called out is used for writing out the response message to the client over the network.</a:t>
            </a:r>
          </a:p>
          <a:p>
            <a:pPr marL="103693" indent="-414772">
              <a:spcBef>
                <a:spcPts val="0"/>
              </a:spcBef>
            </a:pPr>
            <a:endParaRPr lang="en-US" sz="3200" dirty="0"/>
          </a:p>
          <a:p>
            <a:pPr marL="0" indent="0">
              <a:spcBef>
                <a:spcPts val="0"/>
              </a:spcBef>
              <a:buNone/>
            </a:pPr>
            <a:r>
              <a:rPr lang="en-US" sz="3200" b="1" dirty="0" smtClean="0">
                <a:solidFill>
                  <a:srgbClr val="FF0000"/>
                </a:solidFill>
              </a:rPr>
              <a:t>MyServlet.java</a:t>
            </a:r>
          </a:p>
          <a:p>
            <a:pPr marL="0" indent="0">
              <a:spcBef>
                <a:spcPts val="0"/>
              </a:spcBef>
            </a:pPr>
            <a:endParaRPr lang="en-US" sz="3200" b="1" dirty="0">
              <a:solidFill>
                <a:srgbClr val="FF0000"/>
              </a:solidFill>
            </a:endParaRPr>
          </a:p>
        </p:txBody>
      </p:sp>
    </p:spTree>
    <p:extLst>
      <p:ext uri="{BB962C8B-B14F-4D97-AF65-F5344CB8AC3E}">
        <p14:creationId xmlns:p14="http://schemas.microsoft.com/office/powerpoint/2010/main" val="26975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304800"/>
            <a:ext cx="11871158" cy="6400800"/>
          </a:xfrm>
        </p:spPr>
        <p:txBody>
          <a:bodyPr>
            <a:normAutofit fontScale="92500" lnSpcReduction="10000"/>
          </a:bodyPr>
          <a:lstStyle/>
          <a:p>
            <a:r>
              <a:rPr lang="en-US" b="1" dirty="0"/>
              <a:t>Compiling the Servlet (DIFFICULT)</a:t>
            </a:r>
          </a:p>
          <a:p>
            <a:r>
              <a:rPr lang="en-US" dirty="0"/>
              <a:t>We need the Servlet API to compile the servlet. Servlet API is NOT part of JDK. Nonetheless, Tomcat provides a copy in &lt;TOMCAT_HOME&gt;/lib/servlet-api.jar. We need to include this JAR file in the compilation via the -cp (classpath) option.</a:t>
            </a:r>
          </a:p>
          <a:p>
            <a:r>
              <a:rPr lang="en-US" dirty="0" smtClean="0"/>
              <a:t>(</a:t>
            </a:r>
            <a:r>
              <a:rPr lang="en-US" dirty="0"/>
              <a:t>For Windows)</a:t>
            </a:r>
          </a:p>
          <a:p>
            <a:r>
              <a:rPr lang="en-US" dirty="0" smtClean="0"/>
              <a:t>// </a:t>
            </a:r>
            <a:r>
              <a:rPr lang="en-US" dirty="0"/>
              <a:t>Assume that Tomcat is installed in C:\</a:t>
            </a:r>
            <a:r>
              <a:rPr lang="en-US" dirty="0" smtClean="0"/>
              <a:t>apache-tomcat-8.0.50\</a:t>
            </a:r>
            <a:endParaRPr lang="en-US" dirty="0"/>
          </a:p>
          <a:p>
            <a:r>
              <a:rPr lang="en-US" dirty="0"/>
              <a:t>// Change directory to the Java source directory</a:t>
            </a:r>
          </a:p>
          <a:p>
            <a:r>
              <a:rPr lang="en-US" dirty="0"/>
              <a:t>c</a:t>
            </a:r>
            <a:r>
              <a:rPr lang="en-US" dirty="0" smtClean="0"/>
              <a:t>: </a:t>
            </a:r>
          </a:p>
          <a:p>
            <a:r>
              <a:rPr lang="en-US" dirty="0" smtClean="0"/>
              <a:t>cd </a:t>
            </a:r>
            <a:r>
              <a:rPr lang="en-US" dirty="0"/>
              <a:t>C:\</a:t>
            </a:r>
            <a:r>
              <a:rPr lang="en-US" dirty="0" smtClean="0"/>
              <a:t>apache-tomcat-8.0.50\webapps\servletapp\WEB-INF\</a:t>
            </a:r>
            <a:endParaRPr lang="en-US" dirty="0"/>
          </a:p>
          <a:p>
            <a:r>
              <a:rPr lang="en-US" dirty="0" smtClean="0"/>
              <a:t>// </a:t>
            </a:r>
            <a:r>
              <a:rPr lang="en-US" dirty="0"/>
              <a:t>Compile</a:t>
            </a:r>
          </a:p>
          <a:p>
            <a:r>
              <a:rPr lang="en-US" dirty="0"/>
              <a:t>javac -cp .;"c</a:t>
            </a:r>
            <a:r>
              <a:rPr lang="en-US" dirty="0" smtClean="0"/>
              <a:t>:\apache-tomcat-8.0.50\lib\servlet-api.jar</a:t>
            </a:r>
            <a:r>
              <a:rPr lang="en-US" dirty="0"/>
              <a:t>" </a:t>
            </a:r>
            <a:r>
              <a:rPr lang="en-US" dirty="0" smtClean="0"/>
              <a:t>HelloServlet.java</a:t>
            </a:r>
          </a:p>
          <a:p>
            <a:r>
              <a:rPr lang="en-US" dirty="0"/>
              <a:t>c:\&lt;TOMCAT_HOME&gt;\webapps\servletapp\WEB-INF&gt; </a:t>
            </a:r>
            <a:r>
              <a:rPr lang="en-US" b="1" dirty="0"/>
              <a:t>javac -d classes </a:t>
            </a:r>
            <a:r>
              <a:rPr lang="en-US" b="1" dirty="0" smtClean="0"/>
              <a:t>src\mypack\HelloServlet.java  </a:t>
            </a:r>
            <a:r>
              <a:rPr lang="en-US" dirty="0" smtClean="0">
                <a:solidFill>
                  <a:srgbClr val="FF0000"/>
                </a:solidFill>
              </a:rPr>
              <a:t>// --------- If you set classpath for </a:t>
            </a:r>
            <a:r>
              <a:rPr lang="en-US" dirty="0">
                <a:solidFill>
                  <a:srgbClr val="FF0000"/>
                </a:solidFill>
              </a:rPr>
              <a:t>servlet-api.jar</a:t>
            </a:r>
          </a:p>
          <a:p>
            <a:r>
              <a:rPr lang="en-US" dirty="0" smtClean="0"/>
              <a:t>(The </a:t>
            </a:r>
            <a:r>
              <a:rPr lang="en-US" dirty="0"/>
              <a:t>output of the compilation is </a:t>
            </a:r>
            <a:r>
              <a:rPr lang="en-US" dirty="0" smtClean="0"/>
              <a:t>"</a:t>
            </a:r>
            <a:r>
              <a:rPr lang="en-US" dirty="0" err="1" smtClean="0"/>
              <a:t>HelloServlet.class</a:t>
            </a:r>
            <a:r>
              <a:rPr lang="en-US" dirty="0" smtClean="0"/>
              <a:t>". </a:t>
            </a:r>
            <a:r>
              <a:rPr lang="en-US" dirty="0"/>
              <a:t>Browse the "classes" folder to make sure that it is created.</a:t>
            </a:r>
          </a:p>
        </p:txBody>
      </p:sp>
    </p:spTree>
    <p:extLst>
      <p:ext uri="{BB962C8B-B14F-4D97-AF65-F5344CB8AC3E}">
        <p14:creationId xmlns:p14="http://schemas.microsoft.com/office/powerpoint/2010/main" val="250121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8546"/>
            <a:ext cx="11598442" cy="6432885"/>
          </a:xfrm>
        </p:spPr>
        <p:txBody>
          <a:bodyPr>
            <a:normAutofit fontScale="85000" lnSpcReduction="20000"/>
          </a:bodyPr>
          <a:lstStyle/>
          <a:p>
            <a:pPr marL="0" indent="0">
              <a:buNone/>
            </a:pPr>
            <a:r>
              <a:rPr lang="en-US" b="1" dirty="0"/>
              <a:t>Configure the Application Deployment Descriptor - "web.xml"</a:t>
            </a:r>
          </a:p>
          <a:p>
            <a:r>
              <a:rPr lang="en-US" dirty="0"/>
              <a:t>A web user invokes a servlet, which is kept in the web server, by issuing a specific URL from the browser. </a:t>
            </a:r>
            <a:endParaRPr lang="en-US" dirty="0" smtClean="0"/>
          </a:p>
          <a:p>
            <a:r>
              <a:rPr lang="en-US" dirty="0" smtClean="0"/>
              <a:t>In </a:t>
            </a:r>
            <a:r>
              <a:rPr lang="en-US" dirty="0"/>
              <a:t>this example, we shall configure the following request URL to trigger the "HelloServlet":</a:t>
            </a:r>
          </a:p>
          <a:p>
            <a:pPr marL="0" indent="0">
              <a:buNone/>
            </a:pPr>
            <a:r>
              <a:rPr lang="en-US" dirty="0" smtClean="0">
                <a:solidFill>
                  <a:srgbClr val="FF0000"/>
                </a:solidFill>
              </a:rPr>
              <a:t>	</a:t>
            </a:r>
            <a:r>
              <a:rPr lang="en-US" dirty="0" smtClean="0">
                <a:solidFill>
                  <a:srgbClr val="FF0000"/>
                </a:solidFill>
                <a:hlinkClick r:id="rId2"/>
              </a:rPr>
              <a:t>http</a:t>
            </a:r>
            <a:r>
              <a:rPr lang="en-US" dirty="0">
                <a:solidFill>
                  <a:srgbClr val="FF0000"/>
                </a:solidFill>
                <a:hlinkClick r:id="rId2"/>
              </a:rPr>
              <a:t>://</a:t>
            </a:r>
            <a:r>
              <a:rPr lang="en-US" dirty="0" smtClean="0">
                <a:solidFill>
                  <a:srgbClr val="FF0000"/>
                </a:solidFill>
                <a:hlinkClick r:id="rId2"/>
              </a:rPr>
              <a:t>hostame:port/helloservlet/sayhello</a:t>
            </a:r>
            <a:endParaRPr lang="en-US" dirty="0" smtClean="0">
              <a:solidFill>
                <a:srgbClr val="FF0000"/>
              </a:solidFill>
            </a:endParaRPr>
          </a:p>
          <a:p>
            <a:pPr marL="0" indent="0">
              <a:buNone/>
            </a:pPr>
            <a:r>
              <a:rPr lang="en-US" dirty="0" smtClean="0"/>
              <a:t>Create </a:t>
            </a:r>
            <a:r>
              <a:rPr lang="en-US" dirty="0"/>
              <a:t>a configuration file called "web.xml", and save it under "</a:t>
            </a:r>
            <a:r>
              <a:rPr lang="en-US" dirty="0" smtClean="0"/>
              <a:t>webapps\servletapp\WEB-INF</a:t>
            </a:r>
            <a:r>
              <a:rPr lang="en-US" dirty="0"/>
              <a:t>", as follows</a:t>
            </a:r>
            <a:r>
              <a:rPr lang="en-US" dirty="0" smtClean="0"/>
              <a:t>:</a:t>
            </a:r>
          </a:p>
          <a:p>
            <a:pPr marL="0" indent="0">
              <a:buNone/>
            </a:pPr>
            <a:r>
              <a:rPr lang="en-US" dirty="0" smtClean="0">
                <a:solidFill>
                  <a:srgbClr val="FF0000"/>
                </a:solidFill>
              </a:rPr>
              <a:t>web.xml</a:t>
            </a:r>
          </a:p>
          <a:p>
            <a:r>
              <a:rPr lang="en-US" dirty="0"/>
              <a:t>The "web.xml" is called web application deployment descriptor. It provides the configuration options for that particular web application, such as defining the </a:t>
            </a:r>
            <a:r>
              <a:rPr lang="en-US" dirty="0" err="1"/>
              <a:t>the</a:t>
            </a:r>
            <a:r>
              <a:rPr lang="en-US" dirty="0"/>
              <a:t> mapping between URL and servlet class.</a:t>
            </a:r>
          </a:p>
          <a:p>
            <a:r>
              <a:rPr lang="en-US" dirty="0"/>
              <a:t>The above configuration defines a servlet named "</a:t>
            </a:r>
            <a:r>
              <a:rPr lang="en-US" dirty="0" err="1"/>
              <a:t>HelloWroldServlet</a:t>
            </a:r>
            <a:r>
              <a:rPr lang="en-US" dirty="0"/>
              <a:t>", implemented in "</a:t>
            </a:r>
            <a:r>
              <a:rPr lang="en-US" dirty="0" err="1"/>
              <a:t>mypkg.HelloServlet.class</a:t>
            </a:r>
            <a:r>
              <a:rPr lang="en-US" dirty="0"/>
              <a:t>" (written earlier), and maps to URL "/</a:t>
            </a:r>
            <a:r>
              <a:rPr lang="en-US" dirty="0" err="1"/>
              <a:t>sayhello</a:t>
            </a:r>
            <a:r>
              <a:rPr lang="en-US" dirty="0"/>
              <a:t>", where "/" denotes the context root of this webapp </a:t>
            </a:r>
            <a:r>
              <a:rPr lang="en-US" dirty="0" smtClean="0"/>
              <a:t>"servletapp". </a:t>
            </a:r>
            <a:r>
              <a:rPr lang="en-US" dirty="0"/>
              <a:t>In other words, the absolute URL for this servlet is </a:t>
            </a:r>
            <a:r>
              <a:rPr lang="en-US" dirty="0">
                <a:hlinkClick r:id="rId3"/>
              </a:rPr>
              <a:t>http://</a:t>
            </a:r>
            <a:r>
              <a:rPr lang="en-US" dirty="0" smtClean="0">
                <a:hlinkClick r:id="rId3"/>
              </a:rPr>
              <a:t>hostname:port/servletapp/sayhello</a:t>
            </a:r>
            <a:r>
              <a:rPr lang="en-US" dirty="0" smtClean="0"/>
              <a:t>.</a:t>
            </a:r>
          </a:p>
          <a:p>
            <a:r>
              <a:rPr lang="en-US" dirty="0"/>
              <a:t>Take note that EACH servlet requires a pair of &lt;servlet&gt; and &lt;servlet-mapping&gt; elements to do the mapping, via an arbitrary but unique &lt;servlet-name&gt;. Furthermore, all the &lt;servlet&gt; elements must be grouped together and placed before the &lt;servlet-mapping&gt; elements (as specified in the XML schema).</a:t>
            </a:r>
          </a:p>
        </p:txBody>
      </p:sp>
    </p:spTree>
    <p:extLst>
      <p:ext uri="{BB962C8B-B14F-4D97-AF65-F5344CB8AC3E}">
        <p14:creationId xmlns:p14="http://schemas.microsoft.com/office/powerpoint/2010/main" val="154528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3024" y="426720"/>
            <a:ext cx="11021568" cy="6431280"/>
          </a:xfrm>
          <a:prstGeom prst="rect">
            <a:avLst/>
          </a:prstGeom>
        </p:spPr>
      </p:pic>
    </p:spTree>
    <p:extLst>
      <p:ext uri="{BB962C8B-B14F-4D97-AF65-F5344CB8AC3E}">
        <p14:creationId xmlns:p14="http://schemas.microsoft.com/office/powerpoint/2010/main" val="4216699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ervlet_HelloServletUR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726" y="240632"/>
            <a:ext cx="10555706" cy="625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55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925" y="208547"/>
            <a:ext cx="11662611" cy="6416842"/>
          </a:xfrm>
        </p:spPr>
        <p:txBody>
          <a:bodyPr>
            <a:normAutofit fontScale="92500" lnSpcReduction="10000"/>
          </a:bodyPr>
          <a:lstStyle/>
          <a:p>
            <a:r>
              <a:rPr lang="en-US" dirty="0"/>
              <a:t>Run the Hello-world Servlet</a:t>
            </a:r>
          </a:p>
          <a:p>
            <a:r>
              <a:rPr lang="en-US" dirty="0"/>
              <a:t>To run the servlet, first start the Tomcat server. Verify that the web context </a:t>
            </a:r>
            <a:r>
              <a:rPr lang="en-US" dirty="0" smtClean="0"/>
              <a:t>"servletapp" </a:t>
            </a:r>
            <a:r>
              <a:rPr lang="en-US" dirty="0"/>
              <a:t>has been deployed by observing the following messages in the Tomcat's console</a:t>
            </a:r>
            <a:r>
              <a:rPr lang="en-US" dirty="0" smtClean="0"/>
              <a:t>:</a:t>
            </a:r>
          </a:p>
          <a:p>
            <a:pPr marL="0" indent="0">
              <a:buNone/>
            </a:pPr>
            <a:endParaRPr lang="en-US" dirty="0"/>
          </a:p>
          <a:p>
            <a:pPr marL="0" indent="0">
              <a:buNone/>
            </a:pPr>
            <a:r>
              <a:rPr lang="en-US" dirty="0" smtClean="0">
                <a:solidFill>
                  <a:srgbClr val="FF0000"/>
                </a:solidFill>
              </a:rPr>
              <a:t>xxx </a:t>
            </a:r>
            <a:r>
              <a:rPr lang="en-US" dirty="0">
                <a:solidFill>
                  <a:srgbClr val="FF0000"/>
                </a:solidFill>
              </a:rPr>
              <a:t>x, xxxx </a:t>
            </a:r>
            <a:r>
              <a:rPr lang="en-US" dirty="0" err="1">
                <a:solidFill>
                  <a:srgbClr val="FF0000"/>
                </a:solidFill>
              </a:rPr>
              <a:t>xx:xx:xx</a:t>
            </a:r>
            <a:r>
              <a:rPr lang="en-US" dirty="0">
                <a:solidFill>
                  <a:srgbClr val="FF0000"/>
                </a:solidFill>
              </a:rPr>
              <a:t> xx </a:t>
            </a:r>
            <a:r>
              <a:rPr lang="en-US" dirty="0" err="1">
                <a:solidFill>
                  <a:srgbClr val="FF0000"/>
                </a:solidFill>
              </a:rPr>
              <a:t>org.apache.catalina.startup.HostConfig</a:t>
            </a:r>
            <a:r>
              <a:rPr lang="en-US" dirty="0">
                <a:solidFill>
                  <a:srgbClr val="FF0000"/>
                </a:solidFill>
              </a:rPr>
              <a:t> </a:t>
            </a:r>
            <a:r>
              <a:rPr lang="en-US" dirty="0" err="1">
                <a:solidFill>
                  <a:srgbClr val="FF0000"/>
                </a:solidFill>
              </a:rPr>
              <a:t>deployDirectory</a:t>
            </a:r>
            <a:endParaRPr lang="en-US" dirty="0">
              <a:solidFill>
                <a:srgbClr val="FF0000"/>
              </a:solidFill>
            </a:endParaRPr>
          </a:p>
          <a:p>
            <a:pPr marL="0" indent="0">
              <a:buNone/>
            </a:pPr>
            <a:r>
              <a:rPr lang="en-US" dirty="0">
                <a:solidFill>
                  <a:srgbClr val="FF0000"/>
                </a:solidFill>
              </a:rPr>
              <a:t>INFO: Deploying web application directory </a:t>
            </a:r>
            <a:r>
              <a:rPr lang="en-US" dirty="0" err="1">
                <a:solidFill>
                  <a:srgbClr val="FF0000"/>
                </a:solidFill>
              </a:rPr>
              <a:t>helloservlet</a:t>
            </a:r>
            <a:endParaRPr lang="en-US" dirty="0">
              <a:solidFill>
                <a:srgbClr val="FF0000"/>
              </a:solidFill>
            </a:endParaRPr>
          </a:p>
          <a:p>
            <a:pPr marL="0" indent="0">
              <a:buNone/>
            </a:pPr>
            <a:r>
              <a:rPr lang="en-US" dirty="0" smtClean="0">
                <a:solidFill>
                  <a:srgbClr val="FF0000"/>
                </a:solidFill>
              </a:rPr>
              <a:t>......</a:t>
            </a:r>
          </a:p>
          <a:p>
            <a:pPr marL="0" indent="0">
              <a:buNone/>
            </a:pPr>
            <a:endParaRPr lang="en-US" dirty="0">
              <a:solidFill>
                <a:srgbClr val="FF0000"/>
              </a:solidFill>
            </a:endParaRPr>
          </a:p>
          <a:p>
            <a:r>
              <a:rPr lang="en-US" dirty="0"/>
              <a:t>Start a web browser (Firefox, IE or Chrome), and issue the following URL (as configured in the "web.xml"). </a:t>
            </a:r>
            <a:endParaRPr lang="en-US" dirty="0" smtClean="0"/>
          </a:p>
          <a:p>
            <a:r>
              <a:rPr lang="en-US" dirty="0" smtClean="0"/>
              <a:t>Assume </a:t>
            </a:r>
            <a:r>
              <a:rPr lang="en-US" dirty="0"/>
              <a:t>that Tomcat is running in port number </a:t>
            </a:r>
            <a:r>
              <a:rPr lang="en-US" b="1" dirty="0"/>
              <a:t>8080</a:t>
            </a:r>
            <a:r>
              <a:rPr lang="en-US" dirty="0"/>
              <a:t>.</a:t>
            </a:r>
          </a:p>
          <a:p>
            <a:r>
              <a:rPr lang="en-US" dirty="0" smtClean="0"/>
              <a:t>http</a:t>
            </a:r>
            <a:r>
              <a:rPr lang="en-US" dirty="0"/>
              <a:t>://</a:t>
            </a:r>
            <a:r>
              <a:rPr lang="en-US" dirty="0" smtClean="0"/>
              <a:t>localhost:8080/servletapp/sayhello</a:t>
            </a:r>
            <a:endParaRPr lang="en-US" dirty="0"/>
          </a:p>
          <a:p>
            <a:r>
              <a:rPr lang="en-US" dirty="0"/>
              <a:t>We shall see the output "</a:t>
            </a:r>
            <a:r>
              <a:rPr lang="en-US" b="1" dirty="0">
                <a:solidFill>
                  <a:srgbClr val="FF0000"/>
                </a:solidFill>
              </a:rPr>
              <a:t>Hello, world</a:t>
            </a:r>
            <a:r>
              <a:rPr lang="en-US" b="1" dirty="0" smtClean="0">
                <a:solidFill>
                  <a:srgbClr val="FF0000"/>
                </a:solidFill>
              </a:rPr>
              <a:t>!</a:t>
            </a:r>
            <a:r>
              <a:rPr lang="en-US" dirty="0" smtClean="0"/>
              <a:t>".</a:t>
            </a:r>
          </a:p>
          <a:p>
            <a:r>
              <a:rPr lang="en-US" dirty="0"/>
              <a:t>Try selecting "View Source" in your browser, which produces these output:</a:t>
            </a:r>
          </a:p>
        </p:txBody>
      </p:sp>
    </p:spTree>
    <p:extLst>
      <p:ext uri="{BB962C8B-B14F-4D97-AF65-F5344CB8AC3E}">
        <p14:creationId xmlns:p14="http://schemas.microsoft.com/office/powerpoint/2010/main" val="712024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5221" y="399961"/>
            <a:ext cx="11341768" cy="6081050"/>
          </a:xfrm>
          <a:prstGeom prst="rect">
            <a:avLst/>
          </a:prstGeom>
        </p:spPr>
      </p:pic>
    </p:spTree>
    <p:extLst>
      <p:ext uri="{BB962C8B-B14F-4D97-AF65-F5344CB8AC3E}">
        <p14:creationId xmlns:p14="http://schemas.microsoft.com/office/powerpoint/2010/main" val="184038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240632"/>
            <a:ext cx="11646568" cy="641684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It </a:t>
            </a:r>
            <a:r>
              <a:rPr lang="en-US" dirty="0"/>
              <a:t>is important to take note that users receive the output of the servlet. User does not receive the servlet's program codes, which are kept under a hidden directory "WEB-INF" and not directly accessible by web users</a:t>
            </a:r>
            <a:r>
              <a:rPr lang="en-US" dirty="0" smtClean="0"/>
              <a:t>.</a:t>
            </a:r>
          </a:p>
          <a:p>
            <a:endParaRPr lang="en-US" dirty="0"/>
          </a:p>
          <a:p>
            <a:endParaRPr lang="en-US" dirty="0"/>
          </a:p>
        </p:txBody>
      </p:sp>
      <p:pic>
        <p:nvPicPr>
          <p:cNvPr id="5" name="Picture 4"/>
          <p:cNvPicPr>
            <a:picLocks noChangeAspect="1"/>
          </p:cNvPicPr>
          <p:nvPr/>
        </p:nvPicPr>
        <p:blipFill>
          <a:blip r:embed="rId2"/>
          <a:stretch>
            <a:fillRect/>
          </a:stretch>
        </p:blipFill>
        <p:spPr>
          <a:xfrm>
            <a:off x="946484" y="240632"/>
            <a:ext cx="10250905" cy="4876800"/>
          </a:xfrm>
          <a:prstGeom prst="rect">
            <a:avLst/>
          </a:prstGeom>
        </p:spPr>
      </p:pic>
    </p:spTree>
    <p:extLst>
      <p:ext uri="{BB962C8B-B14F-4D97-AF65-F5344CB8AC3E}">
        <p14:creationId xmlns:p14="http://schemas.microsoft.com/office/powerpoint/2010/main" val="122308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670559"/>
          </a:xfrm>
        </p:spPr>
        <p:txBody>
          <a:bodyPr>
            <a:normAutofit fontScale="90000"/>
          </a:bodyPr>
          <a:lstStyle/>
          <a:p>
            <a:pPr algn="ctr"/>
            <a:r>
              <a:rPr lang="en-US" b="1" dirty="0" smtClean="0"/>
              <a:t/>
            </a:r>
            <a:br>
              <a:rPr lang="en-US" b="1" dirty="0" smtClean="0"/>
            </a:br>
            <a:r>
              <a:rPr lang="en-US" b="1" dirty="0" smtClean="0"/>
              <a:t>Creating </a:t>
            </a:r>
            <a:r>
              <a:rPr lang="en-US" b="1" dirty="0"/>
              <a:t>Servlet Example in Eclipse</a:t>
            </a:r>
            <a:br>
              <a:rPr lang="en-US" b="1" dirty="0"/>
            </a:br>
            <a:endParaRPr lang="en-US" b="1" dirty="0"/>
          </a:p>
        </p:txBody>
      </p:sp>
      <p:sp>
        <p:nvSpPr>
          <p:cNvPr id="3" name="Content Placeholder 2"/>
          <p:cNvSpPr>
            <a:spLocks noGrp="1"/>
          </p:cNvSpPr>
          <p:nvPr>
            <p:ph idx="1"/>
          </p:nvPr>
        </p:nvSpPr>
        <p:spPr>
          <a:xfrm>
            <a:off x="195072" y="792480"/>
            <a:ext cx="11838432" cy="5974080"/>
          </a:xfrm>
        </p:spPr>
        <p:txBody>
          <a:bodyPr>
            <a:normAutofit lnSpcReduction="10000"/>
          </a:bodyPr>
          <a:lstStyle/>
          <a:p>
            <a:r>
              <a:rPr lang="en-US" b="1" dirty="0" smtClean="0"/>
              <a:t>Eclipse</a:t>
            </a:r>
            <a:r>
              <a:rPr lang="en-US" dirty="0" smtClean="0"/>
              <a:t> </a:t>
            </a:r>
            <a:r>
              <a:rPr lang="en-US" dirty="0"/>
              <a:t>is an open-source ide for developing </a:t>
            </a:r>
            <a:r>
              <a:rPr lang="en-US" dirty="0" smtClean="0"/>
              <a:t>Java SE </a:t>
            </a:r>
            <a:r>
              <a:rPr lang="en-US" dirty="0"/>
              <a:t>and </a:t>
            </a:r>
            <a:r>
              <a:rPr lang="en-US" dirty="0" smtClean="0"/>
              <a:t>Java EE </a:t>
            </a:r>
            <a:r>
              <a:rPr lang="en-US" dirty="0"/>
              <a:t>(J2EE) applications. </a:t>
            </a:r>
            <a:r>
              <a:rPr lang="en-US" dirty="0" smtClean="0"/>
              <a:t>You </a:t>
            </a:r>
            <a:r>
              <a:rPr lang="en-US" dirty="0"/>
              <a:t>need to download the eclipse ide for JavaEE developers.</a:t>
            </a:r>
          </a:p>
          <a:p>
            <a:r>
              <a:rPr lang="en-US" dirty="0"/>
              <a:t>Creating </a:t>
            </a:r>
            <a:r>
              <a:rPr lang="en-US" b="1" dirty="0"/>
              <a:t>servlet example in eclipse ide</a:t>
            </a:r>
            <a:r>
              <a:rPr lang="en-US" dirty="0"/>
              <a:t>, saves a lot of work to be done. It is easy and simple to create a servlet example. Let's see the steps, you need to follow to create the first servlet example.</a:t>
            </a:r>
          </a:p>
          <a:p>
            <a:pPr marL="514350" indent="-514350">
              <a:buFont typeface="+mj-lt"/>
              <a:buAutoNum type="arabicPeriod"/>
            </a:pPr>
            <a:r>
              <a:rPr lang="en-US" dirty="0"/>
              <a:t>Create a Dynamic web </a:t>
            </a:r>
            <a:r>
              <a:rPr lang="en-US" dirty="0" smtClean="0"/>
              <a:t>project</a:t>
            </a:r>
          </a:p>
          <a:p>
            <a:pPr marL="514350" indent="-514350">
              <a:buFont typeface="+mj-lt"/>
              <a:buAutoNum type="arabicPeriod"/>
            </a:pPr>
            <a:r>
              <a:rPr lang="en-US" dirty="0" smtClean="0"/>
              <a:t>Create a package under Java Resources/src/</a:t>
            </a:r>
            <a:endParaRPr lang="en-US" dirty="0"/>
          </a:p>
          <a:p>
            <a:pPr marL="514350" indent="-514350">
              <a:buFont typeface="+mj-lt"/>
              <a:buAutoNum type="arabicPeriod"/>
            </a:pPr>
            <a:r>
              <a:rPr lang="en-US" dirty="0"/>
              <a:t>C</a:t>
            </a:r>
            <a:r>
              <a:rPr lang="en-US" dirty="0" smtClean="0"/>
              <a:t>reate </a:t>
            </a:r>
            <a:r>
              <a:rPr lang="en-US" dirty="0"/>
              <a:t>a servlet</a:t>
            </a:r>
          </a:p>
          <a:p>
            <a:pPr marL="514350" indent="-514350">
              <a:buFont typeface="+mj-lt"/>
              <a:buAutoNum type="arabicPeriod"/>
            </a:pPr>
            <a:r>
              <a:rPr lang="en-US" dirty="0" smtClean="0"/>
              <a:t>Add </a:t>
            </a:r>
            <a:r>
              <a:rPr lang="en-US" dirty="0"/>
              <a:t>servlet-api.jar </a:t>
            </a:r>
            <a:r>
              <a:rPr lang="en-US" dirty="0" smtClean="0"/>
              <a:t>file </a:t>
            </a:r>
            <a:endParaRPr lang="en-US" dirty="0"/>
          </a:p>
          <a:p>
            <a:pPr marL="514350" indent="-514350">
              <a:buFont typeface="+mj-lt"/>
              <a:buAutoNum type="arabicPeriod"/>
            </a:pPr>
            <a:r>
              <a:rPr lang="en-US" dirty="0"/>
              <a:t>Run the </a:t>
            </a:r>
            <a:r>
              <a:rPr lang="en-US" dirty="0" smtClean="0"/>
              <a:t>servlet</a:t>
            </a:r>
          </a:p>
          <a:p>
            <a:pPr marL="0" indent="0">
              <a:buNone/>
            </a:pPr>
            <a:endParaRPr lang="en-US" dirty="0" smtClean="0"/>
          </a:p>
          <a:p>
            <a:pPr marL="0" indent="0">
              <a:buNone/>
            </a:pPr>
            <a:r>
              <a:rPr lang="en-US" dirty="0" smtClean="0"/>
              <a:t>Refer: </a:t>
            </a:r>
            <a:r>
              <a:rPr lang="en-US" b="1" dirty="0" smtClean="0">
                <a:solidFill>
                  <a:srgbClr val="FF0000"/>
                </a:solidFill>
              </a:rPr>
              <a:t>Servlets_Using_Eclipse.docx</a:t>
            </a:r>
            <a:r>
              <a:rPr lang="en-US" dirty="0"/>
              <a:t/>
            </a:r>
            <a:br>
              <a:rPr lang="en-US" dirty="0"/>
            </a:br>
            <a:endParaRPr lang="en-US" dirty="0"/>
          </a:p>
        </p:txBody>
      </p:sp>
    </p:spTree>
    <p:extLst>
      <p:ext uri="{BB962C8B-B14F-4D97-AF65-F5344CB8AC3E}">
        <p14:creationId xmlns:p14="http://schemas.microsoft.com/office/powerpoint/2010/main" val="1564180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585215"/>
          </a:xfrm>
        </p:spPr>
        <p:txBody>
          <a:bodyPr>
            <a:normAutofit fontScale="90000"/>
          </a:bodyPr>
          <a:lstStyle/>
          <a:p>
            <a:pPr algn="ctr"/>
            <a:r>
              <a:rPr lang="en-US" b="1" dirty="0" smtClean="0"/>
              <a:t/>
            </a:r>
            <a:br>
              <a:rPr lang="en-US" b="1" dirty="0" smtClean="0"/>
            </a:br>
            <a:r>
              <a:rPr lang="en-US" b="1" dirty="0" smtClean="0"/>
              <a:t>Run </a:t>
            </a:r>
            <a:r>
              <a:rPr lang="en-US" b="1" dirty="0"/>
              <a:t>Tomcat from Eclipse</a:t>
            </a:r>
            <a:br>
              <a:rPr lang="en-US" b="1" dirty="0"/>
            </a:br>
            <a:endParaRPr lang="en-US" b="1" dirty="0"/>
          </a:p>
        </p:txBody>
      </p:sp>
      <p:sp>
        <p:nvSpPr>
          <p:cNvPr id="3" name="Content Placeholder 2"/>
          <p:cNvSpPr>
            <a:spLocks noGrp="1"/>
          </p:cNvSpPr>
          <p:nvPr>
            <p:ph idx="1"/>
          </p:nvPr>
        </p:nvSpPr>
        <p:spPr>
          <a:xfrm>
            <a:off x="256032" y="694944"/>
            <a:ext cx="11692128" cy="6035040"/>
          </a:xfrm>
        </p:spPr>
        <p:txBody>
          <a:bodyPr>
            <a:normAutofit fontScale="92500" lnSpcReduction="10000"/>
          </a:bodyPr>
          <a:lstStyle/>
          <a:p>
            <a:pPr marL="0" indent="0" fontAlgn="base">
              <a:buNone/>
            </a:pPr>
            <a:r>
              <a:rPr lang="en-US" b="1" dirty="0" smtClean="0"/>
              <a:t>Why </a:t>
            </a:r>
            <a:r>
              <a:rPr lang="en-US" b="1" dirty="0"/>
              <a:t>set up and run Apache Tomcat 8 from Eclipse </a:t>
            </a:r>
            <a:r>
              <a:rPr lang="en-US" b="1" dirty="0" smtClean="0"/>
              <a:t>IDE?</a:t>
            </a:r>
            <a:endParaRPr lang="en-US" b="1" dirty="0"/>
          </a:p>
          <a:p>
            <a:pPr fontAlgn="base"/>
            <a:r>
              <a:rPr lang="en-US" dirty="0" smtClean="0"/>
              <a:t>First </a:t>
            </a:r>
            <a:r>
              <a:rPr lang="en-US" dirty="0"/>
              <a:t>you can debug your applications directly, without running Tomcat stand-alone server in debug mode. </a:t>
            </a:r>
            <a:endParaRPr lang="en-US" dirty="0" smtClean="0"/>
          </a:p>
          <a:p>
            <a:pPr fontAlgn="base"/>
            <a:r>
              <a:rPr lang="en-US" dirty="0" smtClean="0"/>
              <a:t>Second </a:t>
            </a:r>
            <a:r>
              <a:rPr lang="en-US" dirty="0"/>
              <a:t>you can run JUnit tests on your app before deploying it. </a:t>
            </a:r>
            <a:endParaRPr lang="en-US" dirty="0" smtClean="0"/>
          </a:p>
          <a:p>
            <a:pPr fontAlgn="base"/>
            <a:r>
              <a:rPr lang="en-US" dirty="0" smtClean="0"/>
              <a:t>Third </a:t>
            </a:r>
            <a:r>
              <a:rPr lang="en-US" dirty="0"/>
              <a:t>you can deploy your apps directly from Eclipse.</a:t>
            </a:r>
          </a:p>
          <a:p>
            <a:pPr marL="0" indent="0">
              <a:buNone/>
            </a:pPr>
            <a:r>
              <a:rPr lang="en-US" dirty="0"/>
              <a:t>1. In Eclipse for Java EE go to </a:t>
            </a:r>
            <a:r>
              <a:rPr lang="en-US" i="1" dirty="0"/>
              <a:t>Window </a:t>
            </a:r>
            <a:r>
              <a:rPr lang="en-US" i="1" dirty="0" smtClean="0"/>
              <a:t>=&gt; </a:t>
            </a:r>
            <a:r>
              <a:rPr lang="en-US" i="1" dirty="0"/>
              <a:t>Preferences</a:t>
            </a:r>
            <a:r>
              <a:rPr lang="en-US" dirty="0"/>
              <a:t> in Windows </a:t>
            </a:r>
            <a:r>
              <a:rPr lang="en-US" dirty="0" smtClean="0"/>
              <a:t>OS.</a:t>
            </a:r>
          </a:p>
          <a:p>
            <a:pPr marL="0" indent="0">
              <a:buNone/>
            </a:pPr>
            <a:r>
              <a:rPr lang="en-US" dirty="0"/>
              <a:t>2. Go to </a:t>
            </a:r>
            <a:r>
              <a:rPr lang="en-US" i="1" dirty="0"/>
              <a:t>Server</a:t>
            </a:r>
            <a:r>
              <a:rPr lang="en-US" dirty="0"/>
              <a:t> and click Runtime </a:t>
            </a:r>
            <a:r>
              <a:rPr lang="en-US" dirty="0" smtClean="0"/>
              <a:t>Environments.</a:t>
            </a:r>
          </a:p>
          <a:p>
            <a:pPr marL="0" indent="0" fontAlgn="base">
              <a:buNone/>
            </a:pPr>
            <a:r>
              <a:rPr lang="en-US" dirty="0"/>
              <a:t>3. Click the “Add….” </a:t>
            </a:r>
            <a:r>
              <a:rPr lang="en-US" dirty="0" smtClean="0"/>
              <a:t>button.</a:t>
            </a:r>
            <a:endParaRPr lang="en-US" dirty="0"/>
          </a:p>
          <a:p>
            <a:pPr marL="0" indent="0" fontAlgn="base">
              <a:buNone/>
            </a:pPr>
            <a:r>
              <a:rPr lang="en-US" dirty="0"/>
              <a:t>4. In Apache tree select Tomcat 8 and check the checkbox “Create a new local server</a:t>
            </a:r>
            <a:r>
              <a:rPr lang="en-US" dirty="0" smtClean="0"/>
              <a:t>”.</a:t>
            </a:r>
            <a:endParaRPr lang="en-US" dirty="0"/>
          </a:p>
          <a:p>
            <a:pPr marL="0" indent="0">
              <a:buNone/>
            </a:pPr>
            <a:r>
              <a:rPr lang="en-US" dirty="0"/>
              <a:t>5. On the next screen click “Browse….” and select your Tomcat installation directory. In the JRE drop-down select your local Java 8 SE Installation and </a:t>
            </a:r>
            <a:r>
              <a:rPr lang="en-US" dirty="0" smtClean="0"/>
              <a:t>confirm </a:t>
            </a:r>
            <a:r>
              <a:rPr lang="en-US" dirty="0"/>
              <a:t>by clicking the “Finish” </a:t>
            </a:r>
            <a:r>
              <a:rPr lang="en-US" dirty="0" smtClean="0"/>
              <a:t>button.</a:t>
            </a:r>
          </a:p>
          <a:p>
            <a:pPr marL="0" indent="0">
              <a:buNone/>
            </a:pPr>
            <a:r>
              <a:rPr lang="en-US" b="1" dirty="0"/>
              <a:t>Tip:</a:t>
            </a:r>
            <a:r>
              <a:rPr lang="en-US" dirty="0"/>
              <a:t> Eclipse will use a built-in browser to open your web-apps. You can change this setting to a more convenient browser like Google Chrome or Firefox. To do this go to </a:t>
            </a:r>
            <a:r>
              <a:rPr lang="en-US" i="1" dirty="0"/>
              <a:t>Window -&gt; Web Browser</a:t>
            </a:r>
            <a:r>
              <a:rPr lang="en-US" dirty="0"/>
              <a:t> and select “Default system web browser”</a:t>
            </a:r>
          </a:p>
        </p:txBody>
      </p:sp>
    </p:spTree>
    <p:extLst>
      <p:ext uri="{BB962C8B-B14F-4D97-AF65-F5344CB8AC3E}">
        <p14:creationId xmlns:p14="http://schemas.microsoft.com/office/powerpoint/2010/main" val="779360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304799"/>
          </a:xfrm>
        </p:spPr>
        <p:txBody>
          <a:bodyPr>
            <a:normAutofit fontScale="90000"/>
          </a:bodyPr>
          <a:lstStyle/>
          <a:p>
            <a:pPr algn="ctr"/>
            <a:r>
              <a:rPr lang="en-US" b="1" dirty="0" smtClean="0"/>
              <a:t>Create WebApps and Run Servlets from Eclipse</a:t>
            </a:r>
            <a:endParaRPr lang="en-US" b="1" dirty="0"/>
          </a:p>
        </p:txBody>
      </p:sp>
      <p:sp>
        <p:nvSpPr>
          <p:cNvPr id="3" name="Content Placeholder 2"/>
          <p:cNvSpPr>
            <a:spLocks noGrp="1"/>
          </p:cNvSpPr>
          <p:nvPr>
            <p:ph idx="1"/>
          </p:nvPr>
        </p:nvSpPr>
        <p:spPr>
          <a:xfrm>
            <a:off x="121920" y="573024"/>
            <a:ext cx="11935968" cy="6181344"/>
          </a:xfrm>
        </p:spPr>
        <p:txBody>
          <a:bodyPr>
            <a:normAutofit fontScale="92500" lnSpcReduction="20000"/>
          </a:bodyPr>
          <a:lstStyle/>
          <a:p>
            <a:r>
              <a:rPr lang="en-US" dirty="0" smtClean="0"/>
              <a:t>Go to File, New, Select Dynamic Web Projects</a:t>
            </a:r>
          </a:p>
          <a:p>
            <a:r>
              <a:rPr lang="en-US" dirty="0" smtClean="0"/>
              <a:t>Create </a:t>
            </a:r>
            <a:r>
              <a:rPr lang="en-US" dirty="0"/>
              <a:t>a dynamic Web Project in Eclipse and assign the name of project as </a:t>
            </a:r>
            <a:r>
              <a:rPr lang="en-US" dirty="0" smtClean="0"/>
              <a:t>MyWebapps.</a:t>
            </a:r>
          </a:p>
          <a:p>
            <a:pPr marL="0" indent="0">
              <a:buNone/>
            </a:pPr>
            <a:r>
              <a:rPr lang="en-US" b="1" dirty="0" smtClean="0"/>
              <a:t>Create a package </a:t>
            </a:r>
          </a:p>
          <a:p>
            <a:r>
              <a:rPr lang="en-US" dirty="0" smtClean="0"/>
              <a:t>Select project, Go Java Resources, Select src New, package, name it as “</a:t>
            </a:r>
            <a:r>
              <a:rPr lang="en-US" b="1" dirty="0" smtClean="0">
                <a:solidFill>
                  <a:srgbClr val="FF0000"/>
                </a:solidFill>
              </a:rPr>
              <a:t>com.gopi.jee</a:t>
            </a:r>
            <a:r>
              <a:rPr lang="en-US" dirty="0" smtClean="0"/>
              <a:t>”</a:t>
            </a:r>
          </a:p>
          <a:p>
            <a:pPr marL="0" indent="0">
              <a:buNone/>
            </a:pPr>
            <a:r>
              <a:rPr lang="en-US" b="1" dirty="0" smtClean="0"/>
              <a:t>Create a HTML file</a:t>
            </a:r>
          </a:p>
          <a:p>
            <a:r>
              <a:rPr lang="en-US" dirty="0" smtClean="0"/>
              <a:t>Select project, New, HTML file</a:t>
            </a:r>
          </a:p>
          <a:p>
            <a:r>
              <a:rPr lang="en-US" dirty="0" smtClean="0"/>
              <a:t>Now </a:t>
            </a:r>
            <a:r>
              <a:rPr lang="en-US" dirty="0"/>
              <a:t>create a </a:t>
            </a:r>
            <a:r>
              <a:rPr lang="en-US" dirty="0" smtClean="0"/>
              <a:t>HTML </a:t>
            </a:r>
            <a:r>
              <a:rPr lang="en-US" dirty="0"/>
              <a:t>file inside WebContent directory of your project and provide the name of </a:t>
            </a:r>
            <a:r>
              <a:rPr lang="en-US" dirty="0" smtClean="0"/>
              <a:t>HTML </a:t>
            </a:r>
            <a:r>
              <a:rPr lang="en-US" dirty="0"/>
              <a:t>file as </a:t>
            </a:r>
            <a:r>
              <a:rPr lang="en-US" b="1" dirty="0" smtClean="0">
                <a:solidFill>
                  <a:srgbClr val="FF0000"/>
                </a:solidFill>
              </a:rPr>
              <a:t>querybook.html</a:t>
            </a:r>
            <a:r>
              <a:rPr lang="en-US" b="1" dirty="0" smtClean="0"/>
              <a:t>.</a:t>
            </a:r>
          </a:p>
          <a:p>
            <a:r>
              <a:rPr lang="en-US" dirty="0" smtClean="0"/>
              <a:t>It must created under WebContent folder under context root MyWebapps. Confirm.</a:t>
            </a:r>
          </a:p>
          <a:p>
            <a:r>
              <a:rPr lang="en-US" dirty="0" smtClean="0"/>
              <a:t>Edit querybook.html for </a:t>
            </a:r>
            <a:r>
              <a:rPr lang="en-US" dirty="0"/>
              <a:t>&lt;form method=</a:t>
            </a:r>
            <a:r>
              <a:rPr lang="en-US" i="1" dirty="0"/>
              <a:t>"get" action="</a:t>
            </a:r>
            <a:r>
              <a:rPr lang="en-US" i="1" dirty="0">
                <a:solidFill>
                  <a:srgbClr val="FF0000"/>
                </a:solidFill>
              </a:rPr>
              <a:t>http://localhost:8080/MyWebapps/query</a:t>
            </a:r>
            <a:r>
              <a:rPr lang="en-US" i="1" dirty="0" smtClean="0"/>
              <a:t>"&gt;</a:t>
            </a:r>
          </a:p>
          <a:p>
            <a:pPr marL="0" indent="0">
              <a:buNone/>
            </a:pPr>
            <a:r>
              <a:rPr lang="en-US" b="1" dirty="0" smtClean="0"/>
              <a:t>Create a Servlet</a:t>
            </a:r>
          </a:p>
          <a:p>
            <a:r>
              <a:rPr lang="en-US" dirty="0"/>
              <a:t>Now create a package </a:t>
            </a:r>
            <a:r>
              <a:rPr lang="en-US" b="1" dirty="0" smtClean="0"/>
              <a:t>com.gopi.jee</a:t>
            </a:r>
            <a:r>
              <a:rPr lang="en-US" dirty="0" smtClean="0"/>
              <a:t> </a:t>
            </a:r>
            <a:r>
              <a:rPr lang="en-US" dirty="0"/>
              <a:t>and in that package create a class </a:t>
            </a:r>
            <a:r>
              <a:rPr lang="en-US" b="1" dirty="0" smtClean="0">
                <a:solidFill>
                  <a:srgbClr val="FF0000"/>
                </a:solidFill>
              </a:rPr>
              <a:t>QueryServlet.java</a:t>
            </a:r>
            <a:r>
              <a:rPr lang="en-US" dirty="0" smtClean="0"/>
              <a:t> </a:t>
            </a:r>
            <a:r>
              <a:rPr lang="en-US" dirty="0"/>
              <a:t>and </a:t>
            </a:r>
            <a:r>
              <a:rPr lang="en-US" dirty="0" smtClean="0"/>
              <a:t>add </a:t>
            </a:r>
            <a:r>
              <a:rPr lang="en-US" dirty="0"/>
              <a:t>code into this. This servlet class receives all the data entered by user and stores it into the database</a:t>
            </a:r>
            <a:r>
              <a:rPr lang="en-US" dirty="0" smtClean="0"/>
              <a:t>.</a:t>
            </a:r>
          </a:p>
          <a:p>
            <a:pPr marL="0" indent="0">
              <a:buNone/>
            </a:pPr>
            <a:endParaRPr lang="en-US" b="1" dirty="0" smtClean="0">
              <a:solidFill>
                <a:srgbClr val="FF0000"/>
              </a:solidFill>
            </a:endParaRPr>
          </a:p>
          <a:p>
            <a:endParaRPr lang="en-US" b="1" dirty="0"/>
          </a:p>
        </p:txBody>
      </p:sp>
    </p:spTree>
    <p:extLst>
      <p:ext uri="{BB962C8B-B14F-4D97-AF65-F5344CB8AC3E}">
        <p14:creationId xmlns:p14="http://schemas.microsoft.com/office/powerpoint/2010/main" val="2835320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182880"/>
            <a:ext cx="11558016" cy="6522720"/>
          </a:xfrm>
        </p:spPr>
        <p:txBody>
          <a:bodyPr>
            <a:normAutofit/>
          </a:bodyPr>
          <a:lstStyle/>
          <a:p>
            <a:pPr marL="0" indent="0">
              <a:buNone/>
            </a:pPr>
            <a:r>
              <a:rPr lang="en-US" b="1" dirty="0"/>
              <a:t>Add following code in web.xml.</a:t>
            </a:r>
          </a:p>
          <a:p>
            <a:pPr marL="0" indent="0">
              <a:buNone/>
            </a:pPr>
            <a:r>
              <a:rPr lang="en-US" dirty="0">
                <a:solidFill>
                  <a:srgbClr val="FF0000"/>
                </a:solidFill>
              </a:rPr>
              <a:t>&lt;servlet&gt;</a:t>
            </a:r>
          </a:p>
          <a:p>
            <a:pPr marL="0"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0" indent="0">
              <a:buNone/>
            </a:pPr>
            <a:r>
              <a:rPr lang="en-US" dirty="0">
                <a:solidFill>
                  <a:srgbClr val="FF0000"/>
                </a:solidFill>
              </a:rPr>
              <a:t>     &lt;servlet-class&gt;</a:t>
            </a:r>
            <a:r>
              <a:rPr lang="en-US" dirty="0" err="1">
                <a:solidFill>
                  <a:srgbClr val="FF0000"/>
                </a:solidFill>
              </a:rPr>
              <a:t>com.gopi.jee.QueryServlet</a:t>
            </a:r>
            <a:r>
              <a:rPr lang="en-US" dirty="0">
                <a:solidFill>
                  <a:srgbClr val="FF0000"/>
                </a:solidFill>
              </a:rPr>
              <a:t>&lt;/servlet-class&gt;</a:t>
            </a:r>
          </a:p>
          <a:p>
            <a:pPr marL="0" indent="0">
              <a:buNone/>
            </a:pPr>
            <a:r>
              <a:rPr lang="en-US" dirty="0">
                <a:solidFill>
                  <a:srgbClr val="FF0000"/>
                </a:solidFill>
              </a:rPr>
              <a:t>   &lt;/servlet&gt;</a:t>
            </a:r>
          </a:p>
          <a:p>
            <a:pPr marL="0" indent="0">
              <a:buNone/>
            </a:pPr>
            <a:r>
              <a:rPr lang="en-US" dirty="0">
                <a:solidFill>
                  <a:srgbClr val="FF0000"/>
                </a:solidFill>
              </a:rPr>
              <a:t>   </a:t>
            </a:r>
          </a:p>
          <a:p>
            <a:pPr marL="0" indent="0">
              <a:buNone/>
            </a:pPr>
            <a:r>
              <a:rPr lang="en-US" dirty="0">
                <a:solidFill>
                  <a:srgbClr val="FF0000"/>
                </a:solidFill>
              </a:rPr>
              <a:t>   &lt;servlet-mapping&gt;</a:t>
            </a:r>
          </a:p>
          <a:p>
            <a:pPr marL="0"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0" indent="0">
              <a:buNone/>
            </a:pPr>
            <a:r>
              <a:rPr lang="en-US" dirty="0">
                <a:solidFill>
                  <a:srgbClr val="FF0000"/>
                </a:solidFill>
              </a:rPr>
              <a:t>      &lt;url-pattern&gt;/query&lt;/url-pattern&gt;</a:t>
            </a:r>
          </a:p>
          <a:p>
            <a:pPr marL="0" indent="0">
              <a:buNone/>
            </a:pPr>
            <a:r>
              <a:rPr lang="en-US" dirty="0">
                <a:solidFill>
                  <a:srgbClr val="FF0000"/>
                </a:solidFill>
              </a:rPr>
              <a:t>   &lt;/servlet-mapping</a:t>
            </a:r>
            <a:r>
              <a:rPr lang="en-US" dirty="0" smtClean="0">
                <a:solidFill>
                  <a:srgbClr val="FF0000"/>
                </a:solidFill>
              </a:rPr>
              <a:t>&gt;</a:t>
            </a:r>
          </a:p>
          <a:p>
            <a:pPr marL="0" indent="0">
              <a:buNone/>
            </a:pPr>
            <a:endParaRPr lang="en-US" dirty="0">
              <a:solidFill>
                <a:srgbClr val="FF0000"/>
              </a:solidFill>
            </a:endParaRPr>
          </a:p>
          <a:p>
            <a:pPr marL="0" indent="0">
              <a:buNone/>
            </a:pPr>
            <a:r>
              <a:rPr lang="en-US" b="1" dirty="0"/>
              <a:t>Select File , Save ALL</a:t>
            </a:r>
          </a:p>
          <a:p>
            <a:endParaRPr lang="en-US" dirty="0"/>
          </a:p>
        </p:txBody>
      </p:sp>
    </p:spTree>
    <p:extLst>
      <p:ext uri="{BB962C8B-B14F-4D97-AF65-F5344CB8AC3E}">
        <p14:creationId xmlns:p14="http://schemas.microsoft.com/office/powerpoint/2010/main" val="136864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6"/>
            <a:ext cx="10515600" cy="545430"/>
          </a:xfrm>
        </p:spPr>
        <p:txBody>
          <a:bodyPr>
            <a:normAutofit fontScale="90000"/>
          </a:bodyPr>
          <a:lstStyle/>
          <a:p>
            <a:pPr algn="ctr"/>
            <a:r>
              <a:rPr lang="en-US" b="1" dirty="0" smtClean="0"/>
              <a:t/>
            </a:r>
            <a:br>
              <a:rPr lang="en-US" b="1" dirty="0" smtClean="0"/>
            </a:br>
            <a:r>
              <a:rPr lang="en-US" b="1" dirty="0" smtClean="0"/>
              <a:t>Processing </a:t>
            </a:r>
            <a:r>
              <a:rPr lang="en-US" b="1" dirty="0"/>
              <a:t>HTML Form Data</a:t>
            </a:r>
            <a:br>
              <a:rPr lang="en-US" b="1" dirty="0"/>
            </a:br>
            <a:endParaRPr lang="en-US" b="1" dirty="0"/>
          </a:p>
        </p:txBody>
      </p:sp>
      <p:sp>
        <p:nvSpPr>
          <p:cNvPr id="3" name="Content Placeholder 2"/>
          <p:cNvSpPr>
            <a:spLocks noGrp="1"/>
          </p:cNvSpPr>
          <p:nvPr>
            <p:ph idx="1"/>
          </p:nvPr>
        </p:nvSpPr>
        <p:spPr>
          <a:xfrm>
            <a:off x="288757" y="657726"/>
            <a:ext cx="11678653" cy="6047874"/>
          </a:xfrm>
        </p:spPr>
        <p:txBody>
          <a:bodyPr>
            <a:normAutofit/>
          </a:bodyPr>
          <a:lstStyle/>
          <a:p>
            <a:r>
              <a:rPr lang="en-US" dirty="0" smtClean="0"/>
              <a:t>4.1  </a:t>
            </a:r>
            <a:r>
              <a:rPr lang="en-US" b="1" dirty="0"/>
              <a:t>Write an HTML Form</a:t>
            </a:r>
          </a:p>
          <a:p>
            <a:r>
              <a:rPr lang="en-US" dirty="0"/>
              <a:t>HTML provides a &lt;form&gt;...&lt;/form&gt; tag, which can be used to build a user input form containing elements such as text fields, password field, radio buttons, pull-down menu, checkboxes, text area, hidden field, submit and reset buttons. This allows web users to interact with the web server by </a:t>
            </a:r>
            <a:r>
              <a:rPr lang="en-US" dirty="0" smtClean="0"/>
              <a:t>submit </a:t>
            </a:r>
            <a:r>
              <a:rPr lang="en-US" dirty="0"/>
              <a:t>data. For example</a:t>
            </a:r>
            <a:r>
              <a:rPr lang="en-US" dirty="0" smtClean="0"/>
              <a:t>,</a:t>
            </a:r>
          </a:p>
          <a:p>
            <a:r>
              <a:rPr lang="en-US" dirty="0" smtClean="0"/>
              <a:t>Create </a:t>
            </a:r>
            <a:r>
              <a:rPr lang="en-US" dirty="0"/>
              <a:t>the following HTML script, and save as "form_input.html" under the context root </a:t>
            </a:r>
            <a:r>
              <a:rPr lang="en-US" dirty="0" smtClean="0"/>
              <a:t>"servletapp".</a:t>
            </a:r>
          </a:p>
          <a:p>
            <a:pPr marL="0" indent="0">
              <a:buNone/>
            </a:pPr>
            <a:r>
              <a:rPr lang="en-US" dirty="0" smtClean="0"/>
              <a:t> </a:t>
            </a:r>
            <a:r>
              <a:rPr lang="en-US" b="1" dirty="0" smtClean="0">
                <a:solidFill>
                  <a:srgbClr val="FF0000"/>
                </a:solidFill>
              </a:rPr>
              <a:t>form_input.html </a:t>
            </a:r>
          </a:p>
          <a:p>
            <a:r>
              <a:rPr lang="en-US" dirty="0"/>
              <a:t>Start the tomcat server. Issue the following URL to request for the HTML page:</a:t>
            </a:r>
          </a:p>
          <a:p>
            <a:pPr marL="0" indent="0">
              <a:buNone/>
            </a:pPr>
            <a:r>
              <a:rPr lang="en-US" b="1" dirty="0" smtClean="0">
                <a:solidFill>
                  <a:srgbClr val="FF0000"/>
                </a:solidFill>
              </a:rPr>
              <a:t> </a:t>
            </a:r>
            <a:r>
              <a:rPr lang="en-US" b="1" dirty="0" smtClean="0">
                <a:solidFill>
                  <a:srgbClr val="FF0000"/>
                </a:solidFill>
                <a:hlinkClick r:id="rId2"/>
              </a:rPr>
              <a:t>http</a:t>
            </a:r>
            <a:r>
              <a:rPr lang="en-US" b="1" dirty="0">
                <a:solidFill>
                  <a:srgbClr val="FF0000"/>
                </a:solidFill>
                <a:hlinkClick r:id="rId2"/>
              </a:rPr>
              <a:t>://</a:t>
            </a:r>
            <a:r>
              <a:rPr lang="en-US" b="1" dirty="0" smtClean="0">
                <a:solidFill>
                  <a:srgbClr val="FF0000"/>
                </a:solidFill>
                <a:hlinkClick r:id="rId2"/>
              </a:rPr>
              <a:t>localhost:8080/helloservlet/form_input.html</a:t>
            </a:r>
            <a:endParaRPr lang="en-US" b="1" dirty="0" smtClean="0">
              <a:solidFill>
                <a:srgbClr val="FF0000"/>
              </a:solidFill>
            </a:endParaRPr>
          </a:p>
          <a:p>
            <a:pPr marL="0" indent="0">
              <a:buNone/>
            </a:pPr>
            <a:r>
              <a:rPr lang="en-US" b="1" dirty="0" smtClean="0">
                <a:solidFill>
                  <a:srgbClr val="FF0000"/>
                </a:solidFill>
              </a:rPr>
              <a:t> form_explanation.txt</a:t>
            </a:r>
            <a:endParaRPr lang="en-US" b="1" dirty="0">
              <a:solidFill>
                <a:srgbClr val="FF0000"/>
              </a:solidFill>
            </a:endParaRPr>
          </a:p>
          <a:p>
            <a:pPr marL="0" indent="0">
              <a:buNone/>
            </a:pPr>
            <a:endParaRPr lang="en-US" b="1" dirty="0">
              <a:solidFill>
                <a:srgbClr val="FF0000"/>
              </a:solidFill>
            </a:endParaRPr>
          </a:p>
        </p:txBody>
      </p:sp>
    </p:spTree>
    <p:extLst>
      <p:ext uri="{BB962C8B-B14F-4D97-AF65-F5344CB8AC3E}">
        <p14:creationId xmlns:p14="http://schemas.microsoft.com/office/powerpoint/2010/main" val="4041348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241" y="417095"/>
            <a:ext cx="5678905" cy="6144126"/>
          </a:xfrm>
        </p:spPr>
      </p:pic>
    </p:spTree>
    <p:extLst>
      <p:ext uri="{BB962C8B-B14F-4D97-AF65-F5344CB8AC3E}">
        <p14:creationId xmlns:p14="http://schemas.microsoft.com/office/powerpoint/2010/main" val="34273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 y="0"/>
            <a:ext cx="12021312" cy="646176"/>
          </a:xfrm>
        </p:spPr>
        <p:txBody>
          <a:bodyPr>
            <a:normAutofit fontScale="90000"/>
          </a:bodyPr>
          <a:lstStyle/>
          <a:p>
            <a:pPr algn="ctr"/>
            <a:r>
              <a:rPr lang="en-US" dirty="0" smtClean="0"/>
              <a:t/>
            </a:r>
            <a:br>
              <a:rPr lang="en-US" dirty="0" smtClean="0"/>
            </a:br>
            <a:r>
              <a:rPr lang="en-US" b="1" dirty="0" smtClean="0"/>
              <a:t>What is a Website?</a:t>
            </a:r>
            <a:r>
              <a:rPr lang="en-US" b="1" dirty="0"/>
              <a:t/>
            </a:r>
            <a:br>
              <a:rPr lang="en-US" b="1" dirty="0"/>
            </a:br>
            <a:endParaRPr lang="en-US" b="1" dirty="0"/>
          </a:p>
        </p:txBody>
      </p:sp>
      <p:sp>
        <p:nvSpPr>
          <p:cNvPr id="3" name="Content Placeholder 2"/>
          <p:cNvSpPr>
            <a:spLocks noGrp="1"/>
          </p:cNvSpPr>
          <p:nvPr>
            <p:ph idx="1"/>
          </p:nvPr>
        </p:nvSpPr>
        <p:spPr>
          <a:xfrm>
            <a:off x="85344" y="617411"/>
            <a:ext cx="12021312" cy="6112573"/>
          </a:xfrm>
        </p:spPr>
        <p:txBody>
          <a:bodyPr>
            <a:noAutofit/>
          </a:bodyPr>
          <a:lstStyle/>
          <a:p>
            <a:r>
              <a:rPr lang="en-US" sz="1800" b="1" dirty="0" smtClean="0"/>
              <a:t>Website</a:t>
            </a:r>
            <a:r>
              <a:rPr lang="en-US" sz="1800" dirty="0" smtClean="0"/>
              <a:t> </a:t>
            </a:r>
            <a:r>
              <a:rPr lang="en-US" sz="1800" dirty="0"/>
              <a:t>is a collection of related web pages that may contain text, images, audio and video. The first page of a website is called </a:t>
            </a:r>
            <a:r>
              <a:rPr lang="en-US" sz="1800" b="1" dirty="0"/>
              <a:t>home page</a:t>
            </a:r>
            <a:r>
              <a:rPr lang="en-US" sz="1800" dirty="0"/>
              <a:t>. Each website has specific </a:t>
            </a:r>
            <a:r>
              <a:rPr lang="en-US" sz="1800" b="1" dirty="0"/>
              <a:t>internet address (URL) </a:t>
            </a:r>
            <a:r>
              <a:rPr lang="en-US" sz="1800" dirty="0"/>
              <a:t>that you need to enter in your browser to access a website.</a:t>
            </a:r>
          </a:p>
          <a:p>
            <a:r>
              <a:rPr lang="en-US" sz="1800" dirty="0"/>
              <a:t>Website is hosted on one or more servers and can be accessed by visiting its homepage using a computer network. A website is managed by its owner that can be an individual, company or an organization</a:t>
            </a:r>
            <a:r>
              <a:rPr lang="en-US" sz="1800" dirty="0" smtClean="0"/>
              <a:t>. </a:t>
            </a:r>
            <a:r>
              <a:rPr lang="en-US" sz="1800" b="1" dirty="0" smtClean="0"/>
              <a:t>A </a:t>
            </a:r>
            <a:r>
              <a:rPr lang="en-US" sz="1800" b="1" dirty="0"/>
              <a:t>website can be of two types:</a:t>
            </a:r>
          </a:p>
          <a:p>
            <a:r>
              <a:rPr lang="en-US" sz="1800" dirty="0"/>
              <a:t>Static </a:t>
            </a:r>
            <a:r>
              <a:rPr lang="en-US" sz="1800" dirty="0" smtClean="0"/>
              <a:t>Website  and Dynamic Website</a:t>
            </a:r>
          </a:p>
          <a:p>
            <a:pPr marL="0" indent="0">
              <a:buNone/>
            </a:pPr>
            <a:r>
              <a:rPr lang="en-US" sz="1800" b="1" dirty="0" smtClean="0"/>
              <a:t>  Static </a:t>
            </a:r>
            <a:r>
              <a:rPr lang="en-US" sz="1800" b="1" dirty="0"/>
              <a:t>website</a:t>
            </a:r>
          </a:p>
          <a:p>
            <a:r>
              <a:rPr lang="en-US" sz="1800" dirty="0"/>
              <a:t>Static website is the basic type of website that is easy to create. You don't need web programming and database design to create a static website. Its web pages are coded in HTML.</a:t>
            </a:r>
          </a:p>
          <a:p>
            <a:r>
              <a:rPr lang="en-US" sz="1800" dirty="0"/>
              <a:t>The codes are fixed for each page so the information contained in the page does not change and it looks like a printed page.</a:t>
            </a:r>
          </a:p>
          <a:p>
            <a:pPr marL="0" indent="0">
              <a:buNone/>
            </a:pPr>
            <a:r>
              <a:rPr lang="en-US" sz="1800" b="1" dirty="0" smtClean="0"/>
              <a:t>  Dynamic </a:t>
            </a:r>
            <a:r>
              <a:rPr lang="en-US" sz="1800" b="1" dirty="0"/>
              <a:t>website</a:t>
            </a:r>
          </a:p>
          <a:p>
            <a:r>
              <a:rPr lang="en-US" sz="1800" dirty="0"/>
              <a:t>Dynamic website is a collection of dynamic web pages whose content changes dynamically. It accesses content from a database </a:t>
            </a:r>
            <a:r>
              <a:rPr lang="en-US" sz="1800" dirty="0" smtClean="0"/>
              <a:t>or Content Management System (CMS). </a:t>
            </a:r>
            <a:r>
              <a:rPr lang="en-US" sz="1800" dirty="0"/>
              <a:t>Therefore, when you alter or update the content of the database, the content of the website is also altered or updated.</a:t>
            </a:r>
          </a:p>
          <a:p>
            <a:r>
              <a:rPr lang="en-US" sz="1800" dirty="0"/>
              <a:t>Dynamic website uses client-side scripting or server-side scripting, or both to generate dynamic content.</a:t>
            </a:r>
          </a:p>
          <a:p>
            <a:r>
              <a:rPr lang="en-US" sz="1800" dirty="0"/>
              <a:t>Client side scripting generates content at the client computer on the basis of user input. The web browser downloads the web page from the server and processes the code within the page to render information to the user.</a:t>
            </a:r>
          </a:p>
          <a:p>
            <a:r>
              <a:rPr lang="en-US" sz="1800" dirty="0"/>
              <a:t>In server side scripting, the software runs on the server and processing is completed in the server then plain pages are sent to the user</a:t>
            </a:r>
          </a:p>
          <a:p>
            <a:endParaRPr lang="en-US" sz="1800" dirty="0"/>
          </a:p>
          <a:p>
            <a:endParaRPr lang="en-US" sz="1800" dirty="0" smtClean="0"/>
          </a:p>
          <a:p>
            <a:endParaRPr lang="en-US" sz="1800" dirty="0"/>
          </a:p>
          <a:p>
            <a:endParaRPr lang="en-US" sz="1800" dirty="0"/>
          </a:p>
        </p:txBody>
      </p:sp>
    </p:spTree>
    <p:extLst>
      <p:ext uri="{BB962C8B-B14F-4D97-AF65-F5344CB8AC3E}">
        <p14:creationId xmlns:p14="http://schemas.microsoft.com/office/powerpoint/2010/main" val="1055980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24588"/>
            <a:ext cx="11806990" cy="6464969"/>
          </a:xfrm>
        </p:spPr>
        <p:txBody>
          <a:bodyPr>
            <a:normAutofit fontScale="92500" lnSpcReduction="20000"/>
          </a:bodyPr>
          <a:lstStyle/>
          <a:p>
            <a:pPr marL="0" indent="0">
              <a:buNone/>
            </a:pPr>
            <a:r>
              <a:rPr lang="en-US" b="1" dirty="0"/>
              <a:t>Write a Servlet to Process Form Data - "EchoServlet.java"</a:t>
            </a:r>
          </a:p>
          <a:p>
            <a:r>
              <a:rPr lang="en-US" dirty="0"/>
              <a:t>The form that we have written send its data to a server-side program having relative URL of "echo" (as specified in the action="url" attribute of the &lt;form&gt; start-tag). Let us write a servlet called </a:t>
            </a:r>
            <a:r>
              <a:rPr lang="en-US" dirty="0" err="1"/>
              <a:t>EchoServlet</a:t>
            </a:r>
            <a:r>
              <a:rPr lang="en-US" dirty="0"/>
              <a:t>, which shall be mapped to the URL "echo", to process the incoming form data. The servlet simply echoes the data back to the client.</a:t>
            </a:r>
          </a:p>
          <a:p>
            <a:r>
              <a:rPr lang="en-US" dirty="0" smtClean="0"/>
              <a:t>Similar </a:t>
            </a:r>
            <a:r>
              <a:rPr lang="en-US" dirty="0"/>
              <a:t>to the "HelloServlet", we define the "</a:t>
            </a:r>
            <a:r>
              <a:rPr lang="en-US" dirty="0" err="1"/>
              <a:t>EchoServlet</a:t>
            </a:r>
            <a:r>
              <a:rPr lang="en-US" dirty="0"/>
              <a:t>" under package "</a:t>
            </a:r>
            <a:r>
              <a:rPr lang="en-US" dirty="0" smtClean="0"/>
              <a:t>mypack", </a:t>
            </a:r>
            <a:r>
              <a:rPr lang="en-US" dirty="0"/>
              <a:t>and save the source file as </a:t>
            </a:r>
            <a:r>
              <a:rPr lang="en-US" dirty="0" smtClean="0"/>
              <a:t>"&lt;TOMCAT_HOME</a:t>
            </a:r>
            <a:r>
              <a:rPr lang="en-US" dirty="0"/>
              <a:t>&gt;\</a:t>
            </a:r>
            <a:r>
              <a:rPr lang="en-US" dirty="0" smtClean="0"/>
              <a:t>webapps\servletapp\WEB-INF\src\mypack\EchoServlet.java".</a:t>
            </a:r>
          </a:p>
          <a:p>
            <a:pPr marL="0" indent="0">
              <a:buNone/>
            </a:pPr>
            <a:r>
              <a:rPr lang="en-US" b="1" dirty="0"/>
              <a:t>Configure the Servlet URL mapping in "web.xml"</a:t>
            </a:r>
          </a:p>
          <a:p>
            <a:r>
              <a:rPr lang="en-US" dirty="0"/>
              <a:t>Our &lt;form&gt;'s action attribute refers to relative URL "echo", which has to be mapped to the </a:t>
            </a:r>
            <a:r>
              <a:rPr lang="en-US" dirty="0" err="1"/>
              <a:t>EchoServlet.class</a:t>
            </a:r>
            <a:r>
              <a:rPr lang="en-US" dirty="0"/>
              <a:t> in the web application deployment descriptor file "WEB-INF\web.xml</a:t>
            </a:r>
            <a:r>
              <a:rPr lang="en-US" dirty="0" smtClean="0"/>
              <a:t>": </a:t>
            </a:r>
          </a:p>
          <a:p>
            <a:pPr marL="0" indent="0">
              <a:buNone/>
            </a:pPr>
            <a:r>
              <a:rPr lang="en-US" b="1" dirty="0" smtClean="0">
                <a:solidFill>
                  <a:srgbClr val="FF0000"/>
                </a:solidFill>
              </a:rPr>
              <a:t> web.xml</a:t>
            </a:r>
          </a:p>
          <a:p>
            <a:pPr marL="0" indent="0">
              <a:buNone/>
            </a:pPr>
            <a:r>
              <a:rPr lang="en-US" b="1" dirty="0" smtClean="0"/>
              <a:t>Run </a:t>
            </a:r>
            <a:r>
              <a:rPr lang="en-US" b="1" dirty="0"/>
              <a:t>the </a:t>
            </a:r>
            <a:r>
              <a:rPr lang="en-US" b="1" dirty="0" err="1"/>
              <a:t>EchoServlet</a:t>
            </a:r>
            <a:endParaRPr lang="en-US" b="1" dirty="0"/>
          </a:p>
          <a:p>
            <a:pPr marL="0" indent="0">
              <a:buNone/>
            </a:pPr>
            <a:r>
              <a:rPr lang="en-US" dirty="0"/>
              <a:t>Start the Tomcat server. Issue URL </a:t>
            </a:r>
            <a:endParaRPr lang="en-US" dirty="0" smtClean="0"/>
          </a:p>
          <a:p>
            <a:pPr marL="0" indent="0">
              <a:buNone/>
            </a:pPr>
            <a:r>
              <a:rPr lang="en-US" dirty="0" smtClean="0">
                <a:solidFill>
                  <a:srgbClr val="FF0000"/>
                </a:solidFill>
              </a:rPr>
              <a:t>http</a:t>
            </a:r>
            <a:r>
              <a:rPr lang="en-US" dirty="0">
                <a:solidFill>
                  <a:srgbClr val="FF0000"/>
                </a:solidFill>
              </a:rPr>
              <a:t>://localhost:8080/helloservlet/form_input.html. </a:t>
            </a:r>
            <a:endParaRPr lang="en-US" dirty="0" smtClean="0">
              <a:solidFill>
                <a:srgbClr val="FF0000"/>
              </a:solidFill>
            </a:endParaRPr>
          </a:p>
          <a:p>
            <a:pPr marL="0" indent="0">
              <a:buNone/>
            </a:pPr>
            <a:r>
              <a:rPr lang="en-US" dirty="0" smtClean="0"/>
              <a:t>Fill </a:t>
            </a:r>
            <a:r>
              <a:rPr lang="en-US" dirty="0"/>
              <a:t>up the form, click the submit button to trigger the </a:t>
            </a:r>
            <a:r>
              <a:rPr lang="en-US" dirty="0" smtClean="0"/>
              <a:t>servlet.</a:t>
            </a:r>
            <a:endParaRPr lang="en-US" dirty="0"/>
          </a:p>
        </p:txBody>
      </p:sp>
    </p:spTree>
    <p:extLst>
      <p:ext uri="{BB962C8B-B14F-4D97-AF65-F5344CB8AC3E}">
        <p14:creationId xmlns:p14="http://schemas.microsoft.com/office/powerpoint/2010/main" val="4176952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208547"/>
            <a:ext cx="9673389" cy="6368715"/>
          </a:xfrm>
          <a:prstGeom prst="rect">
            <a:avLst/>
          </a:prstGeom>
        </p:spPr>
      </p:pic>
    </p:spTree>
    <p:extLst>
      <p:ext uri="{BB962C8B-B14F-4D97-AF65-F5344CB8AC3E}">
        <p14:creationId xmlns:p14="http://schemas.microsoft.com/office/powerpoint/2010/main" val="1986403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192504"/>
            <a:ext cx="11871158" cy="6497053"/>
          </a:xfrm>
        </p:spPr>
        <p:txBody>
          <a:bodyPr>
            <a:normAutofit fontScale="85000" lnSpcReduction="20000"/>
          </a:bodyPr>
          <a:lstStyle/>
          <a:p>
            <a:r>
              <a:rPr lang="en-US" sz="3300" dirty="0"/>
              <a:t>Form-Data Submission Methods: GET|POST</a:t>
            </a:r>
          </a:p>
          <a:p>
            <a:r>
              <a:rPr lang="en-US" dirty="0"/>
              <a:t>Two request methods, </a:t>
            </a:r>
            <a:r>
              <a:rPr lang="en-US" b="1" dirty="0"/>
              <a:t>GET</a:t>
            </a:r>
            <a:r>
              <a:rPr lang="en-US" dirty="0"/>
              <a:t> and </a:t>
            </a:r>
            <a:r>
              <a:rPr lang="en-US" b="1" dirty="0"/>
              <a:t>POST</a:t>
            </a:r>
            <a:r>
              <a:rPr lang="en-US" dirty="0"/>
              <a:t>, are available for submitting form data, to be specified in the &lt;form&gt;'s attribute "method=GET|POST". GET and POST performs the same basic function. That is, gather the name-value pairs of the selected input elements, URL-encode, and pack them into a query string. However, in a GET request, the query string is appended behind the URL, separated by a '?'. Whereas in a POST request, the query string is kept in the request body (and not shown in the URL). The length of query string in a GET request is limited by the maximum length of URL permitted, whereas it is unlimited in a POST request. I recommend POST request for production, as it does not show the strange looking query string in the URL, even if the amount of data is limited. In this tutorial, I use GET method, so that you can inspect the query string on the URL.</a:t>
            </a:r>
          </a:p>
          <a:p>
            <a:endParaRPr lang="en-US" dirty="0"/>
          </a:p>
          <a:p>
            <a:r>
              <a:rPr lang="en-US" dirty="0"/>
              <a:t>To try out the POST request, modify the "form_input.html":</a:t>
            </a:r>
          </a:p>
          <a:p>
            <a:pPr marL="0" indent="0">
              <a:buNone/>
            </a:pPr>
            <a:r>
              <a:rPr lang="en-US" dirty="0" smtClean="0">
                <a:solidFill>
                  <a:srgbClr val="FF0000"/>
                </a:solidFill>
              </a:rPr>
              <a:t>&lt;</a:t>
            </a:r>
            <a:r>
              <a:rPr lang="en-US" dirty="0">
                <a:solidFill>
                  <a:srgbClr val="FF0000"/>
                </a:solidFill>
              </a:rPr>
              <a:t>form method="post" action="echo"&gt;</a:t>
            </a:r>
          </a:p>
          <a:p>
            <a:pPr marL="0" indent="0">
              <a:buNone/>
            </a:pPr>
            <a:r>
              <a:rPr lang="en-US" dirty="0">
                <a:solidFill>
                  <a:srgbClr val="FF0000"/>
                </a:solidFill>
              </a:rPr>
              <a:t>  ......</a:t>
            </a:r>
          </a:p>
          <a:p>
            <a:pPr marL="0" indent="0">
              <a:buNone/>
            </a:pPr>
            <a:r>
              <a:rPr lang="en-US" dirty="0">
                <a:solidFill>
                  <a:srgbClr val="FF0000"/>
                </a:solidFill>
              </a:rPr>
              <a:t>&lt;/form</a:t>
            </a:r>
            <a:r>
              <a:rPr lang="en-US" dirty="0" smtClean="0">
                <a:solidFill>
                  <a:srgbClr val="FF0000"/>
                </a:solidFill>
              </a:rPr>
              <a:t>&gt;</a:t>
            </a:r>
          </a:p>
          <a:p>
            <a:pPr marL="0" indent="0">
              <a:buNone/>
            </a:pPr>
            <a:endParaRPr lang="en-US" dirty="0">
              <a:solidFill>
                <a:srgbClr val="FF0000"/>
              </a:solidFill>
            </a:endParaRPr>
          </a:p>
          <a:p>
            <a:r>
              <a:rPr lang="en-US" dirty="0"/>
              <a:t>Inside the servlet, GET request is processed by the method </a:t>
            </a:r>
            <a:r>
              <a:rPr lang="en-US" dirty="0" err="1"/>
              <a:t>doGet</a:t>
            </a:r>
            <a:r>
              <a:rPr lang="en-US" dirty="0"/>
              <a:t>(), while POST request is processed by the method </a:t>
            </a:r>
            <a:r>
              <a:rPr lang="en-US" dirty="0" err="1"/>
              <a:t>doPost</a:t>
            </a:r>
            <a:r>
              <a:rPr lang="en-US" dirty="0"/>
              <a:t>(). Since they often perform identical operations, we re-direct </a:t>
            </a:r>
            <a:r>
              <a:rPr lang="en-US" dirty="0" err="1"/>
              <a:t>doPost</a:t>
            </a:r>
            <a:r>
              <a:rPr lang="en-US" dirty="0"/>
              <a:t>() to </a:t>
            </a:r>
            <a:r>
              <a:rPr lang="en-US" dirty="0" err="1"/>
              <a:t>doGet</a:t>
            </a:r>
            <a:r>
              <a:rPr lang="en-US" dirty="0"/>
              <a:t>() (or vice versa), as follows:</a:t>
            </a:r>
          </a:p>
        </p:txBody>
      </p:sp>
    </p:spTree>
    <p:extLst>
      <p:ext uri="{BB962C8B-B14F-4D97-AF65-F5344CB8AC3E}">
        <p14:creationId xmlns:p14="http://schemas.microsoft.com/office/powerpoint/2010/main" val="574286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2" y="176462"/>
            <a:ext cx="11710736" cy="6529137"/>
          </a:xfrm>
        </p:spPr>
        <p:txBody>
          <a:bodyPr>
            <a:normAutofit fontScale="85000" lnSpcReduction="20000"/>
          </a:bodyPr>
          <a:lstStyle/>
          <a:p>
            <a:pPr marL="0" indent="0">
              <a:buNone/>
            </a:pPr>
            <a:r>
              <a:rPr lang="en-US" dirty="0">
                <a:solidFill>
                  <a:srgbClr val="FF0000"/>
                </a:solidFill>
              </a:rPr>
              <a:t>public class </a:t>
            </a:r>
            <a:r>
              <a:rPr lang="en-US" dirty="0" err="1">
                <a:solidFill>
                  <a:srgbClr val="FF0000"/>
                </a:solidFill>
              </a:rPr>
              <a:t>MyServlet</a:t>
            </a:r>
            <a:r>
              <a:rPr lang="en-US" dirty="0">
                <a:solidFill>
                  <a:srgbClr val="FF0000"/>
                </a:solidFill>
              </a:rPr>
              <a:t> extends HttpServlet {</a:t>
            </a:r>
          </a:p>
          <a:p>
            <a:pPr marL="0" indent="0">
              <a:buNone/>
            </a:pPr>
            <a:r>
              <a:rPr lang="en-US" dirty="0">
                <a:solidFill>
                  <a:srgbClr val="FF0000"/>
                </a:solidFill>
              </a:rPr>
              <a:t>   // </a:t>
            </a:r>
            <a:r>
              <a:rPr lang="en-US" dirty="0" err="1">
                <a:solidFill>
                  <a:srgbClr val="FF0000"/>
                </a:solidFill>
              </a:rPr>
              <a:t>doGet</a:t>
            </a:r>
            <a:r>
              <a:rPr lang="en-US" dirty="0">
                <a:solidFill>
                  <a:srgbClr val="FF0000"/>
                </a:solidFill>
              </a:rPr>
              <a:t>() handles GET request</a:t>
            </a:r>
          </a:p>
          <a:p>
            <a:pPr marL="0" indent="0">
              <a:buNone/>
            </a:pPr>
            <a:r>
              <a:rPr lang="en-US" dirty="0">
                <a:solidFill>
                  <a:srgbClr val="FF0000"/>
                </a:solidFill>
              </a:rPr>
              <a:t>   @Override</a:t>
            </a:r>
          </a:p>
          <a:p>
            <a:pPr marL="0" indent="0">
              <a:buNone/>
            </a:pPr>
            <a:r>
              <a:rPr lang="en-US" dirty="0">
                <a:solidFill>
                  <a:srgbClr val="FF0000"/>
                </a:solidFill>
              </a:rPr>
              <a:t>   public void </a:t>
            </a:r>
            <a:r>
              <a:rPr lang="en-US" dirty="0" err="1">
                <a:solidFill>
                  <a:srgbClr val="FF0000"/>
                </a:solidFill>
              </a:rPr>
              <a:t>doGet</a:t>
            </a:r>
            <a:r>
              <a:rPr lang="en-US" dirty="0">
                <a:solidFill>
                  <a:srgbClr val="FF0000"/>
                </a:solidFill>
              </a:rPr>
              <a:t>(</a:t>
            </a:r>
            <a:r>
              <a:rPr lang="en-US" dirty="0" err="1">
                <a:solidFill>
                  <a:srgbClr val="FF0000"/>
                </a:solidFill>
              </a:rPr>
              <a:t>HttpServletRequest</a:t>
            </a:r>
            <a:r>
              <a:rPr lang="en-US" dirty="0">
                <a:solidFill>
                  <a:srgbClr val="FF0000"/>
                </a:solidFill>
              </a:rPr>
              <a:t> request, </a:t>
            </a:r>
            <a:r>
              <a:rPr lang="en-US" dirty="0" err="1">
                <a:solidFill>
                  <a:srgbClr val="FF0000"/>
                </a:solidFill>
              </a:rPr>
              <a:t>HttpServletResponse</a:t>
            </a:r>
            <a:r>
              <a:rPr lang="en-US" dirty="0">
                <a:solidFill>
                  <a:srgbClr val="FF0000"/>
                </a:solidFill>
              </a:rPr>
              <a:t> response)</a:t>
            </a:r>
          </a:p>
          <a:p>
            <a:pPr marL="0" indent="0">
              <a:buNone/>
            </a:pPr>
            <a:r>
              <a:rPr lang="en-US" dirty="0">
                <a:solidFill>
                  <a:srgbClr val="FF0000"/>
                </a:solidFill>
              </a:rPr>
              <a:t>               throws IOException, ServletException {</a:t>
            </a:r>
          </a:p>
          <a:p>
            <a:pPr marL="0" indent="0">
              <a:buNone/>
            </a:pP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 </a:t>
            </a:r>
            <a:r>
              <a:rPr lang="en-US" dirty="0" err="1">
                <a:solidFill>
                  <a:srgbClr val="FF0000"/>
                </a:solidFill>
              </a:rPr>
              <a:t>doPost</a:t>
            </a:r>
            <a:r>
              <a:rPr lang="en-US" dirty="0">
                <a:solidFill>
                  <a:srgbClr val="FF0000"/>
                </a:solidFill>
              </a:rPr>
              <a:t>() handles POST request</a:t>
            </a:r>
          </a:p>
          <a:p>
            <a:pPr marL="0" indent="0">
              <a:buNone/>
            </a:pPr>
            <a:r>
              <a:rPr lang="en-US" dirty="0">
                <a:solidFill>
                  <a:srgbClr val="FF0000"/>
                </a:solidFill>
              </a:rPr>
              <a:t>   @Override</a:t>
            </a:r>
          </a:p>
          <a:p>
            <a:pPr marL="0" indent="0">
              <a:buNone/>
            </a:pPr>
            <a:r>
              <a:rPr lang="en-US" dirty="0">
                <a:solidFill>
                  <a:srgbClr val="FF0000"/>
                </a:solidFill>
              </a:rPr>
              <a:t>   public void </a:t>
            </a:r>
            <a:r>
              <a:rPr lang="en-US" dirty="0" err="1">
                <a:solidFill>
                  <a:srgbClr val="FF0000"/>
                </a:solidFill>
              </a:rPr>
              <a:t>doPost</a:t>
            </a:r>
            <a:r>
              <a:rPr lang="en-US" dirty="0">
                <a:solidFill>
                  <a:srgbClr val="FF0000"/>
                </a:solidFill>
              </a:rPr>
              <a:t>(</a:t>
            </a:r>
            <a:r>
              <a:rPr lang="en-US" dirty="0" err="1">
                <a:solidFill>
                  <a:srgbClr val="FF0000"/>
                </a:solidFill>
              </a:rPr>
              <a:t>HttpServletRequest</a:t>
            </a:r>
            <a:r>
              <a:rPr lang="en-US" dirty="0">
                <a:solidFill>
                  <a:srgbClr val="FF0000"/>
                </a:solidFill>
              </a:rPr>
              <a:t> request, </a:t>
            </a:r>
            <a:r>
              <a:rPr lang="en-US" dirty="0" err="1">
                <a:solidFill>
                  <a:srgbClr val="FF0000"/>
                </a:solidFill>
              </a:rPr>
              <a:t>HttpServletResponse</a:t>
            </a:r>
            <a:r>
              <a:rPr lang="en-US" dirty="0">
                <a:solidFill>
                  <a:srgbClr val="FF0000"/>
                </a:solidFill>
              </a:rPr>
              <a:t> response)</a:t>
            </a:r>
          </a:p>
          <a:p>
            <a:pPr marL="0" indent="0">
              <a:buNone/>
            </a:pPr>
            <a:r>
              <a:rPr lang="en-US" dirty="0">
                <a:solidFill>
                  <a:srgbClr val="FF0000"/>
                </a:solidFill>
              </a:rPr>
              <a:t>               throws IOException, ServletException {</a:t>
            </a:r>
          </a:p>
          <a:p>
            <a:pPr marL="0" indent="0">
              <a:buNone/>
            </a:pPr>
            <a:r>
              <a:rPr lang="en-US" dirty="0">
                <a:solidFill>
                  <a:srgbClr val="FF0000"/>
                </a:solidFill>
              </a:rPr>
              <a:t>      </a:t>
            </a:r>
            <a:r>
              <a:rPr lang="en-US" dirty="0" err="1">
                <a:solidFill>
                  <a:srgbClr val="FF0000"/>
                </a:solidFill>
              </a:rPr>
              <a:t>doGet</a:t>
            </a:r>
            <a:r>
              <a:rPr lang="en-US" dirty="0">
                <a:solidFill>
                  <a:srgbClr val="FF0000"/>
                </a:solidFill>
              </a:rPr>
              <a:t>(request, response);  // call </a:t>
            </a:r>
            <a:r>
              <a:rPr lang="en-US" dirty="0" err="1">
                <a:solidFill>
                  <a:srgbClr val="FF0000"/>
                </a:solidFill>
              </a:rPr>
              <a:t>doGet</a:t>
            </a:r>
            <a:r>
              <a:rPr lang="en-US" dirty="0">
                <a:solidFill>
                  <a:srgbClr val="FF0000"/>
                </a:solidFill>
              </a:rPr>
              <a:t>()</a:t>
            </a:r>
          </a:p>
          <a:p>
            <a:pPr marL="0" indent="0">
              <a:buNone/>
            </a:pPr>
            <a:r>
              <a:rPr lang="en-US" dirty="0">
                <a:solidFill>
                  <a:srgbClr val="FF0000"/>
                </a:solidFill>
              </a:rPr>
              <a:t>   }</a:t>
            </a:r>
          </a:p>
          <a:p>
            <a:pPr marL="0" indent="0">
              <a:buNone/>
            </a:pPr>
            <a:r>
              <a:rPr lang="en-US" dirty="0">
                <a:solidFill>
                  <a:srgbClr val="FF0000"/>
                </a:solidFill>
              </a:rPr>
              <a:t>}</a:t>
            </a:r>
          </a:p>
        </p:txBody>
      </p:sp>
    </p:spTree>
    <p:extLst>
      <p:ext uri="{BB962C8B-B14F-4D97-AF65-F5344CB8AC3E}">
        <p14:creationId xmlns:p14="http://schemas.microsoft.com/office/powerpoint/2010/main" val="496640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648" y="256032"/>
            <a:ext cx="11753088" cy="6425184"/>
          </a:xfrm>
        </p:spPr>
        <p:txBody>
          <a:bodyPr/>
          <a:lstStyle/>
          <a:p>
            <a:pPr marL="0" indent="0">
              <a:buNone/>
            </a:pPr>
            <a:r>
              <a:rPr lang="en-US" b="1" dirty="0" smtClean="0"/>
              <a:t>Configure MySQL JDBC driver for Eclipse</a:t>
            </a:r>
          </a:p>
          <a:p>
            <a:r>
              <a:rPr lang="en-US" dirty="0" smtClean="0"/>
              <a:t>Select the project MyWebapps, right click select Build Path, Select Configure Build Path.</a:t>
            </a:r>
          </a:p>
          <a:p>
            <a:r>
              <a:rPr lang="en-US" dirty="0" smtClean="0"/>
              <a:t>Select Library, Click on Add External jar, browse to location where </a:t>
            </a:r>
            <a:r>
              <a:rPr lang="en-US" dirty="0"/>
              <a:t>MySQL JDBC driver </a:t>
            </a:r>
            <a:r>
              <a:rPr lang="en-US" dirty="0" smtClean="0"/>
              <a:t>is stored. Apply, apply and close.</a:t>
            </a:r>
          </a:p>
          <a:p>
            <a:r>
              <a:rPr lang="en-US" dirty="0" smtClean="0"/>
              <a:t>Shutdown the Apache Tomcat if running outside the Eclipse.</a:t>
            </a:r>
          </a:p>
          <a:p>
            <a:r>
              <a:rPr lang="en-US" dirty="0" smtClean="0"/>
              <a:t>In Eclipse </a:t>
            </a:r>
            <a:r>
              <a:rPr lang="en-US" dirty="0"/>
              <a:t>Select the project MyWebapps, right click select </a:t>
            </a:r>
            <a:r>
              <a:rPr lang="en-US" dirty="0" smtClean="0"/>
              <a:t>Run As server,</a:t>
            </a:r>
          </a:p>
          <a:p>
            <a:r>
              <a:rPr lang="en-US" dirty="0" smtClean="0"/>
              <a:t>Browser will be opened and will display directory and querybook.html.</a:t>
            </a:r>
          </a:p>
          <a:p>
            <a:r>
              <a:rPr lang="en-US" dirty="0" smtClean="0"/>
              <a:t>Click on querybook.html and proceed further.</a:t>
            </a:r>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583115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609600"/>
          </a:xfrm>
        </p:spPr>
        <p:txBody>
          <a:bodyPr>
            <a:normAutofit fontScale="90000"/>
          </a:bodyPr>
          <a:lstStyle/>
          <a:p>
            <a:pPr algn="ctr"/>
            <a:r>
              <a:rPr lang="en-US" b="1" dirty="0"/>
              <a:t>Write a Database Servlet</a:t>
            </a:r>
          </a:p>
        </p:txBody>
      </p:sp>
      <p:sp>
        <p:nvSpPr>
          <p:cNvPr id="3" name="Content Placeholder 2"/>
          <p:cNvSpPr>
            <a:spLocks noGrp="1"/>
          </p:cNvSpPr>
          <p:nvPr>
            <p:ph idx="1"/>
          </p:nvPr>
        </p:nvSpPr>
        <p:spPr>
          <a:xfrm>
            <a:off x="224589" y="737938"/>
            <a:ext cx="11710737" cy="5935578"/>
          </a:xfrm>
        </p:spPr>
        <p:txBody>
          <a:bodyPr>
            <a:normAutofit fontScale="92500" lnSpcReduction="10000"/>
          </a:bodyPr>
          <a:lstStyle/>
          <a:p>
            <a:r>
              <a:rPr lang="en-US" b="1" dirty="0"/>
              <a:t>Step 7(a) Setup a Database on MySQL (Already done in the MySQL exercises)</a:t>
            </a:r>
          </a:p>
          <a:p>
            <a:r>
              <a:rPr lang="en-US" dirty="0"/>
              <a:t>Start your MySQL server. Take note of the server's port number. I shall assume that the MySQL server is running on port 3306 (whereas the Tomcat is running on port 9999).</a:t>
            </a:r>
          </a:p>
          <a:p>
            <a:r>
              <a:rPr lang="en-US" dirty="0" smtClean="0"/>
              <a:t>// </a:t>
            </a:r>
            <a:r>
              <a:rPr lang="en-US" dirty="0"/>
              <a:t>For Windows: I shall assume that MySQL is installed in "c:\myWebProject\mysql"</a:t>
            </a:r>
          </a:p>
          <a:p>
            <a:r>
              <a:rPr lang="en-US" dirty="0"/>
              <a:t>c:</a:t>
            </a:r>
          </a:p>
          <a:p>
            <a:r>
              <a:rPr lang="en-US" dirty="0"/>
              <a:t>cd \</a:t>
            </a:r>
            <a:r>
              <a:rPr lang="en-US" dirty="0" err="1"/>
              <a:t>myWebProject</a:t>
            </a:r>
            <a:r>
              <a:rPr lang="en-US" dirty="0"/>
              <a:t>\mysql\bin</a:t>
            </a:r>
          </a:p>
          <a:p>
            <a:r>
              <a:rPr lang="en-US" dirty="0"/>
              <a:t>mysqld --console</a:t>
            </a:r>
          </a:p>
          <a:p>
            <a:r>
              <a:rPr lang="en-US" dirty="0" smtClean="0"/>
              <a:t>Start </a:t>
            </a:r>
            <a:r>
              <a:rPr lang="en-US" dirty="0"/>
              <a:t>a MySQL client. I shall assume that there is a user called "myuser" with password "xxxx".</a:t>
            </a:r>
          </a:p>
          <a:p>
            <a:r>
              <a:rPr lang="en-US" dirty="0" smtClean="0"/>
              <a:t>// </a:t>
            </a:r>
            <a:r>
              <a:rPr lang="en-US" dirty="0"/>
              <a:t>For Windows: I shall assume that MySQL is installed in "c:\myWebProject\mysql"</a:t>
            </a:r>
          </a:p>
          <a:p>
            <a:r>
              <a:rPr lang="en-US" dirty="0"/>
              <a:t>c:</a:t>
            </a:r>
          </a:p>
          <a:p>
            <a:r>
              <a:rPr lang="en-US" dirty="0"/>
              <a:t>cd \</a:t>
            </a:r>
            <a:r>
              <a:rPr lang="en-US" dirty="0" err="1"/>
              <a:t>myWebProject</a:t>
            </a:r>
            <a:r>
              <a:rPr lang="en-US" dirty="0"/>
              <a:t>\mysql\bin</a:t>
            </a:r>
          </a:p>
          <a:p>
            <a:r>
              <a:rPr lang="en-US" b="1" dirty="0">
                <a:solidFill>
                  <a:srgbClr val="FF0000"/>
                </a:solidFill>
              </a:rPr>
              <a:t>mysql -u myuser -</a:t>
            </a:r>
            <a:r>
              <a:rPr lang="en-US" b="1" dirty="0" smtClean="0">
                <a:solidFill>
                  <a:srgbClr val="FF0000"/>
                </a:solidFill>
              </a:rPr>
              <a:t>p</a:t>
            </a:r>
            <a:endParaRPr lang="en-US" b="1" dirty="0">
              <a:solidFill>
                <a:srgbClr val="FF0000"/>
              </a:solidFill>
            </a:endParaRPr>
          </a:p>
        </p:txBody>
      </p:sp>
    </p:spTree>
    <p:extLst>
      <p:ext uri="{BB962C8B-B14F-4D97-AF65-F5344CB8AC3E}">
        <p14:creationId xmlns:p14="http://schemas.microsoft.com/office/powerpoint/2010/main" val="3130873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72716"/>
            <a:ext cx="11710737" cy="6464968"/>
          </a:xfrm>
        </p:spPr>
        <p:txBody>
          <a:bodyPr>
            <a:normAutofit fontScale="77500" lnSpcReduction="20000"/>
          </a:bodyPr>
          <a:lstStyle/>
          <a:p>
            <a:r>
              <a:rPr lang="en-US" dirty="0"/>
              <a:t>Run the following SQL statements to create a database called "</a:t>
            </a:r>
            <a:r>
              <a:rPr lang="en-US" b="1" dirty="0"/>
              <a:t>ebookshop</a:t>
            </a:r>
            <a:r>
              <a:rPr lang="en-US" dirty="0"/>
              <a:t>", with a table called "</a:t>
            </a:r>
            <a:r>
              <a:rPr lang="en-US" b="1" dirty="0"/>
              <a:t>books</a:t>
            </a:r>
            <a:r>
              <a:rPr lang="en-US" dirty="0"/>
              <a:t>" with 5 columns: id, title, author, price, qty.</a:t>
            </a:r>
          </a:p>
          <a:p>
            <a:pPr marL="0" indent="0">
              <a:buNone/>
            </a:pPr>
            <a:r>
              <a:rPr lang="en-US" dirty="0" smtClean="0"/>
              <a:t>create </a:t>
            </a:r>
            <a:r>
              <a:rPr lang="en-US" dirty="0"/>
              <a:t>database if not exists ebookshop;</a:t>
            </a:r>
          </a:p>
          <a:p>
            <a:pPr marL="0" indent="0">
              <a:buNone/>
            </a:pPr>
            <a:r>
              <a:rPr lang="en-US" dirty="0" smtClean="0"/>
              <a:t>use </a:t>
            </a:r>
            <a:r>
              <a:rPr lang="en-US" dirty="0"/>
              <a:t>ebookshop;</a:t>
            </a:r>
          </a:p>
          <a:p>
            <a:pPr marL="0" indent="0">
              <a:buNone/>
            </a:pPr>
            <a:r>
              <a:rPr lang="en-US" dirty="0" smtClean="0"/>
              <a:t>drop </a:t>
            </a:r>
            <a:r>
              <a:rPr lang="en-US" dirty="0"/>
              <a:t>table if exists books;</a:t>
            </a:r>
          </a:p>
          <a:p>
            <a:pPr marL="0" indent="0">
              <a:buNone/>
            </a:pPr>
            <a:r>
              <a:rPr lang="en-US" dirty="0"/>
              <a:t>create table books (</a:t>
            </a:r>
          </a:p>
          <a:p>
            <a:pPr marL="0" indent="0">
              <a:buNone/>
            </a:pPr>
            <a:r>
              <a:rPr lang="en-US" dirty="0"/>
              <a:t>   id     </a:t>
            </a:r>
            <a:r>
              <a:rPr lang="en-US" dirty="0" err="1"/>
              <a:t>int</a:t>
            </a:r>
            <a:r>
              <a:rPr lang="en-US" dirty="0"/>
              <a:t>,</a:t>
            </a:r>
          </a:p>
          <a:p>
            <a:pPr marL="0" indent="0">
              <a:buNone/>
            </a:pPr>
            <a:r>
              <a:rPr lang="en-US" dirty="0"/>
              <a:t>   title  varchar(50),</a:t>
            </a:r>
          </a:p>
          <a:p>
            <a:pPr marL="0" indent="0">
              <a:buNone/>
            </a:pPr>
            <a:r>
              <a:rPr lang="en-US" dirty="0"/>
              <a:t>   author varchar(50),</a:t>
            </a:r>
          </a:p>
          <a:p>
            <a:pPr marL="0" indent="0">
              <a:buNone/>
            </a:pPr>
            <a:r>
              <a:rPr lang="en-US" dirty="0"/>
              <a:t>   price  float,</a:t>
            </a:r>
          </a:p>
          <a:p>
            <a:pPr marL="0" indent="0">
              <a:buNone/>
            </a:pPr>
            <a:r>
              <a:rPr lang="en-US" dirty="0"/>
              <a:t>   </a:t>
            </a:r>
            <a:r>
              <a:rPr lang="en-US" dirty="0" err="1"/>
              <a:t>qty</a:t>
            </a:r>
            <a:r>
              <a:rPr lang="en-US" dirty="0"/>
              <a:t>    </a:t>
            </a:r>
            <a:r>
              <a:rPr lang="en-US" dirty="0" err="1"/>
              <a:t>int</a:t>
            </a:r>
            <a:r>
              <a:rPr lang="en-US" dirty="0"/>
              <a:t>,</a:t>
            </a:r>
          </a:p>
          <a:p>
            <a:pPr marL="0" indent="0">
              <a:buNone/>
            </a:pPr>
            <a:r>
              <a:rPr lang="en-US" dirty="0"/>
              <a:t>   primary key (id));</a:t>
            </a:r>
          </a:p>
          <a:p>
            <a:pPr marL="0" indent="0">
              <a:buNone/>
            </a:pPr>
            <a:r>
              <a:rPr lang="en-US" dirty="0" smtClean="0"/>
              <a:t>insert </a:t>
            </a:r>
            <a:r>
              <a:rPr lang="en-US" dirty="0"/>
              <a:t>into books values (1001, 'Java for dummies', 'Tan Ah Teck', 11.11, 11);</a:t>
            </a:r>
          </a:p>
          <a:p>
            <a:pPr marL="0" indent="0">
              <a:buNone/>
            </a:pPr>
            <a:r>
              <a:rPr lang="en-US" dirty="0"/>
              <a:t>insert into books values (1002, 'More Java for dummies', 'Tan Ah Teck', 22.22, 22);</a:t>
            </a:r>
          </a:p>
          <a:p>
            <a:pPr marL="0" indent="0">
              <a:buNone/>
            </a:pPr>
            <a:r>
              <a:rPr lang="en-US" dirty="0"/>
              <a:t>insert into books values (1003, 'More Java for more dummies', 'Mohammad Ali', 33.33, 33);</a:t>
            </a:r>
          </a:p>
          <a:p>
            <a:pPr marL="0" indent="0">
              <a:buNone/>
            </a:pPr>
            <a:r>
              <a:rPr lang="en-US" dirty="0"/>
              <a:t>insert into books values (1004, 'A Cup of Java', 'Kumar', 55.55, 55);</a:t>
            </a:r>
          </a:p>
          <a:p>
            <a:pPr marL="0" indent="0">
              <a:buNone/>
            </a:pPr>
            <a:r>
              <a:rPr lang="en-US" dirty="0"/>
              <a:t>insert into books values (1005, 'A Teaspoon of Java', 'Kevin Jones', 66.66, 66);</a:t>
            </a:r>
          </a:p>
          <a:p>
            <a:pPr marL="0" indent="0">
              <a:buNone/>
            </a:pPr>
            <a:r>
              <a:rPr lang="en-US" dirty="0" smtClean="0"/>
              <a:t>select </a:t>
            </a:r>
            <a:r>
              <a:rPr lang="en-US" dirty="0"/>
              <a:t>* from books;</a:t>
            </a:r>
          </a:p>
        </p:txBody>
      </p:sp>
    </p:spTree>
    <p:extLst>
      <p:ext uri="{BB962C8B-B14F-4D97-AF65-F5344CB8AC3E}">
        <p14:creationId xmlns:p14="http://schemas.microsoft.com/office/powerpoint/2010/main" val="1001129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85345"/>
            <a:ext cx="11109960" cy="414527"/>
          </a:xfrm>
        </p:spPr>
        <p:txBody>
          <a:bodyPr>
            <a:normAutofit fontScale="90000"/>
          </a:bodyPr>
          <a:lstStyle/>
          <a:p>
            <a:pPr algn="ctr"/>
            <a:r>
              <a:rPr lang="en-US" b="1" dirty="0"/>
              <a:t>Step 7(b) Install MySQL JDBC Driver</a:t>
            </a:r>
          </a:p>
        </p:txBody>
      </p:sp>
      <p:sp>
        <p:nvSpPr>
          <p:cNvPr id="3" name="Content Placeholder 2"/>
          <p:cNvSpPr>
            <a:spLocks noGrp="1"/>
          </p:cNvSpPr>
          <p:nvPr>
            <p:ph idx="1"/>
          </p:nvPr>
        </p:nvSpPr>
        <p:spPr>
          <a:xfrm>
            <a:off x="243840" y="499872"/>
            <a:ext cx="11728704" cy="6181344"/>
          </a:xfrm>
        </p:spPr>
        <p:txBody>
          <a:bodyPr/>
          <a:lstStyle/>
          <a:p>
            <a:pPr marL="0" indent="0">
              <a:buNone/>
            </a:pPr>
            <a:r>
              <a:rPr lang="en-US" b="1" dirty="0"/>
              <a:t>Step 7(b) Install MySQL JDBC Driver</a:t>
            </a:r>
          </a:p>
          <a:p>
            <a:r>
              <a:rPr lang="en-US" dirty="0" smtClean="0"/>
              <a:t>(</a:t>
            </a:r>
            <a:r>
              <a:rPr lang="en-US" dirty="0"/>
              <a:t>Already done in the previous JDBC exercises)</a:t>
            </a:r>
          </a:p>
          <a:p>
            <a:r>
              <a:rPr lang="en-US" dirty="0"/>
              <a:t>You need to download MySQL JDBC driver if you have not done so</a:t>
            </a:r>
            <a:r>
              <a:rPr lang="en-US" dirty="0" smtClean="0"/>
              <a:t>.</a:t>
            </a:r>
          </a:p>
          <a:p>
            <a:pPr marL="0" indent="0">
              <a:buNone/>
            </a:pPr>
            <a:r>
              <a:rPr lang="en-US" b="1" dirty="0"/>
              <a:t>Step 7(c) Copy the MySQL JDBC Drive to Tomcat's "lib" (IMPORTANT!!!)</a:t>
            </a:r>
          </a:p>
          <a:p>
            <a:r>
              <a:rPr lang="en-US" dirty="0"/>
              <a:t>Copy the MySQL JDBC Driver JAR file "mysql-connector-java-5.1.{xx}-bin.jar" into Tomcat's lib directory, i.e., " C:\</a:t>
            </a:r>
            <a:r>
              <a:rPr lang="en-US" dirty="0" smtClean="0"/>
              <a:t>apache-tomcat-8.0.50\lib</a:t>
            </a:r>
            <a:r>
              <a:rPr lang="en-US" dirty="0"/>
              <a:t>" (for Windows</a:t>
            </a:r>
            <a:r>
              <a:rPr lang="en-US" dirty="0" smtClean="0"/>
              <a:t>)</a:t>
            </a:r>
          </a:p>
          <a:p>
            <a:r>
              <a:rPr lang="en-US" b="1" dirty="0"/>
              <a:t>Step 7(d) Write a Client-side HTML Form</a:t>
            </a:r>
          </a:p>
          <a:p>
            <a:r>
              <a:rPr lang="en-US" dirty="0"/>
              <a:t>Let's write an HTML script to create a query form with 3 checkboxes and a submit button, as illustrated below.  Save the HTML file as “querybook.html” in your application </a:t>
            </a:r>
            <a:r>
              <a:rPr lang="en-US" dirty="0" smtClean="0"/>
              <a:t>root </a:t>
            </a:r>
            <a:r>
              <a:rPr lang="en-US" dirty="0"/>
              <a:t>directory “&lt;TOMCAT_HOME&gt;\</a:t>
            </a:r>
            <a:r>
              <a:rPr lang="en-US" dirty="0" smtClean="0"/>
              <a:t>webapps\servletapp”.</a:t>
            </a:r>
          </a:p>
          <a:p>
            <a:r>
              <a:rPr lang="en-US" b="1" dirty="0" smtClean="0">
                <a:solidFill>
                  <a:srgbClr val="FF0000"/>
                </a:solidFill>
              </a:rPr>
              <a:t>querybook.html </a:t>
            </a:r>
          </a:p>
          <a:p>
            <a:endParaRPr lang="en-US" dirty="0"/>
          </a:p>
        </p:txBody>
      </p:sp>
      <p:pic>
        <p:nvPicPr>
          <p:cNvPr id="5" name="Picture 4"/>
          <p:cNvPicPr>
            <a:picLocks noChangeAspect="1"/>
          </p:cNvPicPr>
          <p:nvPr/>
        </p:nvPicPr>
        <p:blipFill>
          <a:blip r:embed="rId2"/>
          <a:stretch>
            <a:fillRect/>
          </a:stretch>
        </p:blipFill>
        <p:spPr>
          <a:xfrm>
            <a:off x="3157728" y="5303520"/>
            <a:ext cx="6937248" cy="1377696"/>
          </a:xfrm>
          <a:prstGeom prst="rect">
            <a:avLst/>
          </a:prstGeom>
        </p:spPr>
      </p:pic>
    </p:spTree>
    <p:extLst>
      <p:ext uri="{BB962C8B-B14F-4D97-AF65-F5344CB8AC3E}">
        <p14:creationId xmlns:p14="http://schemas.microsoft.com/office/powerpoint/2010/main" val="3795911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219456"/>
            <a:ext cx="11679936" cy="6638544"/>
          </a:xfrm>
        </p:spPr>
        <p:txBody>
          <a:bodyPr>
            <a:normAutofit fontScale="92500" lnSpcReduction="10000"/>
          </a:bodyPr>
          <a:lstStyle/>
          <a:p>
            <a:r>
              <a:rPr lang="en-US" dirty="0"/>
              <a:t>You can browse the HTML page by issuing the following URL:</a:t>
            </a:r>
          </a:p>
          <a:p>
            <a:pPr marL="0" indent="0">
              <a:buNone/>
            </a:pPr>
            <a:r>
              <a:rPr lang="en-US" dirty="0" smtClean="0">
                <a:solidFill>
                  <a:srgbClr val="FF0000"/>
                </a:solidFill>
              </a:rPr>
              <a:t>    http</a:t>
            </a:r>
            <a:r>
              <a:rPr lang="en-US" dirty="0">
                <a:solidFill>
                  <a:srgbClr val="FF0000"/>
                </a:solidFill>
              </a:rPr>
              <a:t>://</a:t>
            </a:r>
            <a:r>
              <a:rPr lang="en-US" dirty="0" smtClean="0">
                <a:solidFill>
                  <a:srgbClr val="FF0000"/>
                </a:solidFill>
              </a:rPr>
              <a:t>localhost:8080/servletapp/querybook.html</a:t>
            </a:r>
            <a:endParaRPr lang="en-US" dirty="0">
              <a:solidFill>
                <a:srgbClr val="FF0000"/>
              </a:solidFill>
            </a:endParaRPr>
          </a:p>
          <a:p>
            <a:r>
              <a:rPr lang="en-US" dirty="0"/>
              <a:t>Check a box (e.g., "Tan Ah Teck") and click the "Search" button.  An HTTP GET request will be issued to the URL specified in the &lt;form&gt;'s "action" attribute.  Observe the URL of the HTTP GET request:</a:t>
            </a:r>
          </a:p>
          <a:p>
            <a:pPr marL="0" indent="0">
              <a:buNone/>
            </a:pPr>
            <a:r>
              <a:rPr lang="en-US" dirty="0" smtClean="0">
                <a:solidFill>
                  <a:srgbClr val="FF0000"/>
                </a:solidFill>
              </a:rPr>
              <a:t>   http</a:t>
            </a:r>
            <a:r>
              <a:rPr lang="en-US" dirty="0">
                <a:solidFill>
                  <a:srgbClr val="FF0000"/>
                </a:solidFill>
              </a:rPr>
              <a:t>://</a:t>
            </a:r>
            <a:r>
              <a:rPr lang="en-US" dirty="0" smtClean="0">
                <a:solidFill>
                  <a:srgbClr val="FF0000"/>
                </a:solidFill>
              </a:rPr>
              <a:t>localhost:8080/servletapp/query?author=Tan+Ah+Teck</a:t>
            </a:r>
            <a:endParaRPr lang="en-US" dirty="0">
              <a:solidFill>
                <a:srgbClr val="FF0000"/>
              </a:solidFill>
            </a:endParaRPr>
          </a:p>
          <a:p>
            <a:r>
              <a:rPr lang="en-US" dirty="0"/>
              <a:t>The request consists of two part: a URL corresponding to the "action" attribute of the &lt;form&gt; tag, and the "name=value" pair extracted from the &lt;input&gt; tag, separated by a '?'. Take note that blanks are replaced by '+' (or %20), because blanks are not allowed in the URL.</a:t>
            </a:r>
          </a:p>
          <a:p>
            <a:r>
              <a:rPr lang="en-US" dirty="0" smtClean="0"/>
              <a:t>If </a:t>
            </a:r>
            <a:r>
              <a:rPr lang="en-US" dirty="0"/>
              <a:t>you check two boxes (e.g., "Tan Ah Teck" and "Mohammad Ali"), you will get this URL, which has two "name=value" pairs separated by an '&amp;'.</a:t>
            </a:r>
          </a:p>
          <a:p>
            <a:pPr marL="0" indent="0">
              <a:buNone/>
            </a:pPr>
            <a:r>
              <a:rPr lang="en-US" dirty="0">
                <a:solidFill>
                  <a:srgbClr val="FF0000"/>
                </a:solidFill>
              </a:rPr>
              <a:t>http://</a:t>
            </a:r>
            <a:r>
              <a:rPr lang="en-US" dirty="0" smtClean="0">
                <a:solidFill>
                  <a:srgbClr val="FF0000"/>
                </a:solidFill>
              </a:rPr>
              <a:t>localhost:8080/servletapp/query?author=Tan+Ah+Teck&amp;author=Mohammad+Ali</a:t>
            </a:r>
            <a:endParaRPr lang="en-US" dirty="0">
              <a:solidFill>
                <a:srgbClr val="FF0000"/>
              </a:solidFill>
            </a:endParaRPr>
          </a:p>
          <a:p>
            <a:r>
              <a:rPr lang="en-US" dirty="0"/>
              <a:t>You are expected to get an error "</a:t>
            </a:r>
            <a:r>
              <a:rPr lang="en-US" b="1" dirty="0">
                <a:solidFill>
                  <a:srgbClr val="FF0000"/>
                </a:solidFill>
              </a:rPr>
              <a:t>404 File Not Found</a:t>
            </a:r>
            <a:r>
              <a:rPr lang="en-US" dirty="0"/>
              <a:t>", as you have yet to write the server-side program.</a:t>
            </a:r>
          </a:p>
        </p:txBody>
      </p:sp>
    </p:spTree>
    <p:extLst>
      <p:ext uri="{BB962C8B-B14F-4D97-AF65-F5344CB8AC3E}">
        <p14:creationId xmlns:p14="http://schemas.microsoft.com/office/powerpoint/2010/main" val="3446154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09728"/>
            <a:ext cx="11838432" cy="6608064"/>
          </a:xfrm>
        </p:spPr>
        <p:txBody>
          <a:bodyPr>
            <a:normAutofit lnSpcReduction="10000"/>
          </a:bodyPr>
          <a:lstStyle/>
          <a:p>
            <a:r>
              <a:rPr lang="en-US" b="1" dirty="0"/>
              <a:t>Step 7(e) Write the Server-side Database Query Servlet</a:t>
            </a:r>
          </a:p>
          <a:p>
            <a:r>
              <a:rPr lang="en-US" dirty="0"/>
              <a:t>The next step is to write a Java servlet, which responses to the client’s request by querying the database and returns the query results</a:t>
            </a:r>
            <a:r>
              <a:rPr lang="en-US" dirty="0" smtClean="0"/>
              <a:t>.</a:t>
            </a:r>
          </a:p>
          <a:p>
            <a:r>
              <a:rPr lang="en-US" dirty="0" smtClean="0"/>
              <a:t>Save </a:t>
            </a:r>
            <a:r>
              <a:rPr lang="en-US" b="1" dirty="0" smtClean="0"/>
              <a:t>QueryServlet.java</a:t>
            </a:r>
            <a:r>
              <a:rPr lang="en-US" dirty="0" smtClean="0"/>
              <a:t> under C</a:t>
            </a:r>
            <a:r>
              <a:rPr lang="en-US" dirty="0"/>
              <a:t>:\</a:t>
            </a:r>
            <a:r>
              <a:rPr lang="en-US" dirty="0" smtClean="0"/>
              <a:t>apache-tomcat-8.0.50\webapps\servletapp\WEB-INF\src\mypack</a:t>
            </a:r>
          </a:p>
          <a:p>
            <a:r>
              <a:rPr lang="en-US" b="1" dirty="0">
                <a:solidFill>
                  <a:srgbClr val="FF0000"/>
                </a:solidFill>
              </a:rPr>
              <a:t>QueryServlet.java</a:t>
            </a:r>
            <a:endParaRPr lang="en-US" dirty="0">
              <a:solidFill>
                <a:srgbClr val="FF0000"/>
              </a:solidFill>
            </a:endParaRPr>
          </a:p>
          <a:p>
            <a:r>
              <a:rPr lang="en-US" dirty="0"/>
              <a:t>Compile "QueryServlet.java" as follows:</a:t>
            </a:r>
          </a:p>
          <a:p>
            <a:r>
              <a:rPr lang="en-US" dirty="0" smtClean="0"/>
              <a:t>// </a:t>
            </a:r>
            <a:r>
              <a:rPr lang="en-US" dirty="0"/>
              <a:t>Windows</a:t>
            </a:r>
          </a:p>
          <a:p>
            <a:r>
              <a:rPr lang="en-US" dirty="0"/>
              <a:t>c:                                                     // Change drive</a:t>
            </a:r>
          </a:p>
          <a:p>
            <a:r>
              <a:rPr lang="en-US" dirty="0"/>
              <a:t>cd </a:t>
            </a:r>
            <a:r>
              <a:rPr lang="en-US" dirty="0" smtClean="0"/>
              <a:t>&lt;TOMCAT_HOME&gt;\webapps\servletapp\WEB-INF\  </a:t>
            </a:r>
            <a:r>
              <a:rPr lang="en-US" dirty="0"/>
              <a:t>// Change directory to Java Source directory</a:t>
            </a:r>
          </a:p>
          <a:p>
            <a:r>
              <a:rPr lang="en-US" dirty="0">
                <a:solidFill>
                  <a:srgbClr val="FF0000"/>
                </a:solidFill>
              </a:rPr>
              <a:t>javac -cp </a:t>
            </a:r>
            <a:r>
              <a:rPr lang="en-US" dirty="0" smtClean="0">
                <a:solidFill>
                  <a:srgbClr val="FF0000"/>
                </a:solidFill>
              </a:rPr>
              <a:t>.;"</a:t>
            </a:r>
            <a:r>
              <a:rPr lang="en-US" dirty="0">
                <a:solidFill>
                  <a:srgbClr val="FF0000"/>
                </a:solidFill>
              </a:rPr>
              <a:t> &lt;TOMCAT_HOME&gt;\ </a:t>
            </a:r>
            <a:r>
              <a:rPr lang="en-US" dirty="0" smtClean="0">
                <a:solidFill>
                  <a:srgbClr val="FF0000"/>
                </a:solidFill>
              </a:rPr>
              <a:t>lib\servlet-api.jar</a:t>
            </a:r>
            <a:r>
              <a:rPr lang="en-US" dirty="0">
                <a:solidFill>
                  <a:srgbClr val="FF0000"/>
                </a:solidFill>
              </a:rPr>
              <a:t>" QueryServlet.java   </a:t>
            </a:r>
            <a:r>
              <a:rPr lang="en-US" dirty="0"/>
              <a:t>// </a:t>
            </a:r>
            <a:r>
              <a:rPr lang="en-US" dirty="0" smtClean="0"/>
              <a:t>Compile</a:t>
            </a:r>
          </a:p>
          <a:p>
            <a:r>
              <a:rPr lang="en-US" dirty="0" smtClean="0">
                <a:solidFill>
                  <a:srgbClr val="FF0000"/>
                </a:solidFill>
              </a:rPr>
              <a:t>Javac –d classes src\mypack\QueryServlet.java  </a:t>
            </a:r>
            <a:r>
              <a:rPr lang="en-US" dirty="0" smtClean="0"/>
              <a:t>// classpath set for servlet-api.jar</a:t>
            </a:r>
            <a:endParaRPr lang="en-US" dirty="0"/>
          </a:p>
          <a:p>
            <a:endParaRPr lang="en-US" dirty="0"/>
          </a:p>
        </p:txBody>
      </p:sp>
    </p:spTree>
    <p:extLst>
      <p:ext uri="{BB962C8B-B14F-4D97-AF65-F5344CB8AC3E}">
        <p14:creationId xmlns:p14="http://schemas.microsoft.com/office/powerpoint/2010/main" val="287793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rvlet Websit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522" y="0"/>
            <a:ext cx="4544059" cy="1924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rvlet Websit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225" y="0"/>
            <a:ext cx="45624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55904" y="2621280"/>
            <a:ext cx="10107168" cy="4033268"/>
          </a:xfrm>
          <a:prstGeom prst="rect">
            <a:avLst/>
          </a:prstGeom>
        </p:spPr>
      </p:pic>
    </p:spTree>
    <p:extLst>
      <p:ext uri="{BB962C8B-B14F-4D97-AF65-F5344CB8AC3E}">
        <p14:creationId xmlns:p14="http://schemas.microsoft.com/office/powerpoint/2010/main" val="3860077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219456"/>
            <a:ext cx="11826240" cy="6498336"/>
          </a:xfrm>
        </p:spPr>
        <p:txBody>
          <a:bodyPr>
            <a:normAutofit fontScale="92500" lnSpcReduction="10000"/>
          </a:bodyPr>
          <a:lstStyle/>
          <a:p>
            <a:pPr marL="0" indent="0">
              <a:buNone/>
            </a:pPr>
            <a:r>
              <a:rPr lang="en-US" b="1" dirty="0"/>
              <a:t>Step 7(f) Configure the Request URL for the Servlet</a:t>
            </a:r>
          </a:p>
          <a:p>
            <a:r>
              <a:rPr lang="en-US" dirty="0"/>
              <a:t>Open the configuration file "</a:t>
            </a:r>
            <a:r>
              <a:rPr lang="en-US" b="1" dirty="0"/>
              <a:t>web.xml</a:t>
            </a:r>
            <a:r>
              <a:rPr lang="en-US" dirty="0"/>
              <a:t>" of your application </a:t>
            </a:r>
            <a:r>
              <a:rPr lang="en-US" dirty="0" smtClean="0"/>
              <a:t>“servletapp" </a:t>
            </a:r>
            <a:r>
              <a:rPr lang="en-US" dirty="0"/>
              <a:t>that you have created earlier for the HelloServlet, i.e., "&lt;TOMCAT_HOME&gt;\</a:t>
            </a:r>
            <a:r>
              <a:rPr lang="en-US" dirty="0" smtClean="0"/>
              <a:t>webapps\servletapp\WEB-INF\web.xml</a:t>
            </a:r>
            <a:r>
              <a:rPr lang="en-US" dirty="0"/>
              <a:t>". </a:t>
            </a:r>
            <a:endParaRPr lang="en-US" dirty="0" smtClean="0"/>
          </a:p>
          <a:p>
            <a:r>
              <a:rPr lang="en-US" dirty="0" smtClean="0"/>
              <a:t>Add </a:t>
            </a:r>
            <a:r>
              <a:rPr lang="en-US" dirty="0"/>
              <a:t>the lines that are shown in red at the LOCATIONS INDICATED</a:t>
            </a:r>
            <a:r>
              <a:rPr lang="en-US" dirty="0" smtClean="0"/>
              <a:t>.</a:t>
            </a:r>
          </a:p>
          <a:p>
            <a:pPr marL="457200" lvl="1" indent="0">
              <a:buNone/>
            </a:pPr>
            <a:r>
              <a:rPr lang="en-US" dirty="0">
                <a:solidFill>
                  <a:srgbClr val="FF0000"/>
                </a:solidFill>
              </a:rPr>
              <a:t>&lt;servlet&gt;</a:t>
            </a:r>
          </a:p>
          <a:p>
            <a:pPr marL="457200" lvl="1"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457200" lvl="1" indent="0">
              <a:buNone/>
            </a:pPr>
            <a:r>
              <a:rPr lang="en-US" dirty="0">
                <a:solidFill>
                  <a:srgbClr val="FF0000"/>
                </a:solidFill>
              </a:rPr>
              <a:t>      &lt;</a:t>
            </a:r>
            <a:r>
              <a:rPr lang="en-US" dirty="0" smtClean="0">
                <a:solidFill>
                  <a:srgbClr val="FF0000"/>
                </a:solidFill>
              </a:rPr>
              <a:t>servlet-class&gt;</a:t>
            </a:r>
            <a:r>
              <a:rPr lang="en-US" dirty="0" err="1" smtClean="0">
                <a:solidFill>
                  <a:srgbClr val="FF0000"/>
                </a:solidFill>
              </a:rPr>
              <a:t>mypack.QueryServlet</a:t>
            </a:r>
            <a:r>
              <a:rPr lang="en-US" dirty="0">
                <a:solidFill>
                  <a:srgbClr val="FF0000"/>
                </a:solidFill>
              </a:rPr>
              <a:t>&lt;/servlet-class&gt;</a:t>
            </a:r>
          </a:p>
          <a:p>
            <a:pPr marL="457200" lvl="1" indent="0">
              <a:buNone/>
            </a:pPr>
            <a:r>
              <a:rPr lang="en-US" dirty="0">
                <a:solidFill>
                  <a:srgbClr val="FF0000"/>
                </a:solidFill>
              </a:rPr>
              <a:t>   &lt;/servlet&gt;</a:t>
            </a:r>
          </a:p>
          <a:p>
            <a:pPr marL="457200" lvl="1" indent="0">
              <a:buNone/>
            </a:pPr>
            <a:r>
              <a:rPr lang="en-US" dirty="0">
                <a:solidFill>
                  <a:srgbClr val="FF0000"/>
                </a:solidFill>
              </a:rPr>
              <a:t> </a:t>
            </a:r>
          </a:p>
          <a:p>
            <a:pPr marL="457200" lvl="1" indent="0">
              <a:buNone/>
            </a:pPr>
            <a:r>
              <a:rPr lang="en-US" dirty="0" smtClean="0">
                <a:solidFill>
                  <a:srgbClr val="FF0000"/>
                </a:solidFill>
              </a:rPr>
              <a:t> </a:t>
            </a:r>
            <a:r>
              <a:rPr lang="en-US" dirty="0">
                <a:solidFill>
                  <a:srgbClr val="FF0000"/>
                </a:solidFill>
              </a:rPr>
              <a:t>&lt;servlet-mapping&gt;</a:t>
            </a:r>
          </a:p>
          <a:p>
            <a:pPr marL="457200" lvl="1"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457200" lvl="1" indent="0">
              <a:buNone/>
            </a:pPr>
            <a:r>
              <a:rPr lang="en-US" dirty="0">
                <a:solidFill>
                  <a:srgbClr val="FF0000"/>
                </a:solidFill>
              </a:rPr>
              <a:t>      &lt;url-pattern&gt;/query&lt;/url-pattern&gt;</a:t>
            </a:r>
          </a:p>
          <a:p>
            <a:pPr marL="457200" lvl="1" indent="0">
              <a:buNone/>
            </a:pPr>
            <a:r>
              <a:rPr lang="en-US" dirty="0">
                <a:solidFill>
                  <a:srgbClr val="FF0000"/>
                </a:solidFill>
              </a:rPr>
              <a:t>   &lt;/servlet-mapping&gt;</a:t>
            </a:r>
          </a:p>
          <a:p>
            <a:r>
              <a:rPr lang="en-US" dirty="0"/>
              <a:t>The above lines configure the following URL to invoke </a:t>
            </a:r>
            <a:r>
              <a:rPr lang="en-US" dirty="0" err="1"/>
              <a:t>QueryServlet</a:t>
            </a:r>
            <a:r>
              <a:rPr lang="en-US" dirty="0"/>
              <a:t>:</a:t>
            </a:r>
          </a:p>
          <a:p>
            <a:endParaRPr lang="en-US" dirty="0"/>
          </a:p>
          <a:p>
            <a:pPr marL="0" indent="0">
              <a:buNone/>
            </a:pPr>
            <a:r>
              <a:rPr lang="en-US" dirty="0" smtClean="0"/>
              <a:t>	</a:t>
            </a:r>
            <a:r>
              <a:rPr lang="en-US" dirty="0" smtClean="0">
                <a:solidFill>
                  <a:srgbClr val="FF0000"/>
                </a:solidFill>
              </a:rPr>
              <a:t>http</a:t>
            </a:r>
            <a:r>
              <a:rPr lang="en-US" dirty="0">
                <a:solidFill>
                  <a:srgbClr val="FF0000"/>
                </a:solidFill>
              </a:rPr>
              <a:t>://</a:t>
            </a:r>
            <a:r>
              <a:rPr lang="en-US" dirty="0" smtClean="0">
                <a:solidFill>
                  <a:srgbClr val="FF0000"/>
                </a:solidFill>
              </a:rPr>
              <a:t>localhost:8080/servletapp/query</a:t>
            </a:r>
            <a:endParaRPr lang="en-US" dirty="0">
              <a:solidFill>
                <a:srgbClr val="FF0000"/>
              </a:solidFill>
            </a:endParaRPr>
          </a:p>
        </p:txBody>
      </p:sp>
    </p:spTree>
    <p:extLst>
      <p:ext uri="{BB962C8B-B14F-4D97-AF65-F5344CB8AC3E}">
        <p14:creationId xmlns:p14="http://schemas.microsoft.com/office/powerpoint/2010/main" val="3322037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8" y="219456"/>
            <a:ext cx="11765280" cy="6547104"/>
          </a:xfrm>
        </p:spPr>
        <p:txBody>
          <a:bodyPr>
            <a:normAutofit/>
          </a:bodyPr>
          <a:lstStyle/>
          <a:p>
            <a:r>
              <a:rPr lang="en-US" b="1" dirty="0"/>
              <a:t>Step 7(g) Invoke the Servlet from the Client-Side Form</a:t>
            </a:r>
          </a:p>
          <a:p>
            <a:r>
              <a:rPr lang="en-US" dirty="0"/>
              <a:t>Issue the following URL to browse the HMTL form "querybook.html" that you have created earlier:</a:t>
            </a:r>
          </a:p>
          <a:p>
            <a:pPr marL="0" indent="0">
              <a:buNone/>
            </a:pPr>
            <a:r>
              <a:rPr lang="en-US" dirty="0" smtClean="0"/>
              <a:t>   </a:t>
            </a:r>
            <a:r>
              <a:rPr lang="en-US" dirty="0" smtClean="0">
                <a:solidFill>
                  <a:srgbClr val="FF0000"/>
                </a:solidFill>
              </a:rPr>
              <a:t>http</a:t>
            </a:r>
            <a:r>
              <a:rPr lang="en-US" dirty="0">
                <a:solidFill>
                  <a:srgbClr val="FF0000"/>
                </a:solidFill>
              </a:rPr>
              <a:t>://</a:t>
            </a:r>
            <a:r>
              <a:rPr lang="en-US" dirty="0" smtClean="0">
                <a:solidFill>
                  <a:srgbClr val="FF0000"/>
                </a:solidFill>
              </a:rPr>
              <a:t>localhost:8080/servletapp/querybook.html</a:t>
            </a:r>
            <a:endParaRPr lang="en-US" dirty="0">
              <a:solidFill>
                <a:srgbClr val="FF0000"/>
              </a:solidFill>
            </a:endParaRPr>
          </a:p>
          <a:p>
            <a:r>
              <a:rPr lang="en-US" dirty="0"/>
              <a:t>Select an author (e.g., "Tan Ah Teck") and click the submit button, which activates the following URL coded in the &lt;form&gt;'s "action" attribute, together with the name=value pair:</a:t>
            </a:r>
          </a:p>
          <a:p>
            <a:r>
              <a:rPr lang="en-US" dirty="0">
                <a:solidFill>
                  <a:srgbClr val="FF0000"/>
                </a:solidFill>
              </a:rPr>
              <a:t>http://</a:t>
            </a:r>
            <a:r>
              <a:rPr lang="en-US" dirty="0" smtClean="0">
                <a:solidFill>
                  <a:srgbClr val="FF0000"/>
                </a:solidFill>
              </a:rPr>
              <a:t>localhost:8080/servletapp/</a:t>
            </a:r>
            <a:r>
              <a:rPr lang="en-US" dirty="0" smtClean="0"/>
              <a:t>query?author=Tan+Ah+Teck</a:t>
            </a:r>
            <a:endParaRPr lang="en-US" dirty="0"/>
          </a:p>
          <a:p>
            <a:r>
              <a:rPr lang="en-US" dirty="0"/>
              <a:t>This URL "/query" triggers </a:t>
            </a:r>
            <a:r>
              <a:rPr lang="en-US" dirty="0" err="1"/>
              <a:t>QueryServlet</a:t>
            </a:r>
            <a:r>
              <a:rPr lang="en-US" dirty="0"/>
              <a:t>. The </a:t>
            </a:r>
            <a:r>
              <a:rPr lang="en-US" dirty="0" err="1"/>
              <a:t>QueryServlet</a:t>
            </a:r>
            <a:r>
              <a:rPr lang="en-US" dirty="0"/>
              <a:t> retrieves the name=value pair of "author=</a:t>
            </a:r>
            <a:r>
              <a:rPr lang="en-US" dirty="0" err="1"/>
              <a:t>Tan+Ah+Teck</a:t>
            </a:r>
            <a:r>
              <a:rPr lang="en-US" dirty="0"/>
              <a:t>". Inside the </a:t>
            </a:r>
            <a:r>
              <a:rPr lang="en-US" dirty="0" err="1"/>
              <a:t>QueryServlet</a:t>
            </a:r>
            <a:r>
              <a:rPr lang="en-US" dirty="0"/>
              <a:t>, the method </a:t>
            </a:r>
            <a:r>
              <a:rPr lang="en-US" dirty="0" err="1"/>
              <a:t>request.getParameter</a:t>
            </a:r>
            <a:r>
              <a:rPr lang="en-US" dirty="0"/>
              <a:t>("author") returns "Tan Ah Teck", which is inserted into the SQL SELECT command to query the database. The processed query result is then written to the client as an HTML document.</a:t>
            </a:r>
          </a:p>
          <a:p>
            <a:endParaRPr lang="en-US" dirty="0"/>
          </a:p>
          <a:p>
            <a:endParaRPr lang="en-US" dirty="0"/>
          </a:p>
        </p:txBody>
      </p:sp>
    </p:spTree>
    <p:extLst>
      <p:ext uri="{BB962C8B-B14F-4D97-AF65-F5344CB8AC3E}">
        <p14:creationId xmlns:p14="http://schemas.microsoft.com/office/powerpoint/2010/main" val="2425578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09729"/>
            <a:ext cx="11012424" cy="609599"/>
          </a:xfrm>
        </p:spPr>
        <p:txBody>
          <a:bodyPr>
            <a:normAutofit fontScale="90000"/>
          </a:bodyPr>
          <a:lstStyle/>
          <a:p>
            <a:pPr algn="ctr"/>
            <a:r>
              <a:rPr lang="en-US" b="1" dirty="0" smtClean="0"/>
              <a:t>Deploying </a:t>
            </a:r>
            <a:r>
              <a:rPr lang="en-US" b="1" dirty="0"/>
              <a:t>Servlet using @WebServlet </a:t>
            </a:r>
          </a:p>
        </p:txBody>
      </p:sp>
      <p:sp>
        <p:nvSpPr>
          <p:cNvPr id="3" name="Content Placeholder 2"/>
          <p:cNvSpPr>
            <a:spLocks noGrp="1"/>
          </p:cNvSpPr>
          <p:nvPr>
            <p:ph idx="1"/>
          </p:nvPr>
        </p:nvSpPr>
        <p:spPr>
          <a:xfrm>
            <a:off x="170688" y="719328"/>
            <a:ext cx="11862816" cy="5998464"/>
          </a:xfrm>
        </p:spPr>
        <p:txBody>
          <a:bodyPr>
            <a:normAutofit/>
          </a:bodyPr>
          <a:lstStyle/>
          <a:p>
            <a:r>
              <a:rPr lang="en-US" b="1" dirty="0" smtClean="0"/>
              <a:t>Servlet </a:t>
            </a:r>
            <a:r>
              <a:rPr lang="en-US" b="1" dirty="0"/>
              <a:t>3.0</a:t>
            </a:r>
            <a:r>
              <a:rPr lang="en-US" dirty="0"/>
              <a:t>, which is supported by </a:t>
            </a:r>
            <a:r>
              <a:rPr lang="en-US" b="1" dirty="0"/>
              <a:t>Tomcat </a:t>
            </a:r>
            <a:r>
              <a:rPr lang="en-US" b="1" dirty="0" smtClean="0"/>
              <a:t>7</a:t>
            </a:r>
            <a:r>
              <a:rPr lang="en-US" dirty="0" smtClean="0"/>
              <a:t> onwards, </a:t>
            </a:r>
            <a:r>
              <a:rPr lang="en-US" dirty="0"/>
              <a:t>introduces the </a:t>
            </a:r>
            <a:r>
              <a:rPr lang="en-US" b="1" dirty="0"/>
              <a:t>@WebServlet annotation</a:t>
            </a:r>
            <a:r>
              <a:rPr lang="en-US" dirty="0"/>
              <a:t>, which greatly simplifies the deployment of servlets. You no longer need to write the deployment descriptor in "web.xml". </a:t>
            </a:r>
            <a:endParaRPr lang="en-US" dirty="0" smtClean="0"/>
          </a:p>
          <a:p>
            <a:r>
              <a:rPr lang="en-US" dirty="0" smtClean="0"/>
              <a:t>Instead</a:t>
            </a:r>
            <a:r>
              <a:rPr lang="en-US" dirty="0"/>
              <a:t>, you can use the </a:t>
            </a:r>
            <a:r>
              <a:rPr lang="en-US" b="1" dirty="0"/>
              <a:t>@WebServlet</a:t>
            </a:r>
            <a:r>
              <a:rPr lang="en-US" dirty="0"/>
              <a:t> annotation to specify the URL mapping.</a:t>
            </a:r>
          </a:p>
          <a:p>
            <a:r>
              <a:rPr lang="en-US" dirty="0" smtClean="0"/>
              <a:t>For </a:t>
            </a:r>
            <a:r>
              <a:rPr lang="en-US" dirty="0"/>
              <a:t>example, let us write a new servlet called AnotherHelloServlet.java, by modifying the HelloServlet.java written earlier, </a:t>
            </a:r>
            <a:r>
              <a:rPr lang="en-US" dirty="0" smtClean="0"/>
              <a:t>with </a:t>
            </a:r>
            <a:r>
              <a:rPr lang="en-US" dirty="0"/>
              <a:t>URL mapping of "</a:t>
            </a:r>
            <a:r>
              <a:rPr lang="en-US" dirty="0" err="1"/>
              <a:t>sayhi</a:t>
            </a:r>
            <a:r>
              <a:rPr lang="en-US" dirty="0" smtClean="0"/>
              <a:t>".</a:t>
            </a:r>
          </a:p>
          <a:p>
            <a:endParaRPr lang="en-US" dirty="0" smtClean="0"/>
          </a:p>
          <a:p>
            <a:pPr marL="0" indent="0">
              <a:buNone/>
            </a:pPr>
            <a:r>
              <a:rPr lang="en-US" dirty="0" smtClean="0"/>
              <a:t>	</a:t>
            </a:r>
            <a:r>
              <a:rPr lang="en-US" b="1" dirty="0" smtClean="0">
                <a:solidFill>
                  <a:srgbClr val="FF0000"/>
                </a:solidFill>
              </a:rPr>
              <a:t>AnotherHelloServlet.java</a:t>
            </a:r>
          </a:p>
          <a:p>
            <a:pPr marL="0" indent="0">
              <a:buNone/>
            </a:pPr>
            <a:endParaRPr lang="en-US" b="1" dirty="0" smtClean="0">
              <a:solidFill>
                <a:srgbClr val="FF0000"/>
              </a:solidFill>
            </a:endParaRPr>
          </a:p>
          <a:p>
            <a:r>
              <a:rPr lang="en-US" dirty="0"/>
              <a:t>In Line 7, the annotation </a:t>
            </a:r>
            <a:r>
              <a:rPr lang="en-US" b="1" dirty="0"/>
              <a:t>@WebServlet("/</a:t>
            </a:r>
            <a:r>
              <a:rPr lang="en-US" b="1" dirty="0" err="1"/>
              <a:t>sayhi</a:t>
            </a:r>
            <a:r>
              <a:rPr lang="en-US" b="1" dirty="0"/>
              <a:t>")</a:t>
            </a:r>
            <a:r>
              <a:rPr lang="en-US" dirty="0"/>
              <a:t> is used to declare the URL mapping for this servlet, i.e., http://</a:t>
            </a:r>
            <a:r>
              <a:rPr lang="en-US" dirty="0" smtClean="0"/>
              <a:t>localhost:8080/servletapp/sayhi</a:t>
            </a:r>
            <a:r>
              <a:rPr lang="en-US" dirty="0"/>
              <a:t>. There is no need to provide any more configuration in "web.xml"!</a:t>
            </a:r>
          </a:p>
        </p:txBody>
      </p:sp>
    </p:spTree>
    <p:extLst>
      <p:ext uri="{BB962C8B-B14F-4D97-AF65-F5344CB8AC3E}">
        <p14:creationId xmlns:p14="http://schemas.microsoft.com/office/powerpoint/2010/main" val="52198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36" y="121920"/>
            <a:ext cx="11972544" cy="6620256"/>
          </a:xfrm>
        </p:spPr>
        <p:txBody>
          <a:bodyPr>
            <a:normAutofit fontScale="92500" lnSpcReduction="20000"/>
          </a:bodyPr>
          <a:lstStyle/>
          <a:p>
            <a:pPr marL="0" indent="0">
              <a:buNone/>
            </a:pPr>
            <a:r>
              <a:rPr lang="en-US" b="1" dirty="0"/>
              <a:t>HTTP Requests</a:t>
            </a:r>
          </a:p>
          <a:p>
            <a:r>
              <a:rPr lang="en-US" dirty="0"/>
              <a:t>The request sends by the computer to a web server that contains all sorts of potentially interesting information is known as </a:t>
            </a:r>
            <a:r>
              <a:rPr lang="en-US" b="1" dirty="0"/>
              <a:t>HTTP requests</a:t>
            </a:r>
            <a:r>
              <a:rPr lang="en-US" dirty="0"/>
              <a:t>.</a:t>
            </a:r>
          </a:p>
          <a:p>
            <a:r>
              <a:rPr lang="en-US" dirty="0"/>
              <a:t>The HTTP client sends the request to the server in the form of request message which includes following information:</a:t>
            </a:r>
          </a:p>
          <a:p>
            <a:pPr>
              <a:buFont typeface="Wingdings" panose="05000000000000000000" pitchFamily="2" charset="2"/>
              <a:buChar char="Ø"/>
            </a:pPr>
            <a:r>
              <a:rPr lang="en-US" dirty="0"/>
              <a:t>The Request-line</a:t>
            </a:r>
          </a:p>
          <a:p>
            <a:pPr>
              <a:buFont typeface="Wingdings" panose="05000000000000000000" pitchFamily="2" charset="2"/>
              <a:buChar char="Ø"/>
            </a:pPr>
            <a:r>
              <a:rPr lang="en-US" dirty="0"/>
              <a:t>The analysis of source IP address, proxy and port</a:t>
            </a:r>
          </a:p>
          <a:p>
            <a:pPr>
              <a:buFont typeface="Wingdings" panose="05000000000000000000" pitchFamily="2" charset="2"/>
              <a:buChar char="Ø"/>
            </a:pPr>
            <a:r>
              <a:rPr lang="en-US" dirty="0"/>
              <a:t>The analysis of destination IP address, protocol, port and host</a:t>
            </a:r>
          </a:p>
          <a:p>
            <a:pPr>
              <a:buFont typeface="Wingdings" panose="05000000000000000000" pitchFamily="2" charset="2"/>
              <a:buChar char="Ø"/>
            </a:pPr>
            <a:r>
              <a:rPr lang="en-US" dirty="0"/>
              <a:t>The Requested URI (Uniform Resource Identifier)</a:t>
            </a:r>
          </a:p>
          <a:p>
            <a:pPr>
              <a:buFont typeface="Wingdings" panose="05000000000000000000" pitchFamily="2" charset="2"/>
              <a:buChar char="Ø"/>
            </a:pPr>
            <a:r>
              <a:rPr lang="en-US" dirty="0"/>
              <a:t>The Request method and Content</a:t>
            </a:r>
          </a:p>
          <a:p>
            <a:pPr>
              <a:buFont typeface="Wingdings" panose="05000000000000000000" pitchFamily="2" charset="2"/>
              <a:buChar char="Ø"/>
            </a:pPr>
            <a:r>
              <a:rPr lang="en-US" dirty="0"/>
              <a:t>The User-Agent header</a:t>
            </a:r>
          </a:p>
          <a:p>
            <a:pPr>
              <a:buFont typeface="Wingdings" panose="05000000000000000000" pitchFamily="2" charset="2"/>
              <a:buChar char="Ø"/>
            </a:pPr>
            <a:r>
              <a:rPr lang="en-US" dirty="0"/>
              <a:t>The Connection control header</a:t>
            </a:r>
          </a:p>
          <a:p>
            <a:pPr>
              <a:buFont typeface="Wingdings" panose="05000000000000000000" pitchFamily="2" charset="2"/>
              <a:buChar char="Ø"/>
            </a:pPr>
            <a:r>
              <a:rPr lang="en-US" dirty="0"/>
              <a:t>The Cache control header</a:t>
            </a:r>
          </a:p>
          <a:p>
            <a:r>
              <a:rPr lang="en-US" dirty="0"/>
              <a:t>The HTTP request method indicates the method to be performed on the resource identified by the </a:t>
            </a:r>
            <a:r>
              <a:rPr lang="en-US" b="1" dirty="0"/>
              <a:t>Requested URI (Uniform Resource Identifier)</a:t>
            </a:r>
            <a:r>
              <a:rPr lang="en-US" dirty="0"/>
              <a:t>. This method is case-sensitive and should be used in uppercase.</a:t>
            </a:r>
          </a:p>
          <a:p>
            <a:r>
              <a:rPr lang="en-US" dirty="0"/>
              <a:t>The HTTP request methods are</a:t>
            </a:r>
            <a:r>
              <a:rPr lang="en-US" dirty="0" smtClean="0"/>
              <a:t>:</a:t>
            </a:r>
            <a:endParaRPr lang="en-US" dirty="0"/>
          </a:p>
        </p:txBody>
      </p:sp>
    </p:spTree>
    <p:extLst>
      <p:ext uri="{BB962C8B-B14F-4D97-AF65-F5344CB8AC3E}">
        <p14:creationId xmlns:p14="http://schemas.microsoft.com/office/powerpoint/2010/main" val="343219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816863"/>
          </a:xfrm>
        </p:spPr>
        <p:txBody>
          <a:bodyPr/>
          <a:lstStyle/>
          <a:p>
            <a:pPr algn="ctr"/>
            <a:r>
              <a:rPr lang="en-US" b="1" dirty="0" smtClean="0"/>
              <a:t>What are the HTTP Methods?</a:t>
            </a:r>
            <a:endParaRPr lang="en-US" b="1" dirty="0"/>
          </a:p>
        </p:txBody>
      </p:sp>
      <p:pic>
        <p:nvPicPr>
          <p:cNvPr id="7170" name="Picture 2" descr="Image result for HTTP Metho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920" y="1024128"/>
            <a:ext cx="8351520" cy="515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05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512063"/>
          </a:xfrm>
        </p:spPr>
        <p:txBody>
          <a:bodyPr>
            <a:normAutofit fontScale="90000"/>
          </a:bodyPr>
          <a:lstStyle/>
          <a:p>
            <a:pPr algn="ctr"/>
            <a:r>
              <a:rPr lang="en-US" b="1" dirty="0" smtClean="0"/>
              <a:t/>
            </a:r>
            <a:br>
              <a:rPr lang="en-US" b="1" dirty="0" smtClean="0"/>
            </a:br>
            <a:r>
              <a:rPr lang="en-US" b="1" dirty="0" smtClean="0"/>
              <a:t>GET </a:t>
            </a:r>
            <a:r>
              <a:rPr lang="en-US" b="1" dirty="0"/>
              <a:t>and POST</a:t>
            </a:r>
            <a:r>
              <a:rPr lang="en-US" dirty="0"/>
              <a:t/>
            </a:r>
            <a:br>
              <a:rPr lang="en-US" dirty="0"/>
            </a:br>
            <a:endParaRPr lang="en-US" dirty="0"/>
          </a:p>
        </p:txBody>
      </p:sp>
      <p:sp>
        <p:nvSpPr>
          <p:cNvPr id="3" name="Content Placeholder 2"/>
          <p:cNvSpPr>
            <a:spLocks noGrp="1"/>
          </p:cNvSpPr>
          <p:nvPr>
            <p:ph idx="1"/>
          </p:nvPr>
        </p:nvSpPr>
        <p:spPr>
          <a:xfrm>
            <a:off x="146304" y="621792"/>
            <a:ext cx="11911584" cy="6144768"/>
          </a:xfrm>
        </p:spPr>
        <p:txBody>
          <a:bodyPr>
            <a:normAutofit/>
          </a:bodyPr>
          <a:lstStyle/>
          <a:p>
            <a:r>
              <a:rPr lang="en-US" dirty="0" smtClean="0"/>
              <a:t>Two </a:t>
            </a:r>
            <a:r>
              <a:rPr lang="en-US" dirty="0"/>
              <a:t>common methods for the request-response between a server and client are:</a:t>
            </a:r>
          </a:p>
          <a:p>
            <a:r>
              <a:rPr lang="en-US" b="1" dirty="0"/>
              <a:t>GET</a:t>
            </a:r>
            <a:r>
              <a:rPr lang="en-US" dirty="0"/>
              <a:t>- It requests the data from a specified resource</a:t>
            </a:r>
          </a:p>
          <a:p>
            <a:r>
              <a:rPr lang="en-US" b="1" dirty="0"/>
              <a:t>POST</a:t>
            </a:r>
            <a:r>
              <a:rPr lang="en-US" dirty="0"/>
              <a:t>- It submits the processed data to a specified resource</a:t>
            </a:r>
          </a:p>
          <a:p>
            <a:pPr marL="0" indent="0">
              <a:buNone/>
            </a:pPr>
            <a:r>
              <a:rPr lang="en-US" dirty="0" smtClean="0"/>
              <a:t>  </a:t>
            </a:r>
            <a:r>
              <a:rPr lang="en-US" b="1" dirty="0" smtClean="0"/>
              <a:t>Anatomy </a:t>
            </a:r>
            <a:r>
              <a:rPr lang="en-US" b="1" dirty="0"/>
              <a:t>of Get Request</a:t>
            </a:r>
          </a:p>
          <a:p>
            <a:r>
              <a:rPr lang="en-US" dirty="0"/>
              <a:t>The query string (name/value pairs) is sent inside the URL of a GET request:</a:t>
            </a:r>
          </a:p>
          <a:p>
            <a:pPr marL="0" indent="0">
              <a:buNone/>
            </a:pPr>
            <a:r>
              <a:rPr lang="en-US" dirty="0" smtClean="0"/>
              <a:t> </a:t>
            </a:r>
            <a:r>
              <a:rPr lang="en-US" dirty="0" smtClean="0">
                <a:solidFill>
                  <a:srgbClr val="FF0000"/>
                </a:solidFill>
              </a:rPr>
              <a:t> GET</a:t>
            </a:r>
            <a:r>
              <a:rPr lang="en-US" dirty="0">
                <a:solidFill>
                  <a:srgbClr val="FF0000"/>
                </a:solidFill>
              </a:rPr>
              <a:t> /RegisterDao.jsp?name1=value1&amp;name2=value2</a:t>
            </a:r>
            <a:r>
              <a:rPr lang="en-US" dirty="0"/>
              <a:t>  </a:t>
            </a:r>
          </a:p>
          <a:p>
            <a:r>
              <a:rPr lang="en-US" dirty="0"/>
              <a:t>As we know that data is sent in request header in case of get request. It is the default request type. Let's see what information is sent to the server.</a:t>
            </a:r>
          </a:p>
          <a:p>
            <a:endParaRPr lang="en-US" dirty="0"/>
          </a:p>
        </p:txBody>
      </p:sp>
    </p:spTree>
    <p:extLst>
      <p:ext uri="{BB962C8B-B14F-4D97-AF65-F5344CB8AC3E}">
        <p14:creationId xmlns:p14="http://schemas.microsoft.com/office/powerpoint/2010/main" val="118687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416" y="426720"/>
            <a:ext cx="11911584" cy="6608064"/>
          </a:xfrm>
        </p:spPr>
        <p:txBody>
          <a:bodyPr/>
          <a:lstStyle/>
          <a:p>
            <a:pPr marL="0" indent="0">
              <a:buNone/>
            </a:pPr>
            <a:r>
              <a:rPr lang="en-US" b="1" dirty="0"/>
              <a:t>F</a:t>
            </a:r>
            <a:r>
              <a:rPr lang="en-US" b="1" dirty="0" smtClean="0"/>
              <a:t>eatures </a:t>
            </a:r>
            <a:r>
              <a:rPr lang="en-US" b="1" dirty="0"/>
              <a:t>of GET requests are:</a:t>
            </a:r>
          </a:p>
          <a:p>
            <a:r>
              <a:rPr lang="en-US" sz="2000" dirty="0"/>
              <a:t>It remains in the browser history</a:t>
            </a:r>
          </a:p>
          <a:p>
            <a:r>
              <a:rPr lang="en-US" sz="2000" dirty="0"/>
              <a:t>It can be bookmarked</a:t>
            </a:r>
          </a:p>
          <a:p>
            <a:r>
              <a:rPr lang="en-US" sz="2000" dirty="0"/>
              <a:t>It can be cached</a:t>
            </a:r>
          </a:p>
          <a:p>
            <a:r>
              <a:rPr lang="en-US" sz="2000" dirty="0"/>
              <a:t>It have length restrictions</a:t>
            </a:r>
          </a:p>
          <a:p>
            <a:r>
              <a:rPr lang="en-US" sz="2000" dirty="0"/>
              <a:t>It should never be used when dealing with sensitive data</a:t>
            </a:r>
          </a:p>
          <a:p>
            <a:r>
              <a:rPr lang="en-US" sz="2000" dirty="0"/>
              <a:t>It should only be used for retrieving the </a:t>
            </a:r>
            <a:r>
              <a:rPr lang="en-US" sz="2000" dirty="0" smtClean="0"/>
              <a:t>data</a:t>
            </a:r>
          </a:p>
          <a:p>
            <a:endParaRPr lang="en-US" dirty="0"/>
          </a:p>
          <a:p>
            <a:endParaRPr lang="en-US" dirty="0"/>
          </a:p>
        </p:txBody>
      </p:sp>
      <p:pic>
        <p:nvPicPr>
          <p:cNvPr id="5124" name="Picture 4" descr="Servlet Request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3255264"/>
            <a:ext cx="9668256" cy="33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9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2954</TotalTime>
  <Words>4747</Words>
  <Application>Microsoft Office PowerPoint</Application>
  <PresentationFormat>Widescreen</PresentationFormat>
  <Paragraphs>453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vt:lpstr>
      <vt:lpstr>Office Theme</vt:lpstr>
      <vt:lpstr> What is web application? </vt:lpstr>
      <vt:lpstr> Advantage of Servlet </vt:lpstr>
      <vt:lpstr>PowerPoint Presentation</vt:lpstr>
      <vt:lpstr> What is a Website? </vt:lpstr>
      <vt:lpstr>PowerPoint Presentation</vt:lpstr>
      <vt:lpstr>PowerPoint Presentation</vt:lpstr>
      <vt:lpstr>What are the HTTP Methods?</vt:lpstr>
      <vt:lpstr> GET and POST </vt:lpstr>
      <vt:lpstr>PowerPoint Presentation</vt:lpstr>
      <vt:lpstr>PowerPoint Presentation</vt:lpstr>
      <vt:lpstr>What is a Servlet?</vt:lpstr>
      <vt:lpstr>Servlet API</vt:lpstr>
      <vt:lpstr>PowerPoint Presentation</vt:lpstr>
      <vt:lpstr>PowerPoint Presentation</vt:lpstr>
      <vt:lpstr>PowerPoint Presentation</vt:lpstr>
      <vt:lpstr>PowerPoint Presentation</vt:lpstr>
      <vt:lpstr> Life Cycle of a Servlet   </vt:lpstr>
      <vt:lpstr>PowerPoint Presentation</vt:lpstr>
      <vt:lpstr>PowerPoint Presentation</vt:lpstr>
      <vt:lpstr> War File </vt:lpstr>
      <vt:lpstr> How to deploy the war file? </vt:lpstr>
      <vt:lpstr> welcome-file-list in web.xml </vt:lpstr>
      <vt:lpstr> First "Hello-world" Servlet </vt:lpstr>
      <vt:lpstr>PowerPoint Presentation</vt:lpstr>
      <vt:lpstr>PowerPoint Presentation</vt:lpstr>
      <vt:lpstr>PowerPoint Presentation</vt:lpstr>
      <vt:lpstr> Java Servlets </vt:lpstr>
      <vt:lpstr>PowerPoint Presentation</vt:lpstr>
      <vt:lpstr>PowerPoint Presentation</vt:lpstr>
      <vt:lpstr>PowerPoint Presentation</vt:lpstr>
      <vt:lpstr>PowerPoint Presentation</vt:lpstr>
      <vt:lpstr>PowerPoint Presentation</vt:lpstr>
      <vt:lpstr>PowerPoint Presentation</vt:lpstr>
      <vt:lpstr> Creating Servlet Example in Eclipse </vt:lpstr>
      <vt:lpstr> Run Tomcat from Eclipse </vt:lpstr>
      <vt:lpstr>Create WebApps and Run Servlets from Eclipse</vt:lpstr>
      <vt:lpstr>PowerPoint Presentation</vt:lpstr>
      <vt:lpstr> Processing HTML Form Data </vt:lpstr>
      <vt:lpstr>PowerPoint Presentation</vt:lpstr>
      <vt:lpstr>PowerPoint Presentation</vt:lpstr>
      <vt:lpstr>PowerPoint Presentation</vt:lpstr>
      <vt:lpstr>PowerPoint Presentation</vt:lpstr>
      <vt:lpstr>PowerPoint Presentation</vt:lpstr>
      <vt:lpstr>PowerPoint Presentation</vt:lpstr>
      <vt:lpstr>Write a Database Servlet</vt:lpstr>
      <vt:lpstr>PowerPoint Presentation</vt:lpstr>
      <vt:lpstr>Step 7(b) Install MySQL JDBC Driver</vt:lpstr>
      <vt:lpstr>PowerPoint Presentation</vt:lpstr>
      <vt:lpstr>PowerPoint Presentation</vt:lpstr>
      <vt:lpstr>PowerPoint Presentation</vt:lpstr>
      <vt:lpstr>PowerPoint Presentation</vt:lpstr>
      <vt:lpstr>Deploying Servlet using @WebServlet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Nested classes</dc:title>
  <dc:creator>test</dc:creator>
  <cp:lastModifiedBy>test</cp:lastModifiedBy>
  <cp:revision>95</cp:revision>
  <dcterms:created xsi:type="dcterms:W3CDTF">2018-02-01T03:51:58Z</dcterms:created>
  <dcterms:modified xsi:type="dcterms:W3CDTF">2018-02-18T23:48:49Z</dcterms:modified>
</cp:coreProperties>
</file>