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83" r:id="rId10"/>
    <p:sldId id="264" r:id="rId11"/>
    <p:sldId id="267" r:id="rId12"/>
    <p:sldId id="269" r:id="rId13"/>
    <p:sldId id="279" r:id="rId14"/>
    <p:sldId id="280" r:id="rId15"/>
    <p:sldId id="281" r:id="rId16"/>
    <p:sldId id="270" r:id="rId17"/>
    <p:sldId id="282" r:id="rId18"/>
    <p:sldId id="271" r:id="rId19"/>
    <p:sldId id="272" r:id="rId20"/>
    <p:sldId id="274" r:id="rId21"/>
    <p:sldId id="275" r:id="rId22"/>
    <p:sldId id="278" r:id="rId23"/>
    <p:sldId id="277" r:id="rId24"/>
    <p:sldId id="276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4660"/>
  </p:normalViewPr>
  <p:slideViewPr>
    <p:cSldViewPr>
      <p:cViewPr>
        <p:scale>
          <a:sx n="60" d="100"/>
          <a:sy n="60" d="100"/>
        </p:scale>
        <p:origin x="-1572" y="-11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DC776-D0AD-4E08-8B86-43631475E5AB}" type="doc">
      <dgm:prSet loTypeId="urn:microsoft.com/office/officeart/2005/8/layout/process5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HK" altLang="en-US"/>
        </a:p>
      </dgm:t>
    </dgm:pt>
    <dgm:pt modelId="{7C2F3D16-928C-45F7-9A7A-81D5E36ABB3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err="1" smtClean="0"/>
            <a:t>Shepp</a:t>
          </a:r>
          <a:r>
            <a:rPr lang="en-US" dirty="0" smtClean="0"/>
            <a:t>-Logan Head Phantom Model</a:t>
          </a:r>
          <a:endParaRPr lang="zh-HK" dirty="0"/>
        </a:p>
      </dgm:t>
    </dgm:pt>
    <dgm:pt modelId="{D267A330-6E95-4F48-B129-2224CDB4D056}" type="parTrans" cxnId="{014BA0C2-FE35-413F-B814-8665FBA647BF}">
      <dgm:prSet/>
      <dgm:spPr/>
      <dgm:t>
        <a:bodyPr/>
        <a:lstStyle/>
        <a:p>
          <a:endParaRPr lang="zh-HK" altLang="en-US"/>
        </a:p>
      </dgm:t>
    </dgm:pt>
    <dgm:pt modelId="{0603C082-912C-4201-B762-6B95BFE36255}" type="sibTrans" cxnId="{014BA0C2-FE35-413F-B814-8665FBA647BF}">
      <dgm:prSet/>
      <dgm:spPr/>
      <dgm:t>
        <a:bodyPr/>
        <a:lstStyle/>
        <a:p>
          <a:endParaRPr lang="zh-HK" altLang="en-US"/>
        </a:p>
      </dgm:t>
    </dgm:pt>
    <dgm:pt modelId="{1E2DED04-C946-46BC-B9D0-49FD1E8D07C9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Radon Transform</a:t>
          </a:r>
          <a:endParaRPr lang="zh-HK" dirty="0"/>
        </a:p>
      </dgm:t>
    </dgm:pt>
    <dgm:pt modelId="{F8C9BBC9-0100-4244-A6F9-81D86B8349CB}" type="parTrans" cxnId="{2CDC2C9A-02D9-4FF1-8236-03C7E19E26EA}">
      <dgm:prSet/>
      <dgm:spPr/>
      <dgm:t>
        <a:bodyPr/>
        <a:lstStyle/>
        <a:p>
          <a:endParaRPr lang="zh-HK" altLang="en-US"/>
        </a:p>
      </dgm:t>
    </dgm:pt>
    <dgm:pt modelId="{68275530-4897-47B6-9965-6775618A6E32}" type="sibTrans" cxnId="{2CDC2C9A-02D9-4FF1-8236-03C7E19E26EA}">
      <dgm:prSet/>
      <dgm:spPr/>
      <dgm:t>
        <a:bodyPr/>
        <a:lstStyle/>
        <a:p>
          <a:endParaRPr lang="zh-HK" altLang="en-US" dirty="0"/>
        </a:p>
      </dgm:t>
    </dgm:pt>
    <dgm:pt modelId="{37D6D89C-5C75-46DD-AAF1-B691D35407D8}">
      <dgm:prSet/>
      <dgm:spPr/>
      <dgm:t>
        <a:bodyPr/>
        <a:lstStyle/>
        <a:p>
          <a:pPr rtl="0"/>
          <a:r>
            <a:rPr lang="en-US" dirty="0" smtClean="0"/>
            <a:t>1D Fourier transformed projection slices of different angles</a:t>
          </a:r>
          <a:endParaRPr lang="zh-HK" dirty="0"/>
        </a:p>
      </dgm:t>
    </dgm:pt>
    <dgm:pt modelId="{1A409021-2FDA-4E74-B76F-7D34B2FA29D4}" type="parTrans" cxnId="{B90CFE56-9531-49A6-982D-D13CA20CDDA5}">
      <dgm:prSet/>
      <dgm:spPr/>
      <dgm:t>
        <a:bodyPr/>
        <a:lstStyle/>
        <a:p>
          <a:endParaRPr lang="zh-HK" altLang="en-US"/>
        </a:p>
      </dgm:t>
    </dgm:pt>
    <dgm:pt modelId="{0E891C35-A7B0-4A1F-A5E3-7DB4A56D383B}" type="sibTrans" cxnId="{B90CFE56-9531-49A6-982D-D13CA20CDDA5}">
      <dgm:prSet/>
      <dgm:spPr/>
      <dgm:t>
        <a:bodyPr/>
        <a:lstStyle/>
        <a:p>
          <a:endParaRPr lang="zh-HK" altLang="en-US"/>
        </a:p>
      </dgm:t>
    </dgm:pt>
    <dgm:pt modelId="{4DCB732D-B602-4A7A-9428-7CBC8C629A17}">
      <dgm:prSet/>
      <dgm:spPr/>
      <dgm:t>
        <a:bodyPr/>
        <a:lstStyle/>
        <a:p>
          <a:pPr rtl="0"/>
          <a:r>
            <a:rPr lang="en-US" dirty="0" smtClean="0"/>
            <a:t>Convert from polar to Cartesian coordinate</a:t>
          </a:r>
          <a:endParaRPr lang="zh-HK" dirty="0"/>
        </a:p>
      </dgm:t>
    </dgm:pt>
    <dgm:pt modelId="{F69E2607-9D44-4A2E-AE3B-646A2F6BBE8A}" type="parTrans" cxnId="{EAF28ADD-5EE5-49AC-A9BA-C78F36BAC5B8}">
      <dgm:prSet/>
      <dgm:spPr/>
      <dgm:t>
        <a:bodyPr/>
        <a:lstStyle/>
        <a:p>
          <a:endParaRPr lang="zh-HK" altLang="en-US"/>
        </a:p>
      </dgm:t>
    </dgm:pt>
    <dgm:pt modelId="{6580574C-0A95-4698-9B6F-A426697B50A6}" type="sibTrans" cxnId="{EAF28ADD-5EE5-49AC-A9BA-C78F36BAC5B8}">
      <dgm:prSet/>
      <dgm:spPr/>
      <dgm:t>
        <a:bodyPr/>
        <a:lstStyle/>
        <a:p>
          <a:endParaRPr lang="zh-HK" altLang="en-US" dirty="0"/>
        </a:p>
      </dgm:t>
    </dgm:pt>
    <dgm:pt modelId="{11FDFA54-F438-4284-A127-7238D215D3D5}">
      <dgm:prSet/>
      <dgm:spPr/>
      <dgm:t>
        <a:bodyPr/>
        <a:lstStyle/>
        <a:p>
          <a:pPr rtl="0"/>
          <a:r>
            <a:rPr lang="en-US" dirty="0" smtClean="0"/>
            <a:t>Inverse 2D Fourier transform. </a:t>
          </a:r>
          <a:endParaRPr lang="zh-HK" dirty="0"/>
        </a:p>
      </dgm:t>
    </dgm:pt>
    <dgm:pt modelId="{6E412815-1C82-4265-9139-AFDAEDCBC68A}" type="parTrans" cxnId="{137808A9-DAAE-4A7F-BAC7-6EF717CA0DCC}">
      <dgm:prSet/>
      <dgm:spPr/>
      <dgm:t>
        <a:bodyPr/>
        <a:lstStyle/>
        <a:p>
          <a:endParaRPr lang="zh-HK" altLang="en-US"/>
        </a:p>
      </dgm:t>
    </dgm:pt>
    <dgm:pt modelId="{592F0F21-CA80-459F-9C7D-7C70B6204735}" type="sibTrans" cxnId="{137808A9-DAAE-4A7F-BAC7-6EF717CA0DCC}">
      <dgm:prSet/>
      <dgm:spPr/>
      <dgm:t>
        <a:bodyPr/>
        <a:lstStyle/>
        <a:p>
          <a:endParaRPr lang="zh-HK" altLang="en-US"/>
        </a:p>
      </dgm:t>
    </dgm:pt>
    <dgm:pt modelId="{B2CEFC40-9588-4C24-A189-2E7C75981342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Reconstructed image</a:t>
          </a:r>
          <a:endParaRPr lang="zh-HK" dirty="0"/>
        </a:p>
      </dgm:t>
    </dgm:pt>
    <dgm:pt modelId="{3B2BAC39-5E11-47A4-99CA-977D4CD976EE}" type="parTrans" cxnId="{C6375DE5-B089-4942-9CCC-B422CB05A3C6}">
      <dgm:prSet/>
      <dgm:spPr/>
      <dgm:t>
        <a:bodyPr/>
        <a:lstStyle/>
        <a:p>
          <a:endParaRPr lang="zh-HK" altLang="en-US"/>
        </a:p>
      </dgm:t>
    </dgm:pt>
    <dgm:pt modelId="{2AC39EAF-87DD-4765-B7D1-532F33EC31B9}" type="sibTrans" cxnId="{C6375DE5-B089-4942-9CCC-B422CB05A3C6}">
      <dgm:prSet/>
      <dgm:spPr/>
      <dgm:t>
        <a:bodyPr/>
        <a:lstStyle/>
        <a:p>
          <a:endParaRPr lang="zh-HK" altLang="en-US"/>
        </a:p>
      </dgm:t>
    </dgm:pt>
    <dgm:pt modelId="{FBEA2681-F3DE-46C4-A441-E82B974226ED}" type="pres">
      <dgm:prSet presAssocID="{76CDC776-D0AD-4E08-8B86-43631475E5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HK" altLang="en-US"/>
        </a:p>
      </dgm:t>
    </dgm:pt>
    <dgm:pt modelId="{9B42EED6-4220-4EC7-AC0E-971F0A78750B}" type="pres">
      <dgm:prSet presAssocID="{7C2F3D16-928C-45F7-9A7A-81D5E36ABB35}" presName="node" presStyleLbl="node1" presStyleIdx="0" presStyleCnt="6" custScaleX="132373" custScaleY="165937" custLinFactNeighborX="-6793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BB346706-7034-41C3-A58F-16C2D8D8E1E3}" type="pres">
      <dgm:prSet presAssocID="{0603C082-912C-4201-B762-6B95BFE36255}" presName="sibTrans" presStyleLbl="sibTrans2D1" presStyleIdx="0" presStyleCnt="5"/>
      <dgm:spPr/>
      <dgm:t>
        <a:bodyPr/>
        <a:lstStyle/>
        <a:p>
          <a:endParaRPr lang="zh-HK" altLang="en-US"/>
        </a:p>
      </dgm:t>
    </dgm:pt>
    <dgm:pt modelId="{7CF5547D-AEF1-478C-B990-5AC30E12ABF9}" type="pres">
      <dgm:prSet presAssocID="{0603C082-912C-4201-B762-6B95BFE36255}" presName="connectorText" presStyleLbl="sibTrans2D1" presStyleIdx="0" presStyleCnt="5"/>
      <dgm:spPr/>
      <dgm:t>
        <a:bodyPr/>
        <a:lstStyle/>
        <a:p>
          <a:endParaRPr lang="zh-HK" altLang="en-US"/>
        </a:p>
      </dgm:t>
    </dgm:pt>
    <dgm:pt modelId="{8135C990-92AD-4171-AF10-BF530D958A27}" type="pres">
      <dgm:prSet presAssocID="{1E2DED04-C946-46BC-B9D0-49FD1E8D07C9}" presName="node" presStyleLbl="node1" presStyleIdx="1" presStyleCnt="6" custScaleX="137972" custScaleY="166344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2DB102DF-2915-44E3-BC72-2166E3CD6B56}" type="pres">
      <dgm:prSet presAssocID="{68275530-4897-47B6-9965-6775618A6E32}" presName="sibTrans" presStyleLbl="sibTrans2D1" presStyleIdx="1" presStyleCnt="5"/>
      <dgm:spPr/>
      <dgm:t>
        <a:bodyPr/>
        <a:lstStyle/>
        <a:p>
          <a:endParaRPr lang="zh-HK" altLang="en-US"/>
        </a:p>
      </dgm:t>
    </dgm:pt>
    <dgm:pt modelId="{27AF38DF-6C8B-4470-8F41-246DD270FB82}" type="pres">
      <dgm:prSet presAssocID="{68275530-4897-47B6-9965-6775618A6E32}" presName="connectorText" presStyleLbl="sibTrans2D1" presStyleIdx="1" presStyleCnt="5"/>
      <dgm:spPr/>
      <dgm:t>
        <a:bodyPr/>
        <a:lstStyle/>
        <a:p>
          <a:endParaRPr lang="zh-HK" altLang="en-US"/>
        </a:p>
      </dgm:t>
    </dgm:pt>
    <dgm:pt modelId="{1BDA05CF-25B7-46E2-8E60-EBD3C093ACDB}" type="pres">
      <dgm:prSet presAssocID="{37D6D89C-5C75-46DD-AAF1-B691D35407D8}" presName="node" presStyleLbl="node1" presStyleIdx="2" presStyleCnt="6" custScaleX="137460" custScaleY="163417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B771DC6B-FD6D-4252-94ED-5081A548CD76}" type="pres">
      <dgm:prSet presAssocID="{0E891C35-A7B0-4A1F-A5E3-7DB4A56D383B}" presName="sibTrans" presStyleLbl="sibTrans2D1" presStyleIdx="2" presStyleCnt="5"/>
      <dgm:spPr/>
      <dgm:t>
        <a:bodyPr/>
        <a:lstStyle/>
        <a:p>
          <a:endParaRPr lang="zh-HK" altLang="en-US"/>
        </a:p>
      </dgm:t>
    </dgm:pt>
    <dgm:pt modelId="{6466861F-3B91-4BED-91A8-8A278D5C984B}" type="pres">
      <dgm:prSet presAssocID="{0E891C35-A7B0-4A1F-A5E3-7DB4A56D383B}" presName="connectorText" presStyleLbl="sibTrans2D1" presStyleIdx="2" presStyleCnt="5"/>
      <dgm:spPr/>
      <dgm:t>
        <a:bodyPr/>
        <a:lstStyle/>
        <a:p>
          <a:endParaRPr lang="zh-HK" altLang="en-US"/>
        </a:p>
      </dgm:t>
    </dgm:pt>
    <dgm:pt modelId="{90CCEE9A-7F06-46A5-8B6C-7B44A42CA654}" type="pres">
      <dgm:prSet presAssocID="{4DCB732D-B602-4A7A-9428-7CBC8C629A17}" presName="node" presStyleLbl="node1" presStyleIdx="3" presStyleCnt="6" custScaleX="147625" custScaleY="155669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41E2F838-5A89-4B07-B9CE-4FCE2979F5FA}" type="pres">
      <dgm:prSet presAssocID="{6580574C-0A95-4698-9B6F-A426697B50A6}" presName="sibTrans" presStyleLbl="sibTrans2D1" presStyleIdx="3" presStyleCnt="5"/>
      <dgm:spPr/>
      <dgm:t>
        <a:bodyPr/>
        <a:lstStyle/>
        <a:p>
          <a:endParaRPr lang="zh-HK" altLang="en-US"/>
        </a:p>
      </dgm:t>
    </dgm:pt>
    <dgm:pt modelId="{1A87FA8F-DC26-4CFF-99D4-1CD7069EE20B}" type="pres">
      <dgm:prSet presAssocID="{6580574C-0A95-4698-9B6F-A426697B50A6}" presName="connectorText" presStyleLbl="sibTrans2D1" presStyleIdx="3" presStyleCnt="5"/>
      <dgm:spPr/>
      <dgm:t>
        <a:bodyPr/>
        <a:lstStyle/>
        <a:p>
          <a:endParaRPr lang="zh-HK" altLang="en-US"/>
        </a:p>
      </dgm:t>
    </dgm:pt>
    <dgm:pt modelId="{7E48CB92-212C-4700-9076-342F524AA643}" type="pres">
      <dgm:prSet presAssocID="{11FDFA54-F438-4284-A127-7238D215D3D5}" presName="node" presStyleLbl="node1" presStyleIdx="4" presStyleCnt="6" custScaleX="133459" custScaleY="166859" custLinFactNeighborX="-1065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CDD209B0-1E8E-410C-9FF7-60DA6BFAF862}" type="pres">
      <dgm:prSet presAssocID="{592F0F21-CA80-459F-9C7D-7C70B6204735}" presName="sibTrans" presStyleLbl="sibTrans2D1" presStyleIdx="4" presStyleCnt="5"/>
      <dgm:spPr/>
      <dgm:t>
        <a:bodyPr/>
        <a:lstStyle/>
        <a:p>
          <a:endParaRPr lang="zh-HK" altLang="en-US"/>
        </a:p>
      </dgm:t>
    </dgm:pt>
    <dgm:pt modelId="{A87344D3-6EC7-4C16-890E-12D94E45A3F7}" type="pres">
      <dgm:prSet presAssocID="{592F0F21-CA80-459F-9C7D-7C70B6204735}" presName="connectorText" presStyleLbl="sibTrans2D1" presStyleIdx="4" presStyleCnt="5"/>
      <dgm:spPr/>
      <dgm:t>
        <a:bodyPr/>
        <a:lstStyle/>
        <a:p>
          <a:endParaRPr lang="zh-HK" altLang="en-US"/>
        </a:p>
      </dgm:t>
    </dgm:pt>
    <dgm:pt modelId="{97D30B24-775F-4FEB-9CCF-2892CA0DBA16}" type="pres">
      <dgm:prSet presAssocID="{B2CEFC40-9588-4C24-A189-2E7C75981342}" presName="node" presStyleLbl="node1" presStyleIdx="5" presStyleCnt="6" custScaleX="133426" custScaleY="153628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</dgm:ptLst>
  <dgm:cxnLst>
    <dgm:cxn modelId="{BD017FBE-0774-42BD-A3D3-715515F8CA3E}" type="presOf" srcId="{11FDFA54-F438-4284-A127-7238D215D3D5}" destId="{7E48CB92-212C-4700-9076-342F524AA643}" srcOrd="0" destOrd="0" presId="urn:microsoft.com/office/officeart/2005/8/layout/process5"/>
    <dgm:cxn modelId="{7067F741-1964-4145-A3BA-921E21387A73}" type="presOf" srcId="{68275530-4897-47B6-9965-6775618A6E32}" destId="{2DB102DF-2915-44E3-BC72-2166E3CD6B56}" srcOrd="0" destOrd="0" presId="urn:microsoft.com/office/officeart/2005/8/layout/process5"/>
    <dgm:cxn modelId="{137808A9-DAAE-4A7F-BAC7-6EF717CA0DCC}" srcId="{76CDC776-D0AD-4E08-8B86-43631475E5AB}" destId="{11FDFA54-F438-4284-A127-7238D215D3D5}" srcOrd="4" destOrd="0" parTransId="{6E412815-1C82-4265-9139-AFDAEDCBC68A}" sibTransId="{592F0F21-CA80-459F-9C7D-7C70B6204735}"/>
    <dgm:cxn modelId="{2CDC2C9A-02D9-4FF1-8236-03C7E19E26EA}" srcId="{76CDC776-D0AD-4E08-8B86-43631475E5AB}" destId="{1E2DED04-C946-46BC-B9D0-49FD1E8D07C9}" srcOrd="1" destOrd="0" parTransId="{F8C9BBC9-0100-4244-A6F9-81D86B8349CB}" sibTransId="{68275530-4897-47B6-9965-6775618A6E32}"/>
    <dgm:cxn modelId="{47BD7725-4C78-4C4B-B91B-C551D0284547}" type="presOf" srcId="{76CDC776-D0AD-4E08-8B86-43631475E5AB}" destId="{FBEA2681-F3DE-46C4-A441-E82B974226ED}" srcOrd="0" destOrd="0" presId="urn:microsoft.com/office/officeart/2005/8/layout/process5"/>
    <dgm:cxn modelId="{B90CFE56-9531-49A6-982D-D13CA20CDDA5}" srcId="{76CDC776-D0AD-4E08-8B86-43631475E5AB}" destId="{37D6D89C-5C75-46DD-AAF1-B691D35407D8}" srcOrd="2" destOrd="0" parTransId="{1A409021-2FDA-4E74-B76F-7D34B2FA29D4}" sibTransId="{0E891C35-A7B0-4A1F-A5E3-7DB4A56D383B}"/>
    <dgm:cxn modelId="{AB6D1F01-5672-491A-83ED-A52129CD9D2A}" type="presOf" srcId="{592F0F21-CA80-459F-9C7D-7C70B6204735}" destId="{A87344D3-6EC7-4C16-890E-12D94E45A3F7}" srcOrd="1" destOrd="0" presId="urn:microsoft.com/office/officeart/2005/8/layout/process5"/>
    <dgm:cxn modelId="{E0B5CB04-40BC-47FD-80FC-A0B8E267E124}" type="presOf" srcId="{0603C082-912C-4201-B762-6B95BFE36255}" destId="{7CF5547D-AEF1-478C-B990-5AC30E12ABF9}" srcOrd="1" destOrd="0" presId="urn:microsoft.com/office/officeart/2005/8/layout/process5"/>
    <dgm:cxn modelId="{C59CF83C-9A50-4581-BD2F-1C12C39D7A93}" type="presOf" srcId="{4DCB732D-B602-4A7A-9428-7CBC8C629A17}" destId="{90CCEE9A-7F06-46A5-8B6C-7B44A42CA654}" srcOrd="0" destOrd="0" presId="urn:microsoft.com/office/officeart/2005/8/layout/process5"/>
    <dgm:cxn modelId="{88F86548-D6BE-49BD-A52D-AFBDE0AE1B3F}" type="presOf" srcId="{6580574C-0A95-4698-9B6F-A426697B50A6}" destId="{1A87FA8F-DC26-4CFF-99D4-1CD7069EE20B}" srcOrd="1" destOrd="0" presId="urn:microsoft.com/office/officeart/2005/8/layout/process5"/>
    <dgm:cxn modelId="{EAF28ADD-5EE5-49AC-A9BA-C78F36BAC5B8}" srcId="{76CDC776-D0AD-4E08-8B86-43631475E5AB}" destId="{4DCB732D-B602-4A7A-9428-7CBC8C629A17}" srcOrd="3" destOrd="0" parTransId="{F69E2607-9D44-4A2E-AE3B-646A2F6BBE8A}" sibTransId="{6580574C-0A95-4698-9B6F-A426697B50A6}"/>
    <dgm:cxn modelId="{4E1D6C89-E453-4372-B2AF-F0D8E657885F}" type="presOf" srcId="{592F0F21-CA80-459F-9C7D-7C70B6204735}" destId="{CDD209B0-1E8E-410C-9FF7-60DA6BFAF862}" srcOrd="0" destOrd="0" presId="urn:microsoft.com/office/officeart/2005/8/layout/process5"/>
    <dgm:cxn modelId="{E21A893A-D07D-45BE-9F90-96A6CEE88E1F}" type="presOf" srcId="{68275530-4897-47B6-9965-6775618A6E32}" destId="{27AF38DF-6C8B-4470-8F41-246DD270FB82}" srcOrd="1" destOrd="0" presId="urn:microsoft.com/office/officeart/2005/8/layout/process5"/>
    <dgm:cxn modelId="{014BA0C2-FE35-413F-B814-8665FBA647BF}" srcId="{76CDC776-D0AD-4E08-8B86-43631475E5AB}" destId="{7C2F3D16-928C-45F7-9A7A-81D5E36ABB35}" srcOrd="0" destOrd="0" parTransId="{D267A330-6E95-4F48-B129-2224CDB4D056}" sibTransId="{0603C082-912C-4201-B762-6B95BFE36255}"/>
    <dgm:cxn modelId="{C6375DE5-B089-4942-9CCC-B422CB05A3C6}" srcId="{76CDC776-D0AD-4E08-8B86-43631475E5AB}" destId="{B2CEFC40-9588-4C24-A189-2E7C75981342}" srcOrd="5" destOrd="0" parTransId="{3B2BAC39-5E11-47A4-99CA-977D4CD976EE}" sibTransId="{2AC39EAF-87DD-4765-B7D1-532F33EC31B9}"/>
    <dgm:cxn modelId="{0DB486A3-6903-4F63-B5DC-CC8B0C016F39}" type="presOf" srcId="{0603C082-912C-4201-B762-6B95BFE36255}" destId="{BB346706-7034-41C3-A58F-16C2D8D8E1E3}" srcOrd="0" destOrd="0" presId="urn:microsoft.com/office/officeart/2005/8/layout/process5"/>
    <dgm:cxn modelId="{6ED33E4F-4376-4D6F-94BD-02C6AB177254}" type="presOf" srcId="{7C2F3D16-928C-45F7-9A7A-81D5E36ABB35}" destId="{9B42EED6-4220-4EC7-AC0E-971F0A78750B}" srcOrd="0" destOrd="0" presId="urn:microsoft.com/office/officeart/2005/8/layout/process5"/>
    <dgm:cxn modelId="{93D0D902-A122-417D-B46B-BBEA4221A630}" type="presOf" srcId="{0E891C35-A7B0-4A1F-A5E3-7DB4A56D383B}" destId="{B771DC6B-FD6D-4252-94ED-5081A548CD76}" srcOrd="0" destOrd="0" presId="urn:microsoft.com/office/officeart/2005/8/layout/process5"/>
    <dgm:cxn modelId="{AB9D2A22-D9EF-4761-9D3C-D3C49F4914BD}" type="presOf" srcId="{37D6D89C-5C75-46DD-AAF1-B691D35407D8}" destId="{1BDA05CF-25B7-46E2-8E60-EBD3C093ACDB}" srcOrd="0" destOrd="0" presId="urn:microsoft.com/office/officeart/2005/8/layout/process5"/>
    <dgm:cxn modelId="{4724A824-5792-461D-8221-1521DA975606}" type="presOf" srcId="{B2CEFC40-9588-4C24-A189-2E7C75981342}" destId="{97D30B24-775F-4FEB-9CCF-2892CA0DBA16}" srcOrd="0" destOrd="0" presId="urn:microsoft.com/office/officeart/2005/8/layout/process5"/>
    <dgm:cxn modelId="{80461668-E5C1-4AAE-9972-E5FA09AE10B6}" type="presOf" srcId="{0E891C35-A7B0-4A1F-A5E3-7DB4A56D383B}" destId="{6466861F-3B91-4BED-91A8-8A278D5C984B}" srcOrd="1" destOrd="0" presId="urn:microsoft.com/office/officeart/2005/8/layout/process5"/>
    <dgm:cxn modelId="{3BECF811-B6C9-483C-A335-D365D6C854ED}" type="presOf" srcId="{1E2DED04-C946-46BC-B9D0-49FD1E8D07C9}" destId="{8135C990-92AD-4171-AF10-BF530D958A27}" srcOrd="0" destOrd="0" presId="urn:microsoft.com/office/officeart/2005/8/layout/process5"/>
    <dgm:cxn modelId="{D541405F-261E-40C8-A8F8-4F53290B50FE}" type="presOf" srcId="{6580574C-0A95-4698-9B6F-A426697B50A6}" destId="{41E2F838-5A89-4B07-B9CE-4FCE2979F5FA}" srcOrd="0" destOrd="0" presId="urn:microsoft.com/office/officeart/2005/8/layout/process5"/>
    <dgm:cxn modelId="{85BA94AB-EC8D-4E28-9A72-9B71F77D0743}" type="presParOf" srcId="{FBEA2681-F3DE-46C4-A441-E82B974226ED}" destId="{9B42EED6-4220-4EC7-AC0E-971F0A78750B}" srcOrd="0" destOrd="0" presId="urn:microsoft.com/office/officeart/2005/8/layout/process5"/>
    <dgm:cxn modelId="{18DC7F62-8930-469C-B249-9C300DB95605}" type="presParOf" srcId="{FBEA2681-F3DE-46C4-A441-E82B974226ED}" destId="{BB346706-7034-41C3-A58F-16C2D8D8E1E3}" srcOrd="1" destOrd="0" presId="urn:microsoft.com/office/officeart/2005/8/layout/process5"/>
    <dgm:cxn modelId="{3C4EFE55-5C94-4418-8FCA-3501903A06B0}" type="presParOf" srcId="{BB346706-7034-41C3-A58F-16C2D8D8E1E3}" destId="{7CF5547D-AEF1-478C-B990-5AC30E12ABF9}" srcOrd="0" destOrd="0" presId="urn:microsoft.com/office/officeart/2005/8/layout/process5"/>
    <dgm:cxn modelId="{77546296-4D0E-442E-A213-9212391247C5}" type="presParOf" srcId="{FBEA2681-F3DE-46C4-A441-E82B974226ED}" destId="{8135C990-92AD-4171-AF10-BF530D958A27}" srcOrd="2" destOrd="0" presId="urn:microsoft.com/office/officeart/2005/8/layout/process5"/>
    <dgm:cxn modelId="{D612D075-C947-45D4-8CA3-21DA05C70845}" type="presParOf" srcId="{FBEA2681-F3DE-46C4-A441-E82B974226ED}" destId="{2DB102DF-2915-44E3-BC72-2166E3CD6B56}" srcOrd="3" destOrd="0" presId="urn:microsoft.com/office/officeart/2005/8/layout/process5"/>
    <dgm:cxn modelId="{61C7FA1F-66DC-44CF-A1AE-F27AE5E8950C}" type="presParOf" srcId="{2DB102DF-2915-44E3-BC72-2166E3CD6B56}" destId="{27AF38DF-6C8B-4470-8F41-246DD270FB82}" srcOrd="0" destOrd="0" presId="urn:microsoft.com/office/officeart/2005/8/layout/process5"/>
    <dgm:cxn modelId="{242BFCE1-03A8-425B-9A82-AEB2705C9A46}" type="presParOf" srcId="{FBEA2681-F3DE-46C4-A441-E82B974226ED}" destId="{1BDA05CF-25B7-46E2-8E60-EBD3C093ACDB}" srcOrd="4" destOrd="0" presId="urn:microsoft.com/office/officeart/2005/8/layout/process5"/>
    <dgm:cxn modelId="{3716AA61-3A72-42BF-97F9-BEA2363EBCD1}" type="presParOf" srcId="{FBEA2681-F3DE-46C4-A441-E82B974226ED}" destId="{B771DC6B-FD6D-4252-94ED-5081A548CD76}" srcOrd="5" destOrd="0" presId="urn:microsoft.com/office/officeart/2005/8/layout/process5"/>
    <dgm:cxn modelId="{54595CBB-5F39-4AD8-A491-058DEF54E99F}" type="presParOf" srcId="{B771DC6B-FD6D-4252-94ED-5081A548CD76}" destId="{6466861F-3B91-4BED-91A8-8A278D5C984B}" srcOrd="0" destOrd="0" presId="urn:microsoft.com/office/officeart/2005/8/layout/process5"/>
    <dgm:cxn modelId="{80219C8F-22F2-4D0D-9D91-99EF35EBD5E7}" type="presParOf" srcId="{FBEA2681-F3DE-46C4-A441-E82B974226ED}" destId="{90CCEE9A-7F06-46A5-8B6C-7B44A42CA654}" srcOrd="6" destOrd="0" presId="urn:microsoft.com/office/officeart/2005/8/layout/process5"/>
    <dgm:cxn modelId="{149249FF-94E2-4AA0-B8E5-3B5AA1DA17D9}" type="presParOf" srcId="{FBEA2681-F3DE-46C4-A441-E82B974226ED}" destId="{41E2F838-5A89-4B07-B9CE-4FCE2979F5FA}" srcOrd="7" destOrd="0" presId="urn:microsoft.com/office/officeart/2005/8/layout/process5"/>
    <dgm:cxn modelId="{025AF6D4-2FCF-4007-89F2-63172EBB8427}" type="presParOf" srcId="{41E2F838-5A89-4B07-B9CE-4FCE2979F5FA}" destId="{1A87FA8F-DC26-4CFF-99D4-1CD7069EE20B}" srcOrd="0" destOrd="0" presId="urn:microsoft.com/office/officeart/2005/8/layout/process5"/>
    <dgm:cxn modelId="{05491FCF-2721-435A-ABB6-939EA0FE86D6}" type="presParOf" srcId="{FBEA2681-F3DE-46C4-A441-E82B974226ED}" destId="{7E48CB92-212C-4700-9076-342F524AA643}" srcOrd="8" destOrd="0" presId="urn:microsoft.com/office/officeart/2005/8/layout/process5"/>
    <dgm:cxn modelId="{4385FBBA-7D88-4486-A630-AAD93F8DE07F}" type="presParOf" srcId="{FBEA2681-F3DE-46C4-A441-E82B974226ED}" destId="{CDD209B0-1E8E-410C-9FF7-60DA6BFAF862}" srcOrd="9" destOrd="0" presId="urn:microsoft.com/office/officeart/2005/8/layout/process5"/>
    <dgm:cxn modelId="{5DD77674-D6A3-44FC-BCAF-D4C45EFB07FA}" type="presParOf" srcId="{CDD209B0-1E8E-410C-9FF7-60DA6BFAF862}" destId="{A87344D3-6EC7-4C16-890E-12D94E45A3F7}" srcOrd="0" destOrd="0" presId="urn:microsoft.com/office/officeart/2005/8/layout/process5"/>
    <dgm:cxn modelId="{FC8C2C63-A4A2-4413-AB82-7EAD1B35A80A}" type="presParOf" srcId="{FBEA2681-F3DE-46C4-A441-E82B974226ED}" destId="{97D30B24-775F-4FEB-9CCF-2892CA0DBA16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66E5A-2873-4C32-8518-92C4C5419A9E}" type="doc">
      <dgm:prSet loTypeId="urn:microsoft.com/office/officeart/2005/8/layout/hProcess9" loCatId="process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zh-HK" altLang="en-US"/>
        </a:p>
      </dgm:t>
    </dgm:pt>
    <dgm:pt modelId="{E3360F0A-81BC-44FD-8D75-545FB9F622DD}">
      <dgm:prSet/>
      <dgm:spPr/>
      <dgm:t>
        <a:bodyPr/>
        <a:lstStyle/>
        <a:p>
          <a:pPr rtl="0"/>
          <a:r>
            <a:rPr lang="en-US" dirty="0" smtClean="0"/>
            <a:t>The number of sensors decreases</a:t>
          </a:r>
          <a:endParaRPr lang="zh-HK" dirty="0"/>
        </a:p>
      </dgm:t>
    </dgm:pt>
    <dgm:pt modelId="{99E6FE31-038E-4232-AAFC-4B12753340A2}" type="parTrans" cxnId="{1B1CCA63-846D-4087-B24B-C458C57DD9B7}">
      <dgm:prSet/>
      <dgm:spPr/>
      <dgm:t>
        <a:bodyPr/>
        <a:lstStyle/>
        <a:p>
          <a:endParaRPr lang="zh-HK" altLang="en-US"/>
        </a:p>
      </dgm:t>
    </dgm:pt>
    <dgm:pt modelId="{3985FB01-5B1B-4486-8005-52012327BD10}" type="sibTrans" cxnId="{1B1CCA63-846D-4087-B24B-C458C57DD9B7}">
      <dgm:prSet/>
      <dgm:spPr/>
      <dgm:t>
        <a:bodyPr/>
        <a:lstStyle/>
        <a:p>
          <a:endParaRPr lang="zh-HK" altLang="en-US"/>
        </a:p>
      </dgm:t>
    </dgm:pt>
    <dgm:pt modelId="{D2658DBD-D2D3-4863-924F-99EF86D6A262}">
      <dgm:prSet/>
      <dgm:spPr/>
      <dgm:t>
        <a:bodyPr/>
        <a:lstStyle/>
        <a:p>
          <a:pPr rtl="0"/>
          <a:r>
            <a:rPr lang="en-US" dirty="0" smtClean="0"/>
            <a:t>The resolution of the reconstructed images decreases and with low contrast </a:t>
          </a:r>
          <a:endParaRPr lang="zh-HK" dirty="0"/>
        </a:p>
      </dgm:t>
    </dgm:pt>
    <dgm:pt modelId="{A2CCAA98-87B8-43D8-AA7B-61DB4F912E1F}" type="parTrans" cxnId="{08026D1F-3EE6-4745-A4BC-B80C5523FF67}">
      <dgm:prSet/>
      <dgm:spPr/>
      <dgm:t>
        <a:bodyPr/>
        <a:lstStyle/>
        <a:p>
          <a:endParaRPr lang="zh-HK" altLang="en-US"/>
        </a:p>
      </dgm:t>
    </dgm:pt>
    <dgm:pt modelId="{C27B4727-6467-48C8-A561-CC783A0ACB11}" type="sibTrans" cxnId="{08026D1F-3EE6-4745-A4BC-B80C5523FF67}">
      <dgm:prSet/>
      <dgm:spPr/>
      <dgm:t>
        <a:bodyPr/>
        <a:lstStyle/>
        <a:p>
          <a:endParaRPr lang="zh-HK" altLang="en-US"/>
        </a:p>
      </dgm:t>
    </dgm:pt>
    <dgm:pt modelId="{D985F7F4-499B-4CBC-B97B-24F2093720B2}" type="pres">
      <dgm:prSet presAssocID="{14966E5A-2873-4C32-8518-92C4C5419A9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HK" altLang="en-US"/>
        </a:p>
      </dgm:t>
    </dgm:pt>
    <dgm:pt modelId="{3A9CFE53-EC62-4B9A-A495-CCA3F566032F}" type="pres">
      <dgm:prSet presAssocID="{14966E5A-2873-4C32-8518-92C4C5419A9E}" presName="arrow" presStyleLbl="bgShp" presStyleIdx="0" presStyleCnt="1"/>
      <dgm:spPr/>
    </dgm:pt>
    <dgm:pt modelId="{5210A427-3AC6-4D2C-8BD9-28118127BAA4}" type="pres">
      <dgm:prSet presAssocID="{14966E5A-2873-4C32-8518-92C4C5419A9E}" presName="linearProcess" presStyleCnt="0"/>
      <dgm:spPr/>
    </dgm:pt>
    <dgm:pt modelId="{C056FB27-4B9E-4FA4-AC79-23E52F197271}" type="pres">
      <dgm:prSet presAssocID="{E3360F0A-81BC-44FD-8D75-545FB9F622DD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1A8FB2FF-40E2-47DB-B8F0-D7E7438CEAC6}" type="pres">
      <dgm:prSet presAssocID="{3985FB01-5B1B-4486-8005-52012327BD10}" presName="sibTrans" presStyleCnt="0"/>
      <dgm:spPr/>
    </dgm:pt>
    <dgm:pt modelId="{9239DCAC-994B-4FCC-95A1-81AF708FF3C2}" type="pres">
      <dgm:prSet presAssocID="{D2658DBD-D2D3-4863-924F-99EF86D6A262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</dgm:ptLst>
  <dgm:cxnLst>
    <dgm:cxn modelId="{5D9463D8-288C-40FF-8663-70492E52B650}" type="presOf" srcId="{14966E5A-2873-4C32-8518-92C4C5419A9E}" destId="{D985F7F4-499B-4CBC-B97B-24F2093720B2}" srcOrd="0" destOrd="0" presId="urn:microsoft.com/office/officeart/2005/8/layout/hProcess9"/>
    <dgm:cxn modelId="{505B34E0-80A3-4159-BF9E-F33B8F7C2EEB}" type="presOf" srcId="{D2658DBD-D2D3-4863-924F-99EF86D6A262}" destId="{9239DCAC-994B-4FCC-95A1-81AF708FF3C2}" srcOrd="0" destOrd="0" presId="urn:microsoft.com/office/officeart/2005/8/layout/hProcess9"/>
    <dgm:cxn modelId="{1B1CCA63-846D-4087-B24B-C458C57DD9B7}" srcId="{14966E5A-2873-4C32-8518-92C4C5419A9E}" destId="{E3360F0A-81BC-44FD-8D75-545FB9F622DD}" srcOrd="0" destOrd="0" parTransId="{99E6FE31-038E-4232-AAFC-4B12753340A2}" sibTransId="{3985FB01-5B1B-4486-8005-52012327BD10}"/>
    <dgm:cxn modelId="{08026D1F-3EE6-4745-A4BC-B80C5523FF67}" srcId="{14966E5A-2873-4C32-8518-92C4C5419A9E}" destId="{D2658DBD-D2D3-4863-924F-99EF86D6A262}" srcOrd="1" destOrd="0" parTransId="{A2CCAA98-87B8-43D8-AA7B-61DB4F912E1F}" sibTransId="{C27B4727-6467-48C8-A561-CC783A0ACB11}"/>
    <dgm:cxn modelId="{1D6F1AB4-00BD-40BB-A598-50B7DFD018B3}" type="presOf" srcId="{E3360F0A-81BC-44FD-8D75-545FB9F622DD}" destId="{C056FB27-4B9E-4FA4-AC79-23E52F197271}" srcOrd="0" destOrd="0" presId="urn:microsoft.com/office/officeart/2005/8/layout/hProcess9"/>
    <dgm:cxn modelId="{44F549B2-BE1E-415D-A3F8-896168D9B147}" type="presParOf" srcId="{D985F7F4-499B-4CBC-B97B-24F2093720B2}" destId="{3A9CFE53-EC62-4B9A-A495-CCA3F566032F}" srcOrd="0" destOrd="0" presId="urn:microsoft.com/office/officeart/2005/8/layout/hProcess9"/>
    <dgm:cxn modelId="{EF8B63A7-8B9F-4F1A-B653-BBE5DCC778B8}" type="presParOf" srcId="{D985F7F4-499B-4CBC-B97B-24F2093720B2}" destId="{5210A427-3AC6-4D2C-8BD9-28118127BAA4}" srcOrd="1" destOrd="0" presId="urn:microsoft.com/office/officeart/2005/8/layout/hProcess9"/>
    <dgm:cxn modelId="{BAA64C6B-4A60-48B5-8BE2-B8CB9B9F59A1}" type="presParOf" srcId="{5210A427-3AC6-4D2C-8BD9-28118127BAA4}" destId="{C056FB27-4B9E-4FA4-AC79-23E52F197271}" srcOrd="0" destOrd="0" presId="urn:microsoft.com/office/officeart/2005/8/layout/hProcess9"/>
    <dgm:cxn modelId="{172E8599-A776-4ABD-854D-EA7BC5AED311}" type="presParOf" srcId="{5210A427-3AC6-4D2C-8BD9-28118127BAA4}" destId="{1A8FB2FF-40E2-47DB-B8F0-D7E7438CEAC6}" srcOrd="1" destOrd="0" presId="urn:microsoft.com/office/officeart/2005/8/layout/hProcess9"/>
    <dgm:cxn modelId="{FBA14204-6F97-491B-A469-3036F8B1A5B9}" type="presParOf" srcId="{5210A427-3AC6-4D2C-8BD9-28118127BAA4}" destId="{9239DCAC-994B-4FCC-95A1-81AF708FF3C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DC776-D0AD-4E08-8B86-43631475E5AB}" type="doc">
      <dgm:prSet loTypeId="urn:microsoft.com/office/officeart/2005/8/layout/process5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HK" altLang="en-US"/>
        </a:p>
      </dgm:t>
    </dgm:pt>
    <dgm:pt modelId="{7C2F3D16-928C-45F7-9A7A-81D5E36ABB3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err="1" smtClean="0"/>
            <a:t>Shepp</a:t>
          </a:r>
          <a:r>
            <a:rPr lang="en-US" dirty="0" smtClean="0"/>
            <a:t>-Logan Head Phantom Model</a:t>
          </a:r>
          <a:endParaRPr lang="zh-HK" dirty="0"/>
        </a:p>
      </dgm:t>
    </dgm:pt>
    <dgm:pt modelId="{D267A330-6E95-4F48-B129-2224CDB4D056}" type="parTrans" cxnId="{014BA0C2-FE35-413F-B814-8665FBA647BF}">
      <dgm:prSet/>
      <dgm:spPr/>
      <dgm:t>
        <a:bodyPr/>
        <a:lstStyle/>
        <a:p>
          <a:endParaRPr lang="zh-HK" altLang="en-US"/>
        </a:p>
      </dgm:t>
    </dgm:pt>
    <dgm:pt modelId="{0603C082-912C-4201-B762-6B95BFE36255}" type="sibTrans" cxnId="{014BA0C2-FE35-413F-B814-8665FBA647BF}">
      <dgm:prSet/>
      <dgm:spPr/>
      <dgm:t>
        <a:bodyPr/>
        <a:lstStyle/>
        <a:p>
          <a:endParaRPr lang="zh-HK" altLang="en-US"/>
        </a:p>
      </dgm:t>
    </dgm:pt>
    <dgm:pt modelId="{1E2DED04-C946-46BC-B9D0-49FD1E8D07C9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Radon Transform</a:t>
          </a:r>
          <a:endParaRPr lang="zh-HK" dirty="0"/>
        </a:p>
      </dgm:t>
    </dgm:pt>
    <dgm:pt modelId="{F8C9BBC9-0100-4244-A6F9-81D86B8349CB}" type="parTrans" cxnId="{2CDC2C9A-02D9-4FF1-8236-03C7E19E26EA}">
      <dgm:prSet/>
      <dgm:spPr/>
      <dgm:t>
        <a:bodyPr/>
        <a:lstStyle/>
        <a:p>
          <a:endParaRPr lang="zh-HK" altLang="en-US"/>
        </a:p>
      </dgm:t>
    </dgm:pt>
    <dgm:pt modelId="{68275530-4897-47B6-9965-6775618A6E32}" type="sibTrans" cxnId="{2CDC2C9A-02D9-4FF1-8236-03C7E19E26EA}">
      <dgm:prSet/>
      <dgm:spPr/>
      <dgm:t>
        <a:bodyPr/>
        <a:lstStyle/>
        <a:p>
          <a:endParaRPr lang="zh-HK" altLang="en-US" dirty="0"/>
        </a:p>
      </dgm:t>
    </dgm:pt>
    <dgm:pt modelId="{37D6D89C-5C75-46DD-AAF1-B691D35407D8}">
      <dgm:prSet/>
      <dgm:spPr/>
      <dgm:t>
        <a:bodyPr/>
        <a:lstStyle/>
        <a:p>
          <a:pPr rtl="0"/>
          <a:r>
            <a:rPr lang="en-US" dirty="0" smtClean="0"/>
            <a:t>1D Fourier transformed projection slices of different angles</a:t>
          </a:r>
          <a:endParaRPr lang="zh-HK" dirty="0"/>
        </a:p>
      </dgm:t>
    </dgm:pt>
    <dgm:pt modelId="{1A409021-2FDA-4E74-B76F-7D34B2FA29D4}" type="parTrans" cxnId="{B90CFE56-9531-49A6-982D-D13CA20CDDA5}">
      <dgm:prSet/>
      <dgm:spPr/>
      <dgm:t>
        <a:bodyPr/>
        <a:lstStyle/>
        <a:p>
          <a:endParaRPr lang="zh-HK" altLang="en-US"/>
        </a:p>
      </dgm:t>
    </dgm:pt>
    <dgm:pt modelId="{0E891C35-A7B0-4A1F-A5E3-7DB4A56D383B}" type="sibTrans" cxnId="{B90CFE56-9531-49A6-982D-D13CA20CDDA5}">
      <dgm:prSet/>
      <dgm:spPr/>
      <dgm:t>
        <a:bodyPr/>
        <a:lstStyle/>
        <a:p>
          <a:endParaRPr lang="zh-HK" altLang="en-US"/>
        </a:p>
      </dgm:t>
    </dgm:pt>
    <dgm:pt modelId="{4DCB732D-B602-4A7A-9428-7CBC8C629A17}">
      <dgm:prSet/>
      <dgm:spPr/>
      <dgm:t>
        <a:bodyPr/>
        <a:lstStyle/>
        <a:p>
          <a:pPr rtl="0"/>
          <a:r>
            <a:rPr lang="en-US" dirty="0" smtClean="0"/>
            <a:t>Convert from polar to Cartesian coordinate</a:t>
          </a:r>
          <a:endParaRPr lang="zh-HK" dirty="0"/>
        </a:p>
      </dgm:t>
    </dgm:pt>
    <dgm:pt modelId="{F69E2607-9D44-4A2E-AE3B-646A2F6BBE8A}" type="parTrans" cxnId="{EAF28ADD-5EE5-49AC-A9BA-C78F36BAC5B8}">
      <dgm:prSet/>
      <dgm:spPr/>
      <dgm:t>
        <a:bodyPr/>
        <a:lstStyle/>
        <a:p>
          <a:endParaRPr lang="zh-HK" altLang="en-US"/>
        </a:p>
      </dgm:t>
    </dgm:pt>
    <dgm:pt modelId="{6580574C-0A95-4698-9B6F-A426697B50A6}" type="sibTrans" cxnId="{EAF28ADD-5EE5-49AC-A9BA-C78F36BAC5B8}">
      <dgm:prSet/>
      <dgm:spPr/>
      <dgm:t>
        <a:bodyPr/>
        <a:lstStyle/>
        <a:p>
          <a:endParaRPr lang="zh-HK" altLang="en-US" dirty="0"/>
        </a:p>
      </dgm:t>
    </dgm:pt>
    <dgm:pt modelId="{11FDFA54-F438-4284-A127-7238D215D3D5}">
      <dgm:prSet/>
      <dgm:spPr/>
      <dgm:t>
        <a:bodyPr/>
        <a:lstStyle/>
        <a:p>
          <a:pPr rtl="0"/>
          <a:r>
            <a:rPr lang="en-US" dirty="0" smtClean="0"/>
            <a:t>Inverse 2D Fourier transform. </a:t>
          </a:r>
          <a:endParaRPr lang="zh-HK" dirty="0"/>
        </a:p>
      </dgm:t>
    </dgm:pt>
    <dgm:pt modelId="{6E412815-1C82-4265-9139-AFDAEDCBC68A}" type="parTrans" cxnId="{137808A9-DAAE-4A7F-BAC7-6EF717CA0DCC}">
      <dgm:prSet/>
      <dgm:spPr/>
      <dgm:t>
        <a:bodyPr/>
        <a:lstStyle/>
        <a:p>
          <a:endParaRPr lang="zh-HK" altLang="en-US"/>
        </a:p>
      </dgm:t>
    </dgm:pt>
    <dgm:pt modelId="{592F0F21-CA80-459F-9C7D-7C70B6204735}" type="sibTrans" cxnId="{137808A9-DAAE-4A7F-BAC7-6EF717CA0DCC}">
      <dgm:prSet/>
      <dgm:spPr/>
      <dgm:t>
        <a:bodyPr/>
        <a:lstStyle/>
        <a:p>
          <a:endParaRPr lang="zh-HK" altLang="en-US"/>
        </a:p>
      </dgm:t>
    </dgm:pt>
    <dgm:pt modelId="{B2CEFC40-9588-4C24-A189-2E7C75981342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Reconstructed image</a:t>
          </a:r>
          <a:endParaRPr lang="zh-HK" dirty="0"/>
        </a:p>
      </dgm:t>
    </dgm:pt>
    <dgm:pt modelId="{3B2BAC39-5E11-47A4-99CA-977D4CD976EE}" type="parTrans" cxnId="{C6375DE5-B089-4942-9CCC-B422CB05A3C6}">
      <dgm:prSet/>
      <dgm:spPr/>
      <dgm:t>
        <a:bodyPr/>
        <a:lstStyle/>
        <a:p>
          <a:endParaRPr lang="zh-HK" altLang="en-US"/>
        </a:p>
      </dgm:t>
    </dgm:pt>
    <dgm:pt modelId="{2AC39EAF-87DD-4765-B7D1-532F33EC31B9}" type="sibTrans" cxnId="{C6375DE5-B089-4942-9CCC-B422CB05A3C6}">
      <dgm:prSet/>
      <dgm:spPr/>
      <dgm:t>
        <a:bodyPr/>
        <a:lstStyle/>
        <a:p>
          <a:endParaRPr lang="zh-HK" altLang="en-US"/>
        </a:p>
      </dgm:t>
    </dgm:pt>
    <dgm:pt modelId="{FBEA2681-F3DE-46C4-A441-E82B974226ED}" type="pres">
      <dgm:prSet presAssocID="{76CDC776-D0AD-4E08-8B86-43631475E5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HK" altLang="en-US"/>
        </a:p>
      </dgm:t>
    </dgm:pt>
    <dgm:pt modelId="{9B42EED6-4220-4EC7-AC0E-971F0A78750B}" type="pres">
      <dgm:prSet presAssocID="{7C2F3D16-928C-45F7-9A7A-81D5E36ABB35}" presName="node" presStyleLbl="node1" presStyleIdx="0" presStyleCnt="6" custScaleX="132373" custScaleY="165937" custLinFactNeighborX="-45806" custLinFactNeighborY="-512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BB346706-7034-41C3-A58F-16C2D8D8E1E3}" type="pres">
      <dgm:prSet presAssocID="{0603C082-912C-4201-B762-6B95BFE36255}" presName="sibTrans" presStyleLbl="sibTrans2D1" presStyleIdx="0" presStyleCnt="5"/>
      <dgm:spPr/>
      <dgm:t>
        <a:bodyPr/>
        <a:lstStyle/>
        <a:p>
          <a:endParaRPr lang="zh-HK" altLang="en-US"/>
        </a:p>
      </dgm:t>
    </dgm:pt>
    <dgm:pt modelId="{7CF5547D-AEF1-478C-B990-5AC30E12ABF9}" type="pres">
      <dgm:prSet presAssocID="{0603C082-912C-4201-B762-6B95BFE36255}" presName="connectorText" presStyleLbl="sibTrans2D1" presStyleIdx="0" presStyleCnt="5"/>
      <dgm:spPr/>
      <dgm:t>
        <a:bodyPr/>
        <a:lstStyle/>
        <a:p>
          <a:endParaRPr lang="zh-HK" altLang="en-US"/>
        </a:p>
      </dgm:t>
    </dgm:pt>
    <dgm:pt modelId="{8135C990-92AD-4171-AF10-BF530D958A27}" type="pres">
      <dgm:prSet presAssocID="{1E2DED04-C946-46BC-B9D0-49FD1E8D07C9}" presName="node" presStyleLbl="node1" presStyleIdx="1" presStyleCnt="6" custScaleX="137972" custScaleY="166344" custLinFactX="-16560" custLinFactY="100000" custLinFactNeighborX="-100000" custLinFactNeighborY="115338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2DB102DF-2915-44E3-BC72-2166E3CD6B56}" type="pres">
      <dgm:prSet presAssocID="{68275530-4897-47B6-9965-6775618A6E32}" presName="sibTrans" presStyleLbl="sibTrans2D1" presStyleIdx="1" presStyleCnt="5"/>
      <dgm:spPr/>
      <dgm:t>
        <a:bodyPr/>
        <a:lstStyle/>
        <a:p>
          <a:endParaRPr lang="zh-HK" altLang="en-US"/>
        </a:p>
      </dgm:t>
    </dgm:pt>
    <dgm:pt modelId="{27AF38DF-6C8B-4470-8F41-246DD270FB82}" type="pres">
      <dgm:prSet presAssocID="{68275530-4897-47B6-9965-6775618A6E32}" presName="connectorText" presStyleLbl="sibTrans2D1" presStyleIdx="1" presStyleCnt="5"/>
      <dgm:spPr/>
      <dgm:t>
        <a:bodyPr/>
        <a:lstStyle/>
        <a:p>
          <a:endParaRPr lang="zh-HK" altLang="en-US"/>
        </a:p>
      </dgm:t>
    </dgm:pt>
    <dgm:pt modelId="{1BDA05CF-25B7-46E2-8E60-EBD3C093ACDB}" type="pres">
      <dgm:prSet presAssocID="{37D6D89C-5C75-46DD-AAF1-B691D35407D8}" presName="node" presStyleLbl="node1" presStyleIdx="2" presStyleCnt="6" custScaleX="137460" custScaleY="163417" custLinFactX="-58983" custLinFactNeighborX="-100000" custLinFactNeighborY="-1772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B771DC6B-FD6D-4252-94ED-5081A548CD76}" type="pres">
      <dgm:prSet presAssocID="{0E891C35-A7B0-4A1F-A5E3-7DB4A56D383B}" presName="sibTrans" presStyleLbl="sibTrans2D1" presStyleIdx="2" presStyleCnt="5"/>
      <dgm:spPr/>
      <dgm:t>
        <a:bodyPr/>
        <a:lstStyle/>
        <a:p>
          <a:endParaRPr lang="zh-HK" altLang="en-US"/>
        </a:p>
      </dgm:t>
    </dgm:pt>
    <dgm:pt modelId="{6466861F-3B91-4BED-91A8-8A278D5C984B}" type="pres">
      <dgm:prSet presAssocID="{0E891C35-A7B0-4A1F-A5E3-7DB4A56D383B}" presName="connectorText" presStyleLbl="sibTrans2D1" presStyleIdx="2" presStyleCnt="5"/>
      <dgm:spPr/>
      <dgm:t>
        <a:bodyPr/>
        <a:lstStyle/>
        <a:p>
          <a:endParaRPr lang="zh-HK" altLang="en-US"/>
        </a:p>
      </dgm:t>
    </dgm:pt>
    <dgm:pt modelId="{90CCEE9A-7F06-46A5-8B6C-7B44A42CA654}" type="pres">
      <dgm:prSet presAssocID="{4DCB732D-B602-4A7A-9428-7CBC8C629A17}" presName="node" presStyleLbl="node1" presStyleIdx="3" presStyleCnt="6" custScaleX="147625" custScaleY="155669" custLinFactX="-100000" custLinFactY="100000" custLinFactNeighborX="-113217" custLinFactNeighborY="110001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41E2F838-5A89-4B07-B9CE-4FCE2979F5FA}" type="pres">
      <dgm:prSet presAssocID="{6580574C-0A95-4698-9B6F-A426697B50A6}" presName="sibTrans" presStyleLbl="sibTrans2D1" presStyleIdx="3" presStyleCnt="5"/>
      <dgm:spPr/>
      <dgm:t>
        <a:bodyPr/>
        <a:lstStyle/>
        <a:p>
          <a:endParaRPr lang="zh-HK" altLang="en-US"/>
        </a:p>
      </dgm:t>
    </dgm:pt>
    <dgm:pt modelId="{1A87FA8F-DC26-4CFF-99D4-1CD7069EE20B}" type="pres">
      <dgm:prSet presAssocID="{6580574C-0A95-4698-9B6F-A426697B50A6}" presName="connectorText" presStyleLbl="sibTrans2D1" presStyleIdx="3" presStyleCnt="5"/>
      <dgm:spPr/>
      <dgm:t>
        <a:bodyPr/>
        <a:lstStyle/>
        <a:p>
          <a:endParaRPr lang="zh-HK" altLang="en-US"/>
        </a:p>
      </dgm:t>
    </dgm:pt>
    <dgm:pt modelId="{7E48CB92-212C-4700-9076-342F524AA643}" type="pres">
      <dgm:prSet presAssocID="{11FDFA54-F438-4284-A127-7238D215D3D5}" presName="node" presStyleLbl="node1" presStyleIdx="4" presStyleCnt="6" custScaleX="133459" custScaleY="166859" custLinFactY="-100000" custLinFactNeighborX="-97995" custLinFactNeighborY="-133319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CDD209B0-1E8E-410C-9FF7-60DA6BFAF862}" type="pres">
      <dgm:prSet presAssocID="{592F0F21-CA80-459F-9C7D-7C70B6204735}" presName="sibTrans" presStyleLbl="sibTrans2D1" presStyleIdx="4" presStyleCnt="5"/>
      <dgm:spPr/>
      <dgm:t>
        <a:bodyPr/>
        <a:lstStyle/>
        <a:p>
          <a:endParaRPr lang="zh-HK" altLang="en-US"/>
        </a:p>
      </dgm:t>
    </dgm:pt>
    <dgm:pt modelId="{A87344D3-6EC7-4C16-890E-12D94E45A3F7}" type="pres">
      <dgm:prSet presAssocID="{592F0F21-CA80-459F-9C7D-7C70B6204735}" presName="connectorText" presStyleLbl="sibTrans2D1" presStyleIdx="4" presStyleCnt="5"/>
      <dgm:spPr/>
      <dgm:t>
        <a:bodyPr/>
        <a:lstStyle/>
        <a:p>
          <a:endParaRPr lang="zh-HK" altLang="en-US"/>
        </a:p>
      </dgm:t>
    </dgm:pt>
    <dgm:pt modelId="{97D30B24-775F-4FEB-9CCF-2892CA0DBA16}" type="pres">
      <dgm:prSet presAssocID="{B2CEFC40-9588-4C24-A189-2E7C75981342}" presName="node" presStyleLbl="node1" presStyleIdx="5" presStyleCnt="6" custScaleX="133426" custScaleY="153628" custLinFactX="98658" custLinFactNeighborX="100000" custLinFactNeighborY="-14019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</dgm:ptLst>
  <dgm:cxnLst>
    <dgm:cxn modelId="{9C4DD4F8-ABE3-4EA2-AEB5-A60019B21541}" type="presOf" srcId="{0603C082-912C-4201-B762-6B95BFE36255}" destId="{7CF5547D-AEF1-478C-B990-5AC30E12ABF9}" srcOrd="1" destOrd="0" presId="urn:microsoft.com/office/officeart/2005/8/layout/process5"/>
    <dgm:cxn modelId="{02CA4BB1-6DB4-4AEC-AB6A-B08049919E36}" type="presOf" srcId="{7C2F3D16-928C-45F7-9A7A-81D5E36ABB35}" destId="{9B42EED6-4220-4EC7-AC0E-971F0A78750B}" srcOrd="0" destOrd="0" presId="urn:microsoft.com/office/officeart/2005/8/layout/process5"/>
    <dgm:cxn modelId="{A1AA336F-C0A0-451B-8C90-EE0134AE750B}" type="presOf" srcId="{592F0F21-CA80-459F-9C7D-7C70B6204735}" destId="{A87344D3-6EC7-4C16-890E-12D94E45A3F7}" srcOrd="1" destOrd="0" presId="urn:microsoft.com/office/officeart/2005/8/layout/process5"/>
    <dgm:cxn modelId="{CD619633-9C43-4927-8179-1B6305679B0E}" type="presOf" srcId="{6580574C-0A95-4698-9B6F-A426697B50A6}" destId="{1A87FA8F-DC26-4CFF-99D4-1CD7069EE20B}" srcOrd="1" destOrd="0" presId="urn:microsoft.com/office/officeart/2005/8/layout/process5"/>
    <dgm:cxn modelId="{C6E882E9-A26E-41FB-91F9-56E99D310368}" type="presOf" srcId="{11FDFA54-F438-4284-A127-7238D215D3D5}" destId="{7E48CB92-212C-4700-9076-342F524AA643}" srcOrd="0" destOrd="0" presId="urn:microsoft.com/office/officeart/2005/8/layout/process5"/>
    <dgm:cxn modelId="{276F2C31-F81D-4301-BF9C-CFE4D8422067}" type="presOf" srcId="{B2CEFC40-9588-4C24-A189-2E7C75981342}" destId="{97D30B24-775F-4FEB-9CCF-2892CA0DBA16}" srcOrd="0" destOrd="0" presId="urn:microsoft.com/office/officeart/2005/8/layout/process5"/>
    <dgm:cxn modelId="{137808A9-DAAE-4A7F-BAC7-6EF717CA0DCC}" srcId="{76CDC776-D0AD-4E08-8B86-43631475E5AB}" destId="{11FDFA54-F438-4284-A127-7238D215D3D5}" srcOrd="4" destOrd="0" parTransId="{6E412815-1C82-4265-9139-AFDAEDCBC68A}" sibTransId="{592F0F21-CA80-459F-9C7D-7C70B6204735}"/>
    <dgm:cxn modelId="{0DEE93E5-388C-42AE-A8ED-098A21A8F931}" type="presOf" srcId="{592F0F21-CA80-459F-9C7D-7C70B6204735}" destId="{CDD209B0-1E8E-410C-9FF7-60DA6BFAF862}" srcOrd="0" destOrd="0" presId="urn:microsoft.com/office/officeart/2005/8/layout/process5"/>
    <dgm:cxn modelId="{D54FF24C-BB14-4838-A126-6A15EFDCA5A9}" type="presOf" srcId="{0603C082-912C-4201-B762-6B95BFE36255}" destId="{BB346706-7034-41C3-A58F-16C2D8D8E1E3}" srcOrd="0" destOrd="0" presId="urn:microsoft.com/office/officeart/2005/8/layout/process5"/>
    <dgm:cxn modelId="{9B164D46-30C0-4D4C-948E-EEB223525E14}" type="presOf" srcId="{4DCB732D-B602-4A7A-9428-7CBC8C629A17}" destId="{90CCEE9A-7F06-46A5-8B6C-7B44A42CA654}" srcOrd="0" destOrd="0" presId="urn:microsoft.com/office/officeart/2005/8/layout/process5"/>
    <dgm:cxn modelId="{92754F35-B759-461F-80E1-7219EF5CFC54}" type="presOf" srcId="{68275530-4897-47B6-9965-6775618A6E32}" destId="{2DB102DF-2915-44E3-BC72-2166E3CD6B56}" srcOrd="0" destOrd="0" presId="urn:microsoft.com/office/officeart/2005/8/layout/process5"/>
    <dgm:cxn modelId="{89818F68-3220-4EF9-AC89-6D97E16B6A47}" type="presOf" srcId="{0E891C35-A7B0-4A1F-A5E3-7DB4A56D383B}" destId="{6466861F-3B91-4BED-91A8-8A278D5C984B}" srcOrd="1" destOrd="0" presId="urn:microsoft.com/office/officeart/2005/8/layout/process5"/>
    <dgm:cxn modelId="{C6375DE5-B089-4942-9CCC-B422CB05A3C6}" srcId="{76CDC776-D0AD-4E08-8B86-43631475E5AB}" destId="{B2CEFC40-9588-4C24-A189-2E7C75981342}" srcOrd="5" destOrd="0" parTransId="{3B2BAC39-5E11-47A4-99CA-977D4CD976EE}" sibTransId="{2AC39EAF-87DD-4765-B7D1-532F33EC31B9}"/>
    <dgm:cxn modelId="{2B531D61-84D9-4C6A-80E8-61B12A08F69F}" type="presOf" srcId="{37D6D89C-5C75-46DD-AAF1-B691D35407D8}" destId="{1BDA05CF-25B7-46E2-8E60-EBD3C093ACDB}" srcOrd="0" destOrd="0" presId="urn:microsoft.com/office/officeart/2005/8/layout/process5"/>
    <dgm:cxn modelId="{961509D9-2388-485B-8196-07094A9B317F}" type="presOf" srcId="{1E2DED04-C946-46BC-B9D0-49FD1E8D07C9}" destId="{8135C990-92AD-4171-AF10-BF530D958A27}" srcOrd="0" destOrd="0" presId="urn:microsoft.com/office/officeart/2005/8/layout/process5"/>
    <dgm:cxn modelId="{EAF28ADD-5EE5-49AC-A9BA-C78F36BAC5B8}" srcId="{76CDC776-D0AD-4E08-8B86-43631475E5AB}" destId="{4DCB732D-B602-4A7A-9428-7CBC8C629A17}" srcOrd="3" destOrd="0" parTransId="{F69E2607-9D44-4A2E-AE3B-646A2F6BBE8A}" sibTransId="{6580574C-0A95-4698-9B6F-A426697B50A6}"/>
    <dgm:cxn modelId="{2CDC2C9A-02D9-4FF1-8236-03C7E19E26EA}" srcId="{76CDC776-D0AD-4E08-8B86-43631475E5AB}" destId="{1E2DED04-C946-46BC-B9D0-49FD1E8D07C9}" srcOrd="1" destOrd="0" parTransId="{F8C9BBC9-0100-4244-A6F9-81D86B8349CB}" sibTransId="{68275530-4897-47B6-9965-6775618A6E32}"/>
    <dgm:cxn modelId="{B193A475-86A9-4AEE-81A8-EDEDC3F5FFF1}" type="presOf" srcId="{0E891C35-A7B0-4A1F-A5E3-7DB4A56D383B}" destId="{B771DC6B-FD6D-4252-94ED-5081A548CD76}" srcOrd="0" destOrd="0" presId="urn:microsoft.com/office/officeart/2005/8/layout/process5"/>
    <dgm:cxn modelId="{CD3B99F2-9A93-4832-AB85-E60F93119013}" type="presOf" srcId="{68275530-4897-47B6-9965-6775618A6E32}" destId="{27AF38DF-6C8B-4470-8F41-246DD270FB82}" srcOrd="1" destOrd="0" presId="urn:microsoft.com/office/officeart/2005/8/layout/process5"/>
    <dgm:cxn modelId="{014BA0C2-FE35-413F-B814-8665FBA647BF}" srcId="{76CDC776-D0AD-4E08-8B86-43631475E5AB}" destId="{7C2F3D16-928C-45F7-9A7A-81D5E36ABB35}" srcOrd="0" destOrd="0" parTransId="{D267A330-6E95-4F48-B129-2224CDB4D056}" sibTransId="{0603C082-912C-4201-B762-6B95BFE36255}"/>
    <dgm:cxn modelId="{B90CFE56-9531-49A6-982D-D13CA20CDDA5}" srcId="{76CDC776-D0AD-4E08-8B86-43631475E5AB}" destId="{37D6D89C-5C75-46DD-AAF1-B691D35407D8}" srcOrd="2" destOrd="0" parTransId="{1A409021-2FDA-4E74-B76F-7D34B2FA29D4}" sibTransId="{0E891C35-A7B0-4A1F-A5E3-7DB4A56D383B}"/>
    <dgm:cxn modelId="{2FB568C8-B48F-436D-9E8F-04DC1BA448C4}" type="presOf" srcId="{76CDC776-D0AD-4E08-8B86-43631475E5AB}" destId="{FBEA2681-F3DE-46C4-A441-E82B974226ED}" srcOrd="0" destOrd="0" presId="urn:microsoft.com/office/officeart/2005/8/layout/process5"/>
    <dgm:cxn modelId="{28ED5083-5136-4F6A-BF4C-FD45F8FC0EE4}" type="presOf" srcId="{6580574C-0A95-4698-9B6F-A426697B50A6}" destId="{41E2F838-5A89-4B07-B9CE-4FCE2979F5FA}" srcOrd="0" destOrd="0" presId="urn:microsoft.com/office/officeart/2005/8/layout/process5"/>
    <dgm:cxn modelId="{80889810-7F86-4FCA-B989-1218DC57EFFA}" type="presParOf" srcId="{FBEA2681-F3DE-46C4-A441-E82B974226ED}" destId="{9B42EED6-4220-4EC7-AC0E-971F0A78750B}" srcOrd="0" destOrd="0" presId="urn:microsoft.com/office/officeart/2005/8/layout/process5"/>
    <dgm:cxn modelId="{8655BF46-BA51-4185-8521-BC367B9F8EE7}" type="presParOf" srcId="{FBEA2681-F3DE-46C4-A441-E82B974226ED}" destId="{BB346706-7034-41C3-A58F-16C2D8D8E1E3}" srcOrd="1" destOrd="0" presId="urn:microsoft.com/office/officeart/2005/8/layout/process5"/>
    <dgm:cxn modelId="{E3BD7AF5-ECF8-4703-837C-98098C2CB90D}" type="presParOf" srcId="{BB346706-7034-41C3-A58F-16C2D8D8E1E3}" destId="{7CF5547D-AEF1-478C-B990-5AC30E12ABF9}" srcOrd="0" destOrd="0" presId="urn:microsoft.com/office/officeart/2005/8/layout/process5"/>
    <dgm:cxn modelId="{396237E8-0F06-4570-9D16-0192AB473568}" type="presParOf" srcId="{FBEA2681-F3DE-46C4-A441-E82B974226ED}" destId="{8135C990-92AD-4171-AF10-BF530D958A27}" srcOrd="2" destOrd="0" presId="urn:microsoft.com/office/officeart/2005/8/layout/process5"/>
    <dgm:cxn modelId="{0FEE2321-F07F-49E0-9805-69531BDC1534}" type="presParOf" srcId="{FBEA2681-F3DE-46C4-A441-E82B974226ED}" destId="{2DB102DF-2915-44E3-BC72-2166E3CD6B56}" srcOrd="3" destOrd="0" presId="urn:microsoft.com/office/officeart/2005/8/layout/process5"/>
    <dgm:cxn modelId="{CBDDE7E1-5EEC-4C57-9BB6-2C65A4394CA4}" type="presParOf" srcId="{2DB102DF-2915-44E3-BC72-2166E3CD6B56}" destId="{27AF38DF-6C8B-4470-8F41-246DD270FB82}" srcOrd="0" destOrd="0" presId="urn:microsoft.com/office/officeart/2005/8/layout/process5"/>
    <dgm:cxn modelId="{E6FE9F8A-6F93-47E8-A62A-6E1EED3F560E}" type="presParOf" srcId="{FBEA2681-F3DE-46C4-A441-E82B974226ED}" destId="{1BDA05CF-25B7-46E2-8E60-EBD3C093ACDB}" srcOrd="4" destOrd="0" presId="urn:microsoft.com/office/officeart/2005/8/layout/process5"/>
    <dgm:cxn modelId="{DB569038-C066-4CED-B147-84B49E642BA3}" type="presParOf" srcId="{FBEA2681-F3DE-46C4-A441-E82B974226ED}" destId="{B771DC6B-FD6D-4252-94ED-5081A548CD76}" srcOrd="5" destOrd="0" presId="urn:microsoft.com/office/officeart/2005/8/layout/process5"/>
    <dgm:cxn modelId="{7C7CB458-13A7-4AD0-979C-C30C9C8CC814}" type="presParOf" srcId="{B771DC6B-FD6D-4252-94ED-5081A548CD76}" destId="{6466861F-3B91-4BED-91A8-8A278D5C984B}" srcOrd="0" destOrd="0" presId="urn:microsoft.com/office/officeart/2005/8/layout/process5"/>
    <dgm:cxn modelId="{33CFD646-6E6C-43D5-AE54-E65DE7A9235F}" type="presParOf" srcId="{FBEA2681-F3DE-46C4-A441-E82B974226ED}" destId="{90CCEE9A-7F06-46A5-8B6C-7B44A42CA654}" srcOrd="6" destOrd="0" presId="urn:microsoft.com/office/officeart/2005/8/layout/process5"/>
    <dgm:cxn modelId="{45B76703-B68E-40B5-9DCA-98C02F832152}" type="presParOf" srcId="{FBEA2681-F3DE-46C4-A441-E82B974226ED}" destId="{41E2F838-5A89-4B07-B9CE-4FCE2979F5FA}" srcOrd="7" destOrd="0" presId="urn:microsoft.com/office/officeart/2005/8/layout/process5"/>
    <dgm:cxn modelId="{265052AA-C7E4-4681-86CF-C1E3491B78D1}" type="presParOf" srcId="{41E2F838-5A89-4B07-B9CE-4FCE2979F5FA}" destId="{1A87FA8F-DC26-4CFF-99D4-1CD7069EE20B}" srcOrd="0" destOrd="0" presId="urn:microsoft.com/office/officeart/2005/8/layout/process5"/>
    <dgm:cxn modelId="{2F0DB1A3-412E-485D-9696-F575696F4FD4}" type="presParOf" srcId="{FBEA2681-F3DE-46C4-A441-E82B974226ED}" destId="{7E48CB92-212C-4700-9076-342F524AA643}" srcOrd="8" destOrd="0" presId="urn:microsoft.com/office/officeart/2005/8/layout/process5"/>
    <dgm:cxn modelId="{AB5FCDD1-AB1E-452A-908D-CF70A842E91F}" type="presParOf" srcId="{FBEA2681-F3DE-46C4-A441-E82B974226ED}" destId="{CDD209B0-1E8E-410C-9FF7-60DA6BFAF862}" srcOrd="9" destOrd="0" presId="urn:microsoft.com/office/officeart/2005/8/layout/process5"/>
    <dgm:cxn modelId="{6C10B782-9638-476B-B85D-AAECF000BB6E}" type="presParOf" srcId="{CDD209B0-1E8E-410C-9FF7-60DA6BFAF862}" destId="{A87344D3-6EC7-4C16-890E-12D94E45A3F7}" srcOrd="0" destOrd="0" presId="urn:microsoft.com/office/officeart/2005/8/layout/process5"/>
    <dgm:cxn modelId="{499BC8FE-DD60-439A-A4B5-FC8D9FFCCCE5}" type="presParOf" srcId="{FBEA2681-F3DE-46C4-A441-E82B974226ED}" destId="{97D30B24-775F-4FEB-9CCF-2892CA0DBA16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CFDD3-8EE9-4521-9DD5-E7BFBF36FD8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HK" altLang="en-US"/>
        </a:p>
      </dgm:t>
    </dgm:pt>
    <dgm:pt modelId="{9DFB13FB-96E8-406C-8977-F38EB92E1C21}">
      <dgm:prSet/>
      <dgm:spPr/>
      <dgm:t>
        <a:bodyPr/>
        <a:lstStyle/>
        <a:p>
          <a:pPr rtl="0"/>
          <a:r>
            <a:rPr lang="en-US" dirty="0" smtClean="0"/>
            <a:t>Thank you </a:t>
          </a:r>
          <a:endParaRPr lang="zh-HK" dirty="0"/>
        </a:p>
      </dgm:t>
    </dgm:pt>
    <dgm:pt modelId="{D87162E3-1782-48F7-AE3B-FFFB969DC0F6}" type="parTrans" cxnId="{EBBADC5E-C6CD-4EF4-8BB3-15E480A008BA}">
      <dgm:prSet/>
      <dgm:spPr/>
      <dgm:t>
        <a:bodyPr/>
        <a:lstStyle/>
        <a:p>
          <a:endParaRPr lang="zh-HK" altLang="en-US"/>
        </a:p>
      </dgm:t>
    </dgm:pt>
    <dgm:pt modelId="{F6384DDE-697B-42BF-AFD1-A0198FAB4165}" type="sibTrans" cxnId="{EBBADC5E-C6CD-4EF4-8BB3-15E480A008BA}">
      <dgm:prSet/>
      <dgm:spPr/>
      <dgm:t>
        <a:bodyPr/>
        <a:lstStyle/>
        <a:p>
          <a:endParaRPr lang="zh-HK" altLang="en-US"/>
        </a:p>
      </dgm:t>
    </dgm:pt>
    <dgm:pt modelId="{04FDB5BA-371C-4B4C-92C2-5D7AF8E1FCD0}" type="pres">
      <dgm:prSet presAssocID="{B3FCFDD3-8EE9-4521-9DD5-E7BFBF36FD8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HK" altLang="en-US"/>
        </a:p>
      </dgm:t>
    </dgm:pt>
    <dgm:pt modelId="{A3F825E4-B011-4BF7-A9D6-CD57B86223BF}" type="pres">
      <dgm:prSet presAssocID="{9DFB13FB-96E8-406C-8977-F38EB92E1C21}" presName="composite" presStyleCnt="0"/>
      <dgm:spPr/>
    </dgm:pt>
    <dgm:pt modelId="{EE6E4E2B-DD48-41EB-8DFB-A9629512EB1E}" type="pres">
      <dgm:prSet presAssocID="{9DFB13FB-96E8-406C-8977-F38EB92E1C21}" presName="imgShp" presStyleLbl="fgImgPlace1" presStyleIdx="0" presStyleCnt="1" custScaleY="123977" custLinFactNeighborX="-10887" custLinFactNeighborY="324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E8E024F-1520-4E12-9128-4EDB5CE83CAC}" type="pres">
      <dgm:prSet presAssocID="{9DFB13FB-96E8-406C-8977-F38EB92E1C21}" presName="txShp" presStyleLbl="node1" presStyleIdx="0" presStyleCnt="1" custScaleX="111562" custLinFactNeighborX="2456" custLinFactNeighborY="1552">
        <dgm:presLayoutVars>
          <dgm:bulletEnabled val="1"/>
        </dgm:presLayoutVars>
      </dgm:prSet>
      <dgm:spPr/>
      <dgm:t>
        <a:bodyPr/>
        <a:lstStyle/>
        <a:p>
          <a:endParaRPr lang="zh-HK" altLang="en-US"/>
        </a:p>
      </dgm:t>
    </dgm:pt>
  </dgm:ptLst>
  <dgm:cxnLst>
    <dgm:cxn modelId="{8CF935CB-9DD5-4491-B0D1-945BE37B7A8B}" type="presOf" srcId="{B3FCFDD3-8EE9-4521-9DD5-E7BFBF36FD89}" destId="{04FDB5BA-371C-4B4C-92C2-5D7AF8E1FCD0}" srcOrd="0" destOrd="0" presId="urn:microsoft.com/office/officeart/2005/8/layout/vList3"/>
    <dgm:cxn modelId="{EBBADC5E-C6CD-4EF4-8BB3-15E480A008BA}" srcId="{B3FCFDD3-8EE9-4521-9DD5-E7BFBF36FD89}" destId="{9DFB13FB-96E8-406C-8977-F38EB92E1C21}" srcOrd="0" destOrd="0" parTransId="{D87162E3-1782-48F7-AE3B-FFFB969DC0F6}" sibTransId="{F6384DDE-697B-42BF-AFD1-A0198FAB4165}"/>
    <dgm:cxn modelId="{13FBCFA2-13BA-4F31-9ABE-CEF0A1441E2F}" type="presOf" srcId="{9DFB13FB-96E8-406C-8977-F38EB92E1C21}" destId="{FE8E024F-1520-4E12-9128-4EDB5CE83CAC}" srcOrd="0" destOrd="0" presId="urn:microsoft.com/office/officeart/2005/8/layout/vList3"/>
    <dgm:cxn modelId="{8706125A-2238-4080-891D-7E61914AE51E}" type="presParOf" srcId="{04FDB5BA-371C-4B4C-92C2-5D7AF8E1FCD0}" destId="{A3F825E4-B011-4BF7-A9D6-CD57B86223BF}" srcOrd="0" destOrd="0" presId="urn:microsoft.com/office/officeart/2005/8/layout/vList3"/>
    <dgm:cxn modelId="{01344A78-446E-45E7-8897-5A26856073C1}" type="presParOf" srcId="{A3F825E4-B011-4BF7-A9D6-CD57B86223BF}" destId="{EE6E4E2B-DD48-41EB-8DFB-A9629512EB1E}" srcOrd="0" destOrd="0" presId="urn:microsoft.com/office/officeart/2005/8/layout/vList3"/>
    <dgm:cxn modelId="{25B718B8-4F00-427A-8FA8-FA20FC74E983}" type="presParOf" srcId="{A3F825E4-B011-4BF7-A9D6-CD57B86223BF}" destId="{FE8E024F-1520-4E12-9128-4EDB5CE83CA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2EED6-4220-4EC7-AC0E-971F0A78750B}">
      <dsp:nvSpPr>
        <dsp:cNvPr id="0" name=""/>
        <dsp:cNvSpPr/>
      </dsp:nvSpPr>
      <dsp:spPr>
        <a:xfrm>
          <a:off x="0" y="518671"/>
          <a:ext cx="2370039" cy="178258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Shepp</a:t>
          </a:r>
          <a:r>
            <a:rPr lang="en-US" sz="2300" kern="1200" dirty="0" smtClean="0"/>
            <a:t>-Logan Head Phantom Model</a:t>
          </a:r>
          <a:endParaRPr lang="zh-HK" sz="2300" kern="1200" dirty="0"/>
        </a:p>
      </dsp:txBody>
      <dsp:txXfrm>
        <a:off x="52210" y="570881"/>
        <a:ext cx="2265619" cy="1678166"/>
      </dsp:txXfrm>
    </dsp:sp>
    <dsp:sp modelId="{BB346706-7034-41C3-A58F-16C2D8D8E1E3}">
      <dsp:nvSpPr>
        <dsp:cNvPr id="0" name=""/>
        <dsp:cNvSpPr/>
      </dsp:nvSpPr>
      <dsp:spPr>
        <a:xfrm>
          <a:off x="2554354" y="1187952"/>
          <a:ext cx="444030" cy="4440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800" kern="1200"/>
        </a:p>
      </dsp:txBody>
      <dsp:txXfrm>
        <a:off x="2554354" y="1276757"/>
        <a:ext cx="310823" cy="266415"/>
      </dsp:txXfrm>
    </dsp:sp>
    <dsp:sp modelId="{8135C990-92AD-4171-AF10-BF530D958A27}">
      <dsp:nvSpPr>
        <dsp:cNvPr id="0" name=""/>
        <dsp:cNvSpPr/>
      </dsp:nvSpPr>
      <dsp:spPr>
        <a:xfrm>
          <a:off x="3207833" y="516485"/>
          <a:ext cx="2470285" cy="17869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Radon Transform</a:t>
          </a:r>
          <a:endParaRPr lang="zh-HK" sz="2300" kern="1200" dirty="0"/>
        </a:p>
      </dsp:txBody>
      <dsp:txXfrm>
        <a:off x="3260171" y="568823"/>
        <a:ext cx="2365609" cy="1682283"/>
      </dsp:txXfrm>
    </dsp:sp>
    <dsp:sp modelId="{2DB102DF-2915-44E3-BC72-2166E3CD6B56}">
      <dsp:nvSpPr>
        <dsp:cNvPr id="0" name=""/>
        <dsp:cNvSpPr/>
      </dsp:nvSpPr>
      <dsp:spPr>
        <a:xfrm>
          <a:off x="5835676" y="1187952"/>
          <a:ext cx="379570" cy="4440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800" kern="1200" dirty="0"/>
        </a:p>
      </dsp:txBody>
      <dsp:txXfrm>
        <a:off x="5835676" y="1276757"/>
        <a:ext cx="265699" cy="266415"/>
      </dsp:txXfrm>
    </dsp:sp>
    <dsp:sp modelId="{1BDA05CF-25B7-46E2-8E60-EBD3C093ACDB}">
      <dsp:nvSpPr>
        <dsp:cNvPr id="0" name=""/>
        <dsp:cNvSpPr/>
      </dsp:nvSpPr>
      <dsp:spPr>
        <a:xfrm>
          <a:off x="6394289" y="532207"/>
          <a:ext cx="2461118" cy="1755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1D Fourier transformed projection slices of different angles</a:t>
          </a:r>
          <a:endParaRPr lang="zh-HK" sz="2300" kern="1200" dirty="0"/>
        </a:p>
      </dsp:txBody>
      <dsp:txXfrm>
        <a:off x="6445706" y="583624"/>
        <a:ext cx="2358284" cy="1652681"/>
      </dsp:txXfrm>
    </dsp:sp>
    <dsp:sp modelId="{B771DC6B-FD6D-4252-94ED-5081A548CD76}">
      <dsp:nvSpPr>
        <dsp:cNvPr id="0" name=""/>
        <dsp:cNvSpPr/>
      </dsp:nvSpPr>
      <dsp:spPr>
        <a:xfrm rot="5524783">
          <a:off x="7369008" y="2449828"/>
          <a:ext cx="420034" cy="4440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800" kern="1200"/>
        </a:p>
      </dsp:txBody>
      <dsp:txXfrm rot="-5400000">
        <a:off x="7448103" y="2461866"/>
        <a:ext cx="266415" cy="294024"/>
      </dsp:txXfrm>
    </dsp:sp>
    <dsp:sp modelId="{90CCEE9A-7F06-46A5-8B6C-7B44A42CA654}">
      <dsp:nvSpPr>
        <dsp:cNvPr id="0" name=""/>
        <dsp:cNvSpPr/>
      </dsp:nvSpPr>
      <dsp:spPr>
        <a:xfrm>
          <a:off x="6212292" y="3079719"/>
          <a:ext cx="2643115" cy="1672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Convert from polar to Cartesian coordinate</a:t>
          </a:r>
          <a:endParaRPr lang="zh-HK" sz="2300" kern="1200" dirty="0"/>
        </a:p>
      </dsp:txBody>
      <dsp:txXfrm>
        <a:off x="6261271" y="3128698"/>
        <a:ext cx="2545157" cy="1574324"/>
      </dsp:txXfrm>
    </dsp:sp>
    <dsp:sp modelId="{41E2F838-5A89-4B07-B9CE-4FCE2979F5FA}">
      <dsp:nvSpPr>
        <dsp:cNvPr id="0" name=""/>
        <dsp:cNvSpPr/>
      </dsp:nvSpPr>
      <dsp:spPr>
        <a:xfrm rot="10800000">
          <a:off x="5660864" y="3693847"/>
          <a:ext cx="389676" cy="4440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800" kern="1200" dirty="0"/>
        </a:p>
      </dsp:txBody>
      <dsp:txXfrm rot="10800000">
        <a:off x="5777767" y="3782652"/>
        <a:ext cx="272773" cy="266415"/>
      </dsp:txXfrm>
    </dsp:sp>
    <dsp:sp modelId="{7E48CB92-212C-4700-9076-342F524AA643}">
      <dsp:nvSpPr>
        <dsp:cNvPr id="0" name=""/>
        <dsp:cNvSpPr/>
      </dsp:nvSpPr>
      <dsp:spPr>
        <a:xfrm>
          <a:off x="3087570" y="3019614"/>
          <a:ext cx="2389483" cy="179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Inverse 2D Fourier transform. </a:t>
          </a:r>
          <a:endParaRPr lang="zh-HK" sz="2300" kern="1200" dirty="0"/>
        </a:p>
      </dsp:txBody>
      <dsp:txXfrm>
        <a:off x="3140070" y="3072114"/>
        <a:ext cx="2284483" cy="1687491"/>
      </dsp:txXfrm>
    </dsp:sp>
    <dsp:sp modelId="{CDD209B0-1E8E-410C-9FF7-60DA6BFAF862}">
      <dsp:nvSpPr>
        <dsp:cNvPr id="0" name=""/>
        <dsp:cNvSpPr/>
      </dsp:nvSpPr>
      <dsp:spPr>
        <a:xfrm rot="10800000">
          <a:off x="2564744" y="3693847"/>
          <a:ext cx="369464" cy="4440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800" kern="1200"/>
        </a:p>
      </dsp:txBody>
      <dsp:txXfrm rot="10800000">
        <a:off x="2675583" y="3782652"/>
        <a:ext cx="258625" cy="266415"/>
      </dsp:txXfrm>
    </dsp:sp>
    <dsp:sp modelId="{97D30B24-775F-4FEB-9CCF-2892CA0DBA16}">
      <dsp:nvSpPr>
        <dsp:cNvPr id="0" name=""/>
        <dsp:cNvSpPr/>
      </dsp:nvSpPr>
      <dsp:spPr>
        <a:xfrm>
          <a:off x="1575" y="3090682"/>
          <a:ext cx="2388893" cy="165035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Reconstructed image</a:t>
          </a:r>
          <a:endParaRPr lang="zh-HK" sz="2300" kern="1200" dirty="0"/>
        </a:p>
      </dsp:txBody>
      <dsp:txXfrm>
        <a:off x="49912" y="3139019"/>
        <a:ext cx="2292219" cy="1553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CFE53-EC62-4B9A-A495-CCA3F566032F}">
      <dsp:nvSpPr>
        <dsp:cNvPr id="0" name=""/>
        <dsp:cNvSpPr/>
      </dsp:nvSpPr>
      <dsp:spPr>
        <a:xfrm>
          <a:off x="653472" y="0"/>
          <a:ext cx="7406022" cy="4824536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6FB27-4B9E-4FA4-AC79-23E52F197271}">
      <dsp:nvSpPr>
        <dsp:cNvPr id="0" name=""/>
        <dsp:cNvSpPr/>
      </dsp:nvSpPr>
      <dsp:spPr>
        <a:xfrm>
          <a:off x="683359" y="1447360"/>
          <a:ext cx="3566871" cy="19298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number of sensors decreases</a:t>
          </a:r>
          <a:endParaRPr lang="zh-HK" sz="2700" kern="1200" dirty="0"/>
        </a:p>
      </dsp:txBody>
      <dsp:txXfrm>
        <a:off x="777565" y="1541566"/>
        <a:ext cx="3378459" cy="1741402"/>
      </dsp:txXfrm>
    </dsp:sp>
    <dsp:sp modelId="{9239DCAC-994B-4FCC-95A1-81AF708FF3C2}">
      <dsp:nvSpPr>
        <dsp:cNvPr id="0" name=""/>
        <dsp:cNvSpPr/>
      </dsp:nvSpPr>
      <dsp:spPr>
        <a:xfrm>
          <a:off x="4462737" y="1447360"/>
          <a:ext cx="3566871" cy="192981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resolution of the reconstructed images decreases and with low contrast </a:t>
          </a:r>
          <a:endParaRPr lang="zh-HK" sz="2700" kern="1200" dirty="0"/>
        </a:p>
      </dsp:txBody>
      <dsp:txXfrm>
        <a:off x="4556943" y="1541566"/>
        <a:ext cx="3378459" cy="1741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2EED6-4220-4EC7-AC0E-971F0A78750B}">
      <dsp:nvSpPr>
        <dsp:cNvPr id="0" name=""/>
        <dsp:cNvSpPr/>
      </dsp:nvSpPr>
      <dsp:spPr>
        <a:xfrm>
          <a:off x="0" y="0"/>
          <a:ext cx="1547858" cy="11641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Shepp</a:t>
          </a:r>
          <a:r>
            <a:rPr lang="en-US" sz="1500" kern="1200" dirty="0" smtClean="0"/>
            <a:t>-Logan Head Phantom Model</a:t>
          </a:r>
          <a:endParaRPr lang="zh-HK" sz="1500" kern="1200" dirty="0"/>
        </a:p>
      </dsp:txBody>
      <dsp:txXfrm>
        <a:off x="34098" y="34098"/>
        <a:ext cx="1479662" cy="1096000"/>
      </dsp:txXfrm>
    </dsp:sp>
    <dsp:sp modelId="{BB346706-7034-41C3-A58F-16C2D8D8E1E3}">
      <dsp:nvSpPr>
        <dsp:cNvPr id="0" name=""/>
        <dsp:cNvSpPr/>
      </dsp:nvSpPr>
      <dsp:spPr>
        <a:xfrm rot="3171282">
          <a:off x="1227054" y="1187994"/>
          <a:ext cx="231404" cy="2899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100" kern="1200"/>
        </a:p>
      </dsp:txBody>
      <dsp:txXfrm rot="-5400000">
        <a:off x="1234800" y="1224329"/>
        <a:ext cx="173994" cy="161983"/>
      </dsp:txXfrm>
    </dsp:sp>
    <dsp:sp modelId="{8135C990-92AD-4171-AF10-BF530D958A27}">
      <dsp:nvSpPr>
        <dsp:cNvPr id="0" name=""/>
        <dsp:cNvSpPr/>
      </dsp:nvSpPr>
      <dsp:spPr>
        <a:xfrm>
          <a:off x="1113912" y="1512222"/>
          <a:ext cx="1613327" cy="11670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Radon Transform</a:t>
          </a:r>
          <a:endParaRPr lang="zh-HK" sz="1500" kern="1200" dirty="0"/>
        </a:p>
      </dsp:txBody>
      <dsp:txXfrm>
        <a:off x="1148094" y="1546404"/>
        <a:ext cx="1544963" cy="1098687"/>
      </dsp:txXfrm>
    </dsp:sp>
    <dsp:sp modelId="{2DB102DF-2915-44E3-BC72-2166E3CD6B56}">
      <dsp:nvSpPr>
        <dsp:cNvPr id="0" name=""/>
        <dsp:cNvSpPr/>
      </dsp:nvSpPr>
      <dsp:spPr>
        <a:xfrm rot="18965892">
          <a:off x="2571452" y="1189860"/>
          <a:ext cx="279517" cy="2899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200" kern="1200" dirty="0"/>
        </a:p>
      </dsp:txBody>
      <dsp:txXfrm>
        <a:off x="2583170" y="1276932"/>
        <a:ext cx="195662" cy="173994"/>
      </dsp:txXfrm>
    </dsp:sp>
    <dsp:sp modelId="{1BDA05CF-25B7-46E2-8E60-EBD3C093ACDB}">
      <dsp:nvSpPr>
        <dsp:cNvPr id="0" name=""/>
        <dsp:cNvSpPr/>
      </dsp:nvSpPr>
      <dsp:spPr>
        <a:xfrm>
          <a:off x="2698907" y="0"/>
          <a:ext cx="1607341" cy="11465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1D Fourier transformed projection slices of different angles</a:t>
          </a:r>
          <a:endParaRPr lang="zh-HK" sz="1500" kern="1200" dirty="0"/>
        </a:p>
      </dsp:txBody>
      <dsp:txXfrm>
        <a:off x="2732487" y="33580"/>
        <a:ext cx="1540181" cy="1079356"/>
      </dsp:txXfrm>
    </dsp:sp>
    <dsp:sp modelId="{B771DC6B-FD6D-4252-94ED-5081A548CD76}">
      <dsp:nvSpPr>
        <dsp:cNvPr id="0" name=""/>
        <dsp:cNvSpPr/>
      </dsp:nvSpPr>
      <dsp:spPr>
        <a:xfrm rot="2682400">
          <a:off x="4123168" y="1178890"/>
          <a:ext cx="275526" cy="2899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200" kern="1200"/>
        </a:p>
      </dsp:txBody>
      <dsp:txXfrm>
        <a:off x="4135124" y="1207814"/>
        <a:ext cx="192868" cy="173994"/>
      </dsp:txXfrm>
    </dsp:sp>
    <dsp:sp modelId="{90CCEE9A-7F06-46A5-8B6C-7B44A42CA654}">
      <dsp:nvSpPr>
        <dsp:cNvPr id="0" name=""/>
        <dsp:cNvSpPr/>
      </dsp:nvSpPr>
      <dsp:spPr>
        <a:xfrm>
          <a:off x="4139808" y="1512226"/>
          <a:ext cx="1726202" cy="1092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Convert from polar to Cartesian coordinate</a:t>
          </a:r>
          <a:endParaRPr lang="zh-HK" sz="1500" kern="1200" dirty="0"/>
        </a:p>
      </dsp:txBody>
      <dsp:txXfrm>
        <a:off x="4171796" y="1544214"/>
        <a:ext cx="1662226" cy="1028181"/>
      </dsp:txXfrm>
    </dsp:sp>
    <dsp:sp modelId="{41E2F838-5A89-4B07-B9CE-4FCE2979F5FA}">
      <dsp:nvSpPr>
        <dsp:cNvPr id="0" name=""/>
        <dsp:cNvSpPr/>
      </dsp:nvSpPr>
      <dsp:spPr>
        <a:xfrm rot="18849273">
          <a:off x="5567786" y="1201573"/>
          <a:ext cx="252316" cy="2899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200" kern="1200" dirty="0"/>
        </a:p>
      </dsp:txBody>
      <dsp:txXfrm rot="5400000">
        <a:off x="5580582" y="1285412"/>
        <a:ext cx="173994" cy="176621"/>
      </dsp:txXfrm>
    </dsp:sp>
    <dsp:sp modelId="{7E48CB92-212C-4700-9076-342F524AA643}">
      <dsp:nvSpPr>
        <dsp:cNvPr id="0" name=""/>
        <dsp:cNvSpPr/>
      </dsp:nvSpPr>
      <dsp:spPr>
        <a:xfrm>
          <a:off x="5652762" y="0"/>
          <a:ext cx="1560556" cy="11706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Inverse 2D Fourier transform. </a:t>
          </a:r>
          <a:endParaRPr lang="zh-HK" sz="1500" kern="1200" dirty="0"/>
        </a:p>
      </dsp:txBody>
      <dsp:txXfrm>
        <a:off x="5687050" y="34288"/>
        <a:ext cx="1491980" cy="1102088"/>
      </dsp:txXfrm>
    </dsp:sp>
    <dsp:sp modelId="{CDD209B0-1E8E-410C-9FF7-60DA6BFAF862}">
      <dsp:nvSpPr>
        <dsp:cNvPr id="0" name=""/>
        <dsp:cNvSpPr/>
      </dsp:nvSpPr>
      <dsp:spPr>
        <a:xfrm rot="2812072">
          <a:off x="7019139" y="1226268"/>
          <a:ext cx="300379" cy="2899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HK" altLang="en-US" sz="1200" kern="1200"/>
        </a:p>
      </dsp:txBody>
      <dsp:txXfrm rot="-5400000">
        <a:off x="7052592" y="1232828"/>
        <a:ext cx="173994" cy="213382"/>
      </dsp:txXfrm>
    </dsp:sp>
    <dsp:sp modelId="{97D30B24-775F-4FEB-9CCF-2892CA0DBA16}">
      <dsp:nvSpPr>
        <dsp:cNvPr id="0" name=""/>
        <dsp:cNvSpPr/>
      </dsp:nvSpPr>
      <dsp:spPr>
        <a:xfrm>
          <a:off x="7093674" y="1584270"/>
          <a:ext cx="1560170" cy="10778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Reconstructed image</a:t>
          </a:r>
          <a:endParaRPr lang="zh-HK" sz="1500" kern="1200" dirty="0"/>
        </a:p>
      </dsp:txBody>
      <dsp:txXfrm>
        <a:off x="7125243" y="1615839"/>
        <a:ext cx="1497032" cy="1014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E024F-1520-4E12-9128-4EDB5CE83CAC}">
      <dsp:nvSpPr>
        <dsp:cNvPr id="0" name=""/>
        <dsp:cNvSpPr/>
      </dsp:nvSpPr>
      <dsp:spPr>
        <a:xfrm rot="10800000">
          <a:off x="1881797" y="1245356"/>
          <a:ext cx="6650639" cy="30031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4285" tIns="247650" rIns="46228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Thank you </a:t>
          </a:r>
          <a:endParaRPr lang="zh-HK" sz="6500" kern="1200" dirty="0"/>
        </a:p>
      </dsp:txBody>
      <dsp:txXfrm rot="10800000">
        <a:off x="2632573" y="1245356"/>
        <a:ext cx="5899863" cy="3003103"/>
      </dsp:txXfrm>
    </dsp:sp>
    <dsp:sp modelId="{EE6E4E2B-DD48-41EB-8DFB-A9629512EB1E}">
      <dsp:nvSpPr>
        <dsp:cNvPr id="0" name=""/>
        <dsp:cNvSpPr/>
      </dsp:nvSpPr>
      <dsp:spPr>
        <a:xfrm>
          <a:off x="251514" y="936111"/>
          <a:ext cx="3003103" cy="37231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059C-74BF-4AB8-A76C-F627AFC1D463}" type="datetimeFigureOut">
              <a:rPr lang="zh-HK" altLang="en-US" smtClean="0"/>
              <a:t>10/3/2011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CBF6D-B595-4870-AF0D-C64171C7CF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3566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539A-5285-4DDB-8E21-AF7223B3DE3B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C7D-506D-4E77-94E9-2C05021CDA4A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D6DB-E3CB-4B43-9C94-824044F122A2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83-A985-4A8E-A8A0-DE70AA8475DA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22296-DF00-41BB-A509-66A1F52044B9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A96C-7FB0-4D38-8778-73381788EF48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98BA-2031-49EF-9045-1C117CFB84E1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22FD-AF17-48A1-B4FC-124854AA5F92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A73E-E611-466A-B755-9C944EB7F7F6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F2F8-174D-4D37-9471-AB13FCCF2444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894D-C7E8-428E-A0CA-8BF5B879F8B9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A07F-4246-4810-8728-62D56C7AB164}" type="datetime1">
              <a:rPr lang="zh-TW" altLang="en-US" smtClean="0"/>
              <a:t>2011/3/10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arnia.cs.ttu.edu/drupal/node/4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1935088"/>
          </a:xfrm>
        </p:spPr>
        <p:txBody>
          <a:bodyPr>
            <a:noAutofit/>
          </a:bodyPr>
          <a:lstStyle/>
          <a:p>
            <a:r>
              <a:rPr lang="en-US" altLang="zh-HK" sz="60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Fourier Reconstruction</a:t>
            </a:r>
            <a:endParaRPr lang="zh-HK" altLang="en-US" sz="60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4581128"/>
            <a:ext cx="8759824" cy="2160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HK" sz="2000" dirty="0" smtClean="0"/>
              <a:t>Medical imaging</a:t>
            </a:r>
            <a:endParaRPr lang="en-US" altLang="zh-HK" sz="2000" dirty="0"/>
          </a:p>
          <a:p>
            <a:pPr marL="0" indent="0">
              <a:buNone/>
            </a:pPr>
            <a:r>
              <a:rPr lang="en-US" altLang="zh-HK" sz="2000" dirty="0" smtClean="0"/>
              <a:t>Group 1</a:t>
            </a:r>
          </a:p>
          <a:p>
            <a:pPr marL="0" indent="0" algn="r">
              <a:buNone/>
            </a:pPr>
            <a:r>
              <a:rPr lang="en-US" altLang="zh-HK" sz="1600" i="1" u="sng" dirty="0" smtClean="0"/>
              <a:t>Members</a:t>
            </a:r>
            <a:r>
              <a:rPr lang="en-US" altLang="zh-HK" sz="1600" u="sng" dirty="0" smtClean="0"/>
              <a:t>: </a:t>
            </a:r>
          </a:p>
          <a:p>
            <a:pPr marL="0" indent="0" algn="r">
              <a:buNone/>
            </a:pPr>
            <a:r>
              <a:rPr lang="en-US" altLang="zh-HK" sz="1600" dirty="0" smtClean="0"/>
              <a:t>Chan Chi </a:t>
            </a:r>
            <a:r>
              <a:rPr lang="en-US" altLang="zh-HK" sz="1600" dirty="0" err="1" smtClean="0"/>
              <a:t>Shing</a:t>
            </a:r>
            <a:r>
              <a:rPr lang="en-US" altLang="zh-HK" sz="1600" dirty="0" smtClean="0"/>
              <a:t> Antony</a:t>
            </a:r>
          </a:p>
          <a:p>
            <a:pPr marL="0" indent="0" algn="r">
              <a:buNone/>
            </a:pPr>
            <a:r>
              <a:rPr lang="en-US" altLang="zh-HK" sz="1600" dirty="0" smtClean="0"/>
              <a:t>                    Chang </a:t>
            </a:r>
            <a:r>
              <a:rPr lang="en-US" altLang="zh-HK" sz="1600" dirty="0" err="1" smtClean="0"/>
              <a:t>Yiu</a:t>
            </a:r>
            <a:r>
              <a:rPr lang="en-US" altLang="zh-HK" sz="1600" dirty="0" smtClean="0"/>
              <a:t> </a:t>
            </a:r>
            <a:r>
              <a:rPr lang="en-US" altLang="zh-HK" sz="1600" dirty="0" err="1" smtClean="0"/>
              <a:t>Chuen</a:t>
            </a:r>
            <a:r>
              <a:rPr lang="en-US" altLang="zh-HK" sz="1600" dirty="0" smtClean="0"/>
              <a:t>, Lewis</a:t>
            </a:r>
            <a:br>
              <a:rPr lang="en-US" altLang="zh-HK" sz="1600" dirty="0" smtClean="0"/>
            </a:br>
            <a:r>
              <a:rPr lang="en-US" altLang="zh-HK" sz="1600" dirty="0" smtClean="0"/>
              <a:t>                   Cheung </a:t>
            </a:r>
            <a:r>
              <a:rPr lang="en-US" altLang="zh-HK" sz="1600" dirty="0" err="1" smtClean="0"/>
              <a:t>Wai</a:t>
            </a:r>
            <a:r>
              <a:rPr lang="en-US" altLang="zh-HK" sz="1600" dirty="0" smtClean="0"/>
              <a:t> </a:t>
            </a:r>
            <a:r>
              <a:rPr lang="en-US" altLang="zh-HK" sz="1600" dirty="0" err="1" smtClean="0"/>
              <a:t>Tak</a:t>
            </a:r>
            <a:r>
              <a:rPr lang="en-US" altLang="zh-HK" sz="1600" dirty="0" smtClean="0"/>
              <a:t>  Steven</a:t>
            </a:r>
          </a:p>
          <a:p>
            <a:pPr marL="0" indent="0" algn="r">
              <a:buNone/>
            </a:pPr>
            <a:r>
              <a:rPr lang="en-US" altLang="zh-HK" sz="1600" dirty="0"/>
              <a:t> </a:t>
            </a:r>
            <a:r>
              <a:rPr lang="en-US" altLang="zh-HK" sz="1600" dirty="0" smtClean="0"/>
              <a:t>                   Celine Duong</a:t>
            </a:r>
          </a:p>
          <a:p>
            <a:pPr marL="0" indent="0" algn="r">
              <a:buNone/>
            </a:pPr>
            <a:r>
              <a:rPr lang="en-US" altLang="zh-HK" sz="1600" dirty="0"/>
              <a:t> </a:t>
            </a:r>
            <a:r>
              <a:rPr lang="en-US" altLang="zh-HK" sz="1600" dirty="0" smtClean="0"/>
              <a:t>                   </a:t>
            </a:r>
            <a:r>
              <a:rPr lang="en-US" altLang="zh-HK" sz="1600" smtClean="0"/>
              <a:t>Chan Samson</a:t>
            </a:r>
            <a:endParaRPr lang="zh-HK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1334" y="5617"/>
            <a:ext cx="7204961" cy="615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sz="3600" b="1" dirty="0" smtClean="0"/>
              <a:t>1. Theory – 1.2. 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>Interpolation </a:t>
            </a:r>
            <a:r>
              <a:rPr lang="en-US" altLang="zh-HK" sz="3600" b="1" dirty="0" smtClean="0"/>
              <a:t>(</a:t>
            </a:r>
            <a:r>
              <a:rPr lang="en-US" altLang="zh-HK" sz="3600" b="1" dirty="0" err="1" smtClean="0"/>
              <a:t>con’t</a:t>
            </a:r>
            <a:r>
              <a:rPr lang="en-US" altLang="zh-HK" sz="3600" b="1" dirty="0" smtClean="0"/>
              <a:t>)</a:t>
            </a:r>
            <a:endParaRPr lang="en-US" altLang="zh-HK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 bwMode="auto">
          <a:xfrm>
            <a:off x="153742" y="1052736"/>
            <a:ext cx="374502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91694"/>
            <a:ext cx="3709878" cy="26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0" y="4010499"/>
            <a:ext cx="3683370" cy="258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51755"/>
            <a:ext cx="3903281" cy="267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2186"/>
            <a:ext cx="202882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4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496" y="0"/>
            <a:ext cx="8928992" cy="1484784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HK" sz="3600" b="1" dirty="0" smtClean="0"/>
              <a:t>2. Experiment </a:t>
            </a:r>
            <a:br>
              <a:rPr lang="en-US" altLang="zh-HK" sz="3600" b="1" dirty="0" smtClean="0"/>
            </a:br>
            <a:r>
              <a:rPr lang="en-US" altLang="zh-HK" sz="3600" b="1" dirty="0" smtClean="0"/>
              <a:t>    –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3600" b="1" dirty="0" smtClean="0"/>
              <a:t>2.1. 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>Basic</a:t>
            </a:r>
            <a:r>
              <a:rPr lang="en-US" altLang="zh-HK" sz="3600" b="1" dirty="0">
                <a:solidFill>
                  <a:srgbClr val="00B050"/>
                </a:solidFill>
              </a:rPr>
              <a:t> 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/>
            </a:r>
            <a:br>
              <a:rPr lang="en-US" altLang="zh-HK" sz="3600" b="1" dirty="0" smtClean="0">
                <a:solidFill>
                  <a:srgbClr val="00B050"/>
                </a:solidFill>
              </a:rPr>
            </a:br>
            <a:r>
              <a:rPr lang="en-US" altLang="zh-HK" sz="3600" b="1" dirty="0">
                <a:solidFill>
                  <a:srgbClr val="00B050"/>
                </a:solidFill>
              </a:rPr>
              <a:t> 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>      </a:t>
            </a:r>
            <a:r>
              <a:rPr lang="en-US" altLang="zh-HK" sz="3600" b="1" dirty="0" smtClean="0">
                <a:solidFill>
                  <a:srgbClr val="FF0000"/>
                </a:solidFill>
              </a:rPr>
              <a:t>– 2.1.1. Number of sensors</a:t>
            </a:r>
            <a:endParaRPr lang="en-US" altLang="zh-HK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373646943"/>
              </p:ext>
            </p:extLst>
          </p:nvPr>
        </p:nvGraphicFramePr>
        <p:xfrm>
          <a:off x="179512" y="1772816"/>
          <a:ext cx="871296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496" y="44624"/>
            <a:ext cx="8928992" cy="1152128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HK" sz="2800" b="1" dirty="0" smtClean="0"/>
              <a:t>2. Experiment </a:t>
            </a:r>
            <a:br>
              <a:rPr lang="en-US" altLang="zh-HK" sz="2800" b="1" dirty="0" smtClean="0"/>
            </a:br>
            <a:r>
              <a:rPr lang="en-US" altLang="zh-HK" sz="2800" b="1" dirty="0" smtClean="0"/>
              <a:t>    –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/>
              <a:t>2.1.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Basic</a:t>
            </a: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/>
            </a:r>
            <a:br>
              <a:rPr lang="en-US" altLang="zh-HK" sz="2800" b="1" dirty="0" smtClean="0">
                <a:solidFill>
                  <a:srgbClr val="00B050"/>
                </a:solidFill>
              </a:rPr>
            </a:b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    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– 2.1.1. Number of sensors </a:t>
            </a:r>
            <a:r>
              <a:rPr lang="en-US" altLang="zh-HK" sz="2800" b="1" dirty="0" smtClean="0"/>
              <a:t>(</a:t>
            </a:r>
            <a:r>
              <a:rPr lang="en-US" altLang="zh-HK" sz="2800" b="1" dirty="0" err="1" smtClean="0"/>
              <a:t>con’t</a:t>
            </a:r>
            <a:r>
              <a:rPr lang="en-US" altLang="zh-HK" sz="2800" b="1" dirty="0" smtClean="0"/>
              <a:t>)</a:t>
            </a:r>
            <a:endParaRPr lang="en-US" altLang="zh-HK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6" t="18546" r="25000" b="16546"/>
          <a:stretch/>
        </p:blipFill>
        <p:spPr bwMode="auto">
          <a:xfrm>
            <a:off x="1260513" y="1239212"/>
            <a:ext cx="6480720" cy="56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20" y="476672"/>
            <a:ext cx="202882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496" y="44624"/>
            <a:ext cx="8928992" cy="1152128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HK" sz="2800" b="1" dirty="0" smtClean="0"/>
              <a:t>2. Experiment </a:t>
            </a:r>
            <a:br>
              <a:rPr lang="en-US" altLang="zh-HK" sz="2800" b="1" dirty="0" smtClean="0"/>
            </a:br>
            <a:r>
              <a:rPr lang="en-US" altLang="zh-HK" sz="2800" b="1" dirty="0" smtClean="0"/>
              <a:t>    –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/>
              <a:t>2.1.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Basic</a:t>
            </a: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/>
            </a:r>
            <a:br>
              <a:rPr lang="en-US" altLang="zh-HK" sz="2800" b="1" dirty="0" smtClean="0">
                <a:solidFill>
                  <a:srgbClr val="00B050"/>
                </a:solidFill>
              </a:rPr>
            </a:b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    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– 2.1.1. Number of sensors </a:t>
            </a:r>
            <a:r>
              <a:rPr lang="en-US" altLang="zh-HK" sz="2800" b="1" dirty="0" smtClean="0"/>
              <a:t>(</a:t>
            </a:r>
            <a:r>
              <a:rPr lang="en-US" altLang="zh-HK" sz="2800" b="1" dirty="0" err="1" smtClean="0"/>
              <a:t>con’t</a:t>
            </a:r>
            <a:r>
              <a:rPr lang="en-US" altLang="zh-HK" sz="2800" b="1" dirty="0" smtClean="0"/>
              <a:t>)</a:t>
            </a:r>
            <a:endParaRPr lang="en-US" altLang="zh-HK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1" t="21091" r="25001" b="47702"/>
          <a:stretch/>
        </p:blipFill>
        <p:spPr bwMode="auto">
          <a:xfrm>
            <a:off x="1187624" y="1345058"/>
            <a:ext cx="6212130" cy="258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9" t="28059" r="25000" b="38728"/>
          <a:stretch/>
        </p:blipFill>
        <p:spPr bwMode="auto">
          <a:xfrm>
            <a:off x="1187624" y="3999925"/>
            <a:ext cx="6152907" cy="274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20" y="476672"/>
            <a:ext cx="202882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8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496" y="44624"/>
            <a:ext cx="8928992" cy="1152128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HK" sz="2800" b="1" dirty="0" smtClean="0"/>
              <a:t>2. Experiment </a:t>
            </a:r>
            <a:br>
              <a:rPr lang="en-US" altLang="zh-HK" sz="2800" b="1" dirty="0" smtClean="0"/>
            </a:br>
            <a:r>
              <a:rPr lang="en-US" altLang="zh-HK" sz="2800" b="1" dirty="0" smtClean="0"/>
              <a:t>    –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/>
              <a:t>2.1.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Basic</a:t>
            </a: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/>
            </a:r>
            <a:br>
              <a:rPr lang="en-US" altLang="zh-HK" sz="2800" b="1" dirty="0" smtClean="0">
                <a:solidFill>
                  <a:srgbClr val="00B050"/>
                </a:solidFill>
              </a:rPr>
            </a:b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    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– 2.1.1. Number of sensors </a:t>
            </a:r>
            <a:r>
              <a:rPr lang="en-US" altLang="zh-HK" sz="2800" b="1" dirty="0" smtClean="0"/>
              <a:t>(</a:t>
            </a:r>
            <a:r>
              <a:rPr lang="en-US" altLang="zh-HK" sz="2800" b="1" dirty="0" err="1" smtClean="0"/>
              <a:t>con’t</a:t>
            </a:r>
            <a:r>
              <a:rPr lang="en-US" altLang="zh-HK" sz="2800" b="1" dirty="0" smtClean="0"/>
              <a:t>)</a:t>
            </a:r>
            <a:endParaRPr lang="en-US" altLang="zh-HK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3" t="16326" r="24091" b="14235"/>
          <a:stretch/>
        </p:blipFill>
        <p:spPr bwMode="auto">
          <a:xfrm>
            <a:off x="1547664" y="1340768"/>
            <a:ext cx="6052146" cy="55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20" y="476672"/>
            <a:ext cx="2028825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925" y="116632"/>
            <a:ext cx="8928992" cy="1872208"/>
          </a:xfrm>
        </p:spPr>
        <p:txBody>
          <a:bodyPr>
            <a:noAutofit/>
          </a:bodyPr>
          <a:lstStyle/>
          <a:p>
            <a:pPr algn="l"/>
            <a:r>
              <a:rPr lang="en-US" altLang="zh-HK" sz="3600" b="1" dirty="0" smtClean="0"/>
              <a:t>2. Experiment </a:t>
            </a:r>
            <a:br>
              <a:rPr lang="en-US" altLang="zh-HK" sz="3600" b="1" dirty="0" smtClean="0"/>
            </a:br>
            <a:r>
              <a:rPr lang="en-US" altLang="zh-HK" sz="3600" b="1" dirty="0" smtClean="0"/>
              <a:t>    –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3600" b="1" dirty="0" smtClean="0"/>
              <a:t>2.1. 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>Basic</a:t>
            </a:r>
            <a:r>
              <a:rPr lang="en-US" altLang="zh-HK" sz="3600" b="1" dirty="0">
                <a:solidFill>
                  <a:srgbClr val="00B050"/>
                </a:solidFill>
              </a:rPr>
              <a:t> 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/>
            </a:r>
            <a:br>
              <a:rPr lang="en-US" altLang="zh-HK" sz="3600" b="1" dirty="0" smtClean="0">
                <a:solidFill>
                  <a:srgbClr val="00B050"/>
                </a:solidFill>
              </a:rPr>
            </a:br>
            <a:r>
              <a:rPr lang="en-US" altLang="zh-HK" sz="3600" b="1" dirty="0">
                <a:solidFill>
                  <a:srgbClr val="00B050"/>
                </a:solidFill>
              </a:rPr>
              <a:t> 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>     </a:t>
            </a:r>
            <a:r>
              <a:rPr lang="en-US" altLang="zh-HK" sz="3600" b="1" dirty="0" smtClean="0">
                <a:solidFill>
                  <a:srgbClr val="FF0000"/>
                </a:solidFill>
              </a:rPr>
              <a:t> – </a:t>
            </a:r>
            <a:r>
              <a:rPr lang="en-US" altLang="zh-HK" sz="3600" b="1" dirty="0">
                <a:solidFill>
                  <a:srgbClr val="FF0000"/>
                </a:solidFill>
              </a:rPr>
              <a:t>2.1.2. Number of projection slices</a:t>
            </a:r>
            <a:br>
              <a:rPr lang="en-US" altLang="zh-HK" sz="3600" b="1" dirty="0">
                <a:solidFill>
                  <a:srgbClr val="FF0000"/>
                </a:solidFill>
              </a:rPr>
            </a:br>
            <a:endParaRPr lang="en-US" altLang="zh-HK" sz="3600" b="1" dirty="0">
              <a:solidFill>
                <a:srgbClr val="00B050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79512" y="1700808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HK" sz="7400" dirty="0"/>
              <a:t>As the number of projection slices decreases, the reconstructed images become blurry and have many </a:t>
            </a:r>
            <a:r>
              <a:rPr lang="en-US" altLang="zh-HK" sz="7400" dirty="0" smtClean="0"/>
              <a:t>artifacts</a:t>
            </a:r>
          </a:p>
          <a:p>
            <a:r>
              <a:rPr lang="en-US" altLang="zh-HK" sz="7400" dirty="0"/>
              <a:t>The resolution can be better by using more slices</a:t>
            </a:r>
            <a:endParaRPr lang="zh-HK" altLang="zh-HK" sz="7400" dirty="0"/>
          </a:p>
          <a:p>
            <a:pPr lvl="0"/>
            <a:endParaRPr lang="en-US" altLang="zh-HK" sz="2400" dirty="0" smtClean="0"/>
          </a:p>
          <a:p>
            <a:pPr lvl="0"/>
            <a:endParaRPr lang="zh-HK" altLang="zh-HK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9" t="10138" r="23965" b="56965"/>
          <a:stretch/>
        </p:blipFill>
        <p:spPr bwMode="auto">
          <a:xfrm>
            <a:off x="1187624" y="3068960"/>
            <a:ext cx="6658312" cy="287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811" y="260648"/>
            <a:ext cx="2000250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0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925" y="44624"/>
            <a:ext cx="8928992" cy="1584176"/>
          </a:xfrm>
        </p:spPr>
        <p:txBody>
          <a:bodyPr>
            <a:noAutofit/>
          </a:bodyPr>
          <a:lstStyle/>
          <a:p>
            <a:pPr algn="l"/>
            <a:r>
              <a:rPr lang="en-US" altLang="zh-HK" sz="2800" b="1" dirty="0" smtClean="0"/>
              <a:t>2. Experiment </a:t>
            </a:r>
            <a:br>
              <a:rPr lang="en-US" altLang="zh-HK" sz="2800" b="1" dirty="0" smtClean="0"/>
            </a:br>
            <a:r>
              <a:rPr lang="en-US" altLang="zh-HK" sz="2800" b="1" dirty="0" smtClean="0"/>
              <a:t>    –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/>
              <a:t>2.1.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Basic</a:t>
            </a: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/>
            </a:r>
            <a:br>
              <a:rPr lang="en-US" altLang="zh-HK" sz="2800" b="1" dirty="0" smtClean="0">
                <a:solidFill>
                  <a:srgbClr val="00B050"/>
                </a:solidFill>
              </a:rPr>
            </a:b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   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 – </a:t>
            </a:r>
            <a:r>
              <a:rPr lang="en-US" altLang="zh-HK" sz="2800" b="1" dirty="0">
                <a:solidFill>
                  <a:srgbClr val="FF0000"/>
                </a:solidFill>
              </a:rPr>
              <a:t>2.1.2. Number of projection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slices </a:t>
            </a:r>
            <a:r>
              <a:rPr lang="en-US" altLang="zh-HK" sz="2800" b="1" dirty="0" smtClean="0"/>
              <a:t>(</a:t>
            </a:r>
            <a:r>
              <a:rPr lang="en-US" altLang="zh-HK" sz="2800" b="1" dirty="0" err="1" smtClean="0"/>
              <a:t>con’t</a:t>
            </a:r>
            <a:r>
              <a:rPr lang="en-US" altLang="zh-HK" sz="2800" b="1" dirty="0" smtClean="0"/>
              <a:t>)</a:t>
            </a:r>
            <a:r>
              <a:rPr lang="en-US" altLang="zh-HK" sz="3600" b="1" dirty="0">
                <a:solidFill>
                  <a:srgbClr val="FF0000"/>
                </a:solidFill>
              </a:rPr>
              <a:t/>
            </a:r>
            <a:br>
              <a:rPr lang="en-US" altLang="zh-HK" sz="3600" b="1" dirty="0">
                <a:solidFill>
                  <a:srgbClr val="FF0000"/>
                </a:solidFill>
              </a:rPr>
            </a:br>
            <a:endParaRPr lang="en-US" altLang="zh-HK" sz="3600" b="1" dirty="0">
              <a:solidFill>
                <a:srgbClr val="00B05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9931" r="25000" b="20345"/>
          <a:stretch/>
        </p:blipFill>
        <p:spPr bwMode="auto">
          <a:xfrm>
            <a:off x="1475656" y="1191523"/>
            <a:ext cx="6048672" cy="569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0647"/>
            <a:ext cx="2000250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9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925" y="44624"/>
            <a:ext cx="8928992" cy="1584176"/>
          </a:xfrm>
        </p:spPr>
        <p:txBody>
          <a:bodyPr>
            <a:noAutofit/>
          </a:bodyPr>
          <a:lstStyle/>
          <a:p>
            <a:pPr algn="l"/>
            <a:r>
              <a:rPr lang="en-US" altLang="zh-HK" sz="2800" b="1" dirty="0" smtClean="0"/>
              <a:t>2. Experiment </a:t>
            </a:r>
            <a:br>
              <a:rPr lang="en-US" altLang="zh-HK" sz="2800" b="1" dirty="0" smtClean="0"/>
            </a:br>
            <a:r>
              <a:rPr lang="en-US" altLang="zh-HK" sz="2800" b="1" dirty="0" smtClean="0"/>
              <a:t>    –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/>
              <a:t>2.1.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Basic</a:t>
            </a: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/>
            </a:r>
            <a:br>
              <a:rPr lang="en-US" altLang="zh-HK" sz="2800" b="1" dirty="0" smtClean="0">
                <a:solidFill>
                  <a:srgbClr val="00B050"/>
                </a:solidFill>
              </a:rPr>
            </a:b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   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 – </a:t>
            </a:r>
            <a:r>
              <a:rPr lang="en-US" altLang="zh-HK" sz="2800" b="1" dirty="0">
                <a:solidFill>
                  <a:srgbClr val="FF0000"/>
                </a:solidFill>
              </a:rPr>
              <a:t>2.1.2. Number of projection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slices </a:t>
            </a:r>
            <a:r>
              <a:rPr lang="en-US" altLang="zh-HK" sz="2800" b="1" dirty="0" smtClean="0"/>
              <a:t>(</a:t>
            </a:r>
            <a:r>
              <a:rPr lang="en-US" altLang="zh-HK" sz="2800" b="1" dirty="0" err="1" smtClean="0"/>
              <a:t>con’t</a:t>
            </a:r>
            <a:r>
              <a:rPr lang="en-US" altLang="zh-HK" sz="2800" b="1" dirty="0" smtClean="0"/>
              <a:t>)</a:t>
            </a:r>
            <a:r>
              <a:rPr lang="en-US" altLang="zh-HK" sz="3600" b="1" dirty="0">
                <a:solidFill>
                  <a:srgbClr val="FF0000"/>
                </a:solidFill>
              </a:rPr>
              <a:t/>
            </a:r>
            <a:br>
              <a:rPr lang="en-US" altLang="zh-HK" sz="3600" b="1" dirty="0">
                <a:solidFill>
                  <a:srgbClr val="FF0000"/>
                </a:solidFill>
              </a:rPr>
            </a:br>
            <a:endParaRPr lang="en-US" altLang="zh-HK" sz="36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9" t="10138" r="23448" b="22000"/>
          <a:stretch/>
        </p:blipFill>
        <p:spPr bwMode="auto">
          <a:xfrm>
            <a:off x="1331640" y="1268760"/>
            <a:ext cx="6336704" cy="558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0647"/>
            <a:ext cx="2000250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9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32048"/>
            <a:ext cx="8928992" cy="1224136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HK" sz="2800" b="1" dirty="0" smtClean="0"/>
              <a:t>2. Experiment </a:t>
            </a:r>
            <a:br>
              <a:rPr lang="en-US" altLang="zh-HK" sz="2800" b="1" dirty="0" smtClean="0"/>
            </a:br>
            <a:r>
              <a:rPr lang="en-US" altLang="zh-HK" sz="2800" b="1" dirty="0" smtClean="0"/>
              <a:t>    –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/>
              <a:t>2.1.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Basic</a:t>
            </a: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/>
            </a:r>
            <a:br>
              <a:rPr lang="en-US" altLang="zh-HK" sz="2800" b="1" dirty="0" smtClean="0">
                <a:solidFill>
                  <a:srgbClr val="00B050"/>
                </a:solidFill>
              </a:rPr>
            </a:b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    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– 2.1.3</a:t>
            </a:r>
            <a:r>
              <a:rPr lang="en-US" altLang="zh-HK" sz="2800" b="1" dirty="0">
                <a:solidFill>
                  <a:srgbClr val="FF0000"/>
                </a:solidFill>
              </a:rPr>
              <a:t>. Scan angle (&lt;180, &gt;180)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268760"/>
            <a:ext cx="8229600" cy="1656183"/>
          </a:xfrm>
        </p:spPr>
        <p:txBody>
          <a:bodyPr>
            <a:normAutofit lnSpcReduction="10000"/>
          </a:bodyPr>
          <a:lstStyle/>
          <a:p>
            <a:r>
              <a:rPr lang="en-US" altLang="zh-HK" sz="2400" dirty="0"/>
              <a:t>The image resolution increases as the scanning angle increases </a:t>
            </a:r>
            <a:endParaRPr lang="en-US" altLang="zh-HK" sz="2400" dirty="0" smtClean="0"/>
          </a:p>
          <a:p>
            <a:r>
              <a:rPr lang="en-US" altLang="zh-HK" sz="2400" dirty="0" smtClean="0"/>
              <a:t>Meanwhile artifacts </a:t>
            </a:r>
          </a:p>
          <a:p>
            <a:pPr marL="0" indent="0">
              <a:buNone/>
            </a:pPr>
            <a:r>
              <a:rPr lang="en-US" altLang="zh-HK" sz="2400" dirty="0"/>
              <a:t> </a:t>
            </a:r>
            <a:r>
              <a:rPr lang="en-US" altLang="zh-HK" sz="2400" dirty="0" smtClean="0"/>
              <a:t>    reduced</a:t>
            </a:r>
            <a:endParaRPr lang="zh-TW" altLang="zh-HK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5678836" cy="487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2" y="3356992"/>
            <a:ext cx="2741507" cy="2435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52" y="620688"/>
            <a:ext cx="21145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2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496" y="260648"/>
            <a:ext cx="8928992" cy="1368152"/>
          </a:xfrm>
        </p:spPr>
        <p:txBody>
          <a:bodyPr>
            <a:noAutofit/>
          </a:bodyPr>
          <a:lstStyle/>
          <a:p>
            <a:pPr algn="l"/>
            <a:r>
              <a:rPr lang="en-US" altLang="zh-HK" sz="2800" b="1" dirty="0" smtClean="0"/>
              <a:t>2. Experiment </a:t>
            </a:r>
            <a:br>
              <a:rPr lang="en-US" altLang="zh-HK" sz="2800" b="1" dirty="0" smtClean="0"/>
            </a:br>
            <a:r>
              <a:rPr lang="en-US" altLang="zh-HK" sz="2800" b="1" dirty="0" smtClean="0"/>
              <a:t>    –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2800" b="1" dirty="0"/>
              <a:t>2.2.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Advanced</a:t>
            </a:r>
            <a:br>
              <a:rPr lang="en-US" altLang="zh-HK" sz="2800" b="1" dirty="0" smtClean="0">
                <a:solidFill>
                  <a:srgbClr val="00B050"/>
                </a:solidFill>
              </a:rPr>
            </a:br>
            <a:r>
              <a:rPr lang="en-US" altLang="zh-HK" sz="2800" b="1" dirty="0">
                <a:solidFill>
                  <a:srgbClr val="00B050"/>
                </a:solidFill>
              </a:rPr>
              <a:t>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    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 – </a:t>
            </a:r>
            <a:r>
              <a:rPr lang="en-US" altLang="zh-HK" sz="2800" b="1" dirty="0">
                <a:solidFill>
                  <a:srgbClr val="FF0000"/>
                </a:solidFill>
              </a:rPr>
              <a:t>2.2.1. </a:t>
            </a:r>
            <a:r>
              <a:rPr lang="en-US" altLang="zh-HK" sz="2800" b="1" dirty="0" smtClean="0">
                <a:solidFill>
                  <a:srgbClr val="FF0000"/>
                </a:solidFill>
              </a:rPr>
              <a:t>Noise</a:t>
            </a:r>
            <a:r>
              <a:rPr lang="en-US" altLang="zh-HK" sz="3600" b="1" dirty="0">
                <a:solidFill>
                  <a:srgbClr val="FF0000"/>
                </a:solidFill>
              </a:rPr>
              <a:t/>
            </a:r>
            <a:br>
              <a:rPr lang="en-US" altLang="zh-HK" sz="3600" b="1" dirty="0">
                <a:solidFill>
                  <a:srgbClr val="FF0000"/>
                </a:solidFill>
              </a:rPr>
            </a:br>
            <a:endParaRPr lang="en-US" altLang="zh-HK" sz="3600" b="1" dirty="0">
              <a:solidFill>
                <a:srgbClr val="00B050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79512" y="1412776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200" dirty="0"/>
              <a:t>The noise is added </a:t>
            </a:r>
            <a:r>
              <a:rPr lang="en-US" altLang="zh-HK" sz="2200" dirty="0" smtClean="0"/>
              <a:t>on the </a:t>
            </a:r>
            <a:r>
              <a:rPr lang="en-US" altLang="zh-HK" sz="2200" dirty="0" err="1" smtClean="0"/>
              <a:t>sinogram</a:t>
            </a:r>
            <a:endParaRPr lang="en-US" altLang="zh-HK" sz="2200" dirty="0" smtClean="0"/>
          </a:p>
          <a:p>
            <a:r>
              <a:rPr lang="en-US" altLang="zh-HK" sz="2200" dirty="0"/>
              <a:t>T</a:t>
            </a:r>
            <a:r>
              <a:rPr lang="en-US" altLang="zh-HK" sz="2200" dirty="0" smtClean="0"/>
              <a:t>he </a:t>
            </a:r>
            <a:r>
              <a:rPr lang="en-US" altLang="zh-HK" sz="2200" dirty="0"/>
              <a:t>more the noise, the more the data being </a:t>
            </a:r>
            <a:r>
              <a:rPr lang="en-US" altLang="zh-HK" sz="2200" dirty="0" smtClean="0"/>
              <a:t>distorted</a:t>
            </a:r>
            <a:endParaRPr lang="zh-TW" altLang="zh-HK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" r="2463"/>
          <a:stretch/>
        </p:blipFill>
        <p:spPr bwMode="auto">
          <a:xfrm>
            <a:off x="222726" y="2708920"/>
            <a:ext cx="4277266" cy="393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r="2395"/>
          <a:stretch/>
        </p:blipFill>
        <p:spPr bwMode="auto">
          <a:xfrm>
            <a:off x="4644008" y="2708920"/>
            <a:ext cx="4332704" cy="39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32" y="545016"/>
            <a:ext cx="2000250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1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HK" b="1" dirty="0" smtClean="0"/>
              <a:t>Abstract</a:t>
            </a:r>
            <a:endParaRPr lang="zh-HK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734530"/>
              </p:ext>
            </p:extLst>
          </p:nvPr>
        </p:nvGraphicFramePr>
        <p:xfrm>
          <a:off x="179512" y="1124744"/>
          <a:ext cx="885698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471" y="188640"/>
            <a:ext cx="8928992" cy="1368152"/>
          </a:xfrm>
        </p:spPr>
        <p:txBody>
          <a:bodyPr>
            <a:noAutofit/>
          </a:bodyPr>
          <a:lstStyle/>
          <a:p>
            <a:pPr algn="l"/>
            <a:r>
              <a:rPr lang="en-US" altLang="zh-HK" sz="2400" b="1" dirty="0" smtClean="0"/>
              <a:t>2. Experiment </a:t>
            </a:r>
            <a:br>
              <a:rPr lang="en-US" altLang="zh-HK" sz="2400" b="1" dirty="0" smtClean="0"/>
            </a:br>
            <a:r>
              <a:rPr lang="en-US" altLang="zh-HK" sz="2400" b="1" dirty="0" smtClean="0"/>
              <a:t>    –</a:t>
            </a:r>
            <a:r>
              <a:rPr lang="en-US" altLang="zh-HK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2400" b="1" dirty="0"/>
              <a:t>2.2. </a:t>
            </a:r>
            <a:r>
              <a:rPr lang="en-US" altLang="zh-HK" sz="2400" b="1" dirty="0" smtClean="0">
                <a:solidFill>
                  <a:srgbClr val="00B050"/>
                </a:solidFill>
              </a:rPr>
              <a:t>Advanced</a:t>
            </a:r>
            <a:br>
              <a:rPr lang="en-US" altLang="zh-HK" sz="2400" b="1" dirty="0" smtClean="0">
                <a:solidFill>
                  <a:srgbClr val="00B050"/>
                </a:solidFill>
              </a:rPr>
            </a:br>
            <a:r>
              <a:rPr lang="en-US" altLang="zh-HK" sz="2400" b="1" dirty="0">
                <a:solidFill>
                  <a:srgbClr val="00B050"/>
                </a:solidFill>
              </a:rPr>
              <a:t> </a:t>
            </a:r>
            <a:r>
              <a:rPr lang="en-US" altLang="zh-HK" sz="2400" b="1" dirty="0" smtClean="0">
                <a:solidFill>
                  <a:srgbClr val="00B050"/>
                </a:solidFill>
              </a:rPr>
              <a:t>     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 – </a:t>
            </a:r>
            <a:r>
              <a:rPr lang="en-US" altLang="zh-HK" sz="2400" b="1" dirty="0">
                <a:solidFill>
                  <a:srgbClr val="FF0000"/>
                </a:solidFill>
              </a:rPr>
              <a:t>2.2.2. Sensor Damage</a:t>
            </a:r>
            <a:r>
              <a:rPr lang="en-US" altLang="zh-HK" sz="3600" b="1" dirty="0">
                <a:solidFill>
                  <a:srgbClr val="FF0000"/>
                </a:solidFill>
              </a:rPr>
              <a:t/>
            </a:r>
            <a:br>
              <a:rPr lang="en-US" altLang="zh-HK" sz="3600" b="1" dirty="0">
                <a:solidFill>
                  <a:srgbClr val="FF0000"/>
                </a:solidFill>
              </a:rPr>
            </a:br>
            <a:endParaRPr lang="en-US" altLang="zh-HK" sz="3600" b="1" dirty="0">
              <a:solidFill>
                <a:srgbClr val="00B050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79512" y="1196752"/>
            <a:ext cx="8229600" cy="1224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400" dirty="0"/>
              <a:t>From the </a:t>
            </a:r>
            <a:r>
              <a:rPr lang="en-US" altLang="zh-HK" sz="2400" dirty="0" err="1"/>
              <a:t>sinogram</a:t>
            </a:r>
            <a:r>
              <a:rPr lang="en-US" altLang="zh-HK" sz="2400" dirty="0"/>
              <a:t>, each s value in the vertical axis corresponds to </a:t>
            </a:r>
            <a:r>
              <a:rPr lang="en-US" altLang="zh-HK" sz="2400" dirty="0" smtClean="0"/>
              <a:t>a sensor</a:t>
            </a:r>
          </a:p>
          <a:p>
            <a:r>
              <a:rPr lang="en-US" altLang="zh-HK" sz="2400" dirty="0" smtClean="0"/>
              <a:t>If there </a:t>
            </a:r>
            <a:r>
              <a:rPr lang="en-US" altLang="zh-HK" sz="2400" dirty="0"/>
              <a:t>is a sensor damaged, then </a:t>
            </a:r>
            <a:r>
              <a:rPr lang="en-US" altLang="zh-HK" sz="2400" dirty="0" smtClean="0"/>
              <a:t>it will appear as a semi-circle artifact</a:t>
            </a:r>
            <a:endParaRPr lang="zh-TW" altLang="zh-HK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" b="2321"/>
          <a:stretch/>
        </p:blipFill>
        <p:spPr bwMode="auto">
          <a:xfrm>
            <a:off x="683568" y="2276872"/>
            <a:ext cx="7407217" cy="443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15702"/>
            <a:ext cx="2000250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471" y="188640"/>
            <a:ext cx="8928992" cy="1368152"/>
          </a:xfrm>
        </p:spPr>
        <p:txBody>
          <a:bodyPr>
            <a:noAutofit/>
          </a:bodyPr>
          <a:lstStyle/>
          <a:p>
            <a:pPr algn="l"/>
            <a:r>
              <a:rPr lang="en-US" altLang="zh-HK" sz="2400" b="1" dirty="0" smtClean="0"/>
              <a:t>2. Experiment </a:t>
            </a:r>
            <a:br>
              <a:rPr lang="en-US" altLang="zh-HK" sz="2400" b="1" dirty="0" smtClean="0"/>
            </a:br>
            <a:r>
              <a:rPr lang="en-US" altLang="zh-HK" sz="2400" b="1" dirty="0" smtClean="0"/>
              <a:t>    –</a:t>
            </a:r>
            <a:r>
              <a:rPr lang="en-US" altLang="zh-HK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HK" sz="2400" b="1" dirty="0"/>
              <a:t>2.2. </a:t>
            </a:r>
            <a:r>
              <a:rPr lang="en-US" altLang="zh-HK" sz="2400" b="1" dirty="0" smtClean="0">
                <a:solidFill>
                  <a:srgbClr val="00B050"/>
                </a:solidFill>
              </a:rPr>
              <a:t>Advanced</a:t>
            </a:r>
            <a:br>
              <a:rPr lang="en-US" altLang="zh-HK" sz="2400" b="1" dirty="0" smtClean="0">
                <a:solidFill>
                  <a:srgbClr val="00B050"/>
                </a:solidFill>
              </a:rPr>
            </a:br>
            <a:r>
              <a:rPr lang="en-US" altLang="zh-HK" sz="2400" b="1" dirty="0">
                <a:solidFill>
                  <a:srgbClr val="00B050"/>
                </a:solidFill>
              </a:rPr>
              <a:t> </a:t>
            </a:r>
            <a:r>
              <a:rPr lang="en-US" altLang="zh-HK" sz="2400" b="1" dirty="0" smtClean="0">
                <a:solidFill>
                  <a:srgbClr val="00B050"/>
                </a:solidFill>
              </a:rPr>
              <a:t>     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 – </a:t>
            </a:r>
            <a:r>
              <a:rPr lang="en-US" altLang="zh-HK" sz="2400" b="1" dirty="0">
                <a:solidFill>
                  <a:srgbClr val="FF0000"/>
                </a:solidFill>
              </a:rPr>
              <a:t>2.2.2. Sensor 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Damage </a:t>
            </a:r>
            <a:r>
              <a:rPr lang="en-US" altLang="zh-HK" sz="2400" b="1" dirty="0" smtClean="0"/>
              <a:t>(</a:t>
            </a:r>
            <a:r>
              <a:rPr lang="en-US" altLang="zh-HK" sz="2400" b="1" dirty="0" err="1" smtClean="0"/>
              <a:t>con’t</a:t>
            </a:r>
            <a:r>
              <a:rPr lang="en-US" altLang="zh-HK" sz="2400" b="1" dirty="0" smtClean="0"/>
              <a:t>)</a:t>
            </a:r>
            <a:r>
              <a:rPr lang="en-US" altLang="zh-HK" sz="3600" b="1" dirty="0">
                <a:solidFill>
                  <a:srgbClr val="FF0000"/>
                </a:solidFill>
              </a:rPr>
              <a:t/>
            </a:r>
            <a:br>
              <a:rPr lang="en-US" altLang="zh-HK" sz="3600" b="1" dirty="0">
                <a:solidFill>
                  <a:srgbClr val="FF0000"/>
                </a:solidFill>
              </a:rPr>
            </a:br>
            <a:endParaRPr lang="en-US" altLang="zh-HK" sz="3600" b="1" dirty="0">
              <a:solidFill>
                <a:srgbClr val="00B050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4016" y="1268760"/>
            <a:ext cx="896448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000" dirty="0" smtClean="0"/>
              <a:t>The more </a:t>
            </a:r>
            <a:r>
              <a:rPr lang="en-US" altLang="zh-HK" sz="2000" dirty="0"/>
              <a:t>the damage sensors, the </a:t>
            </a:r>
            <a:r>
              <a:rPr lang="en-US" altLang="zh-HK" sz="2000" dirty="0" smtClean="0"/>
              <a:t>lower the quality of </a:t>
            </a:r>
            <a:r>
              <a:rPr lang="en-US" altLang="zh-HK" sz="2000" dirty="0"/>
              <a:t>the reconstructed </a:t>
            </a:r>
            <a:r>
              <a:rPr lang="en-US" altLang="zh-HK" sz="2000" dirty="0" smtClean="0"/>
              <a:t>images</a:t>
            </a:r>
          </a:p>
          <a:p>
            <a:pPr marL="0" indent="0">
              <a:buNone/>
            </a:pPr>
            <a:endParaRPr lang="en-US" altLang="zh-HK" sz="2000" dirty="0" smtClean="0"/>
          </a:p>
          <a:p>
            <a:pPr marL="0" indent="0">
              <a:buNone/>
            </a:pPr>
            <a:r>
              <a:rPr lang="en-US" altLang="zh-HK" sz="2800" dirty="0" smtClean="0">
                <a:solidFill>
                  <a:srgbClr val="0070C0"/>
                </a:solidFill>
              </a:rPr>
              <a:t>Could we …</a:t>
            </a:r>
            <a:endParaRPr lang="en-US" altLang="zh-HK" sz="28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HK" sz="2800" dirty="0" smtClean="0"/>
              <a:t>Replace those </a:t>
            </a:r>
            <a:r>
              <a:rPr lang="en-US" altLang="zh-HK" sz="2800" dirty="0" smtClean="0"/>
              <a:t>sensors? </a:t>
            </a:r>
          </a:p>
          <a:p>
            <a:pPr marL="0" indent="0">
              <a:buNone/>
            </a:pPr>
            <a:r>
              <a:rPr lang="en-US" altLang="zh-HK" sz="2800" dirty="0" smtClean="0"/>
              <a:t>        Definitely yes!</a:t>
            </a:r>
          </a:p>
          <a:p>
            <a:pPr marL="0" indent="0">
              <a:buNone/>
            </a:pPr>
            <a:r>
              <a:rPr lang="en-US" altLang="zh-HK" sz="2800" dirty="0" smtClean="0"/>
              <a:t>2.     Scan the object by 360</a:t>
            </a:r>
            <a:r>
              <a:rPr lang="en-US" altLang="zh-HK" sz="2800" baseline="30000" dirty="0" smtClean="0"/>
              <a:t>o</a:t>
            </a:r>
            <a:r>
              <a:rPr lang="en-US" altLang="zh-HK" sz="2800" dirty="0" smtClean="0"/>
              <a:t> instead of 180</a:t>
            </a:r>
            <a:r>
              <a:rPr lang="en-US" altLang="zh-HK" sz="2800" baseline="30000" dirty="0" smtClean="0"/>
              <a:t>o</a:t>
            </a:r>
            <a:r>
              <a:rPr lang="en-US" altLang="zh-HK" sz="2800" dirty="0" smtClean="0"/>
              <a:t>?</a:t>
            </a:r>
          </a:p>
          <a:p>
            <a:pPr marL="0" indent="0">
              <a:buNone/>
            </a:pPr>
            <a:r>
              <a:rPr lang="en-US" altLang="zh-HK" sz="2800" dirty="0" smtClean="0"/>
              <a:t>        No.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44016" y="260648"/>
            <a:ext cx="2483769" cy="720080"/>
          </a:xfrm>
        </p:spPr>
        <p:txBody>
          <a:bodyPr>
            <a:noAutofit/>
          </a:bodyPr>
          <a:lstStyle/>
          <a:p>
            <a:pPr algn="l"/>
            <a:r>
              <a:rPr lang="en-US" altLang="zh-HK" sz="3200" b="1" dirty="0" smtClean="0"/>
              <a:t>3. Conclusion</a:t>
            </a:r>
            <a:r>
              <a:rPr lang="en-US" altLang="zh-HK" sz="3600" b="1" dirty="0">
                <a:solidFill>
                  <a:srgbClr val="FF0000"/>
                </a:solidFill>
              </a:rPr>
              <a:t/>
            </a:r>
            <a:br>
              <a:rPr lang="en-US" altLang="zh-HK" sz="3600" b="1" dirty="0">
                <a:solidFill>
                  <a:srgbClr val="FF0000"/>
                </a:solidFill>
              </a:rPr>
            </a:br>
            <a:endParaRPr lang="en-US" altLang="zh-HK" sz="3600" b="1" dirty="0">
              <a:solidFill>
                <a:srgbClr val="00B050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4016" y="3501008"/>
            <a:ext cx="8964488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000" dirty="0" smtClean="0"/>
              <a:t>Direct Fourier Reconstruction </a:t>
            </a:r>
            <a:r>
              <a:rPr lang="en-US" altLang="zh-HK" sz="2000" dirty="0" smtClean="0"/>
              <a:t>uses </a:t>
            </a:r>
            <a:r>
              <a:rPr lang="en-US" altLang="zh-HK" sz="2000" dirty="0"/>
              <a:t>short computation time to give a good quality image, with all details in the Phantom can be conserved </a:t>
            </a:r>
            <a:endParaRPr lang="en-US" altLang="zh-HK" sz="2000" dirty="0" smtClean="0"/>
          </a:p>
          <a:p>
            <a:r>
              <a:rPr lang="en-US" altLang="zh-HK" sz="2000" dirty="0" smtClean="0"/>
              <a:t>The resolution </a:t>
            </a:r>
            <a:r>
              <a:rPr lang="en-US" altLang="zh-HK" sz="2000" dirty="0"/>
              <a:t>is high and even there is little artifact, it is still acceptable. </a:t>
            </a:r>
            <a:endParaRPr lang="en-US" altLang="zh-HK" sz="2000" dirty="0" smtClean="0"/>
          </a:p>
          <a:p>
            <a:r>
              <a:rPr lang="en-US" altLang="zh-HK" sz="2000" dirty="0" smtClean="0"/>
              <a:t>To </a:t>
            </a:r>
            <a:r>
              <a:rPr lang="en-US" altLang="zh-HK" sz="2000" dirty="0"/>
              <a:t>make the reconstructed images better, we can </a:t>
            </a:r>
            <a:endParaRPr lang="en-US" altLang="zh-HK" sz="2000" dirty="0" smtClean="0"/>
          </a:p>
          <a:p>
            <a:pPr marL="857250" lvl="1" indent="-457200">
              <a:buAutoNum type="arabicParenR"/>
            </a:pPr>
            <a:r>
              <a:rPr lang="en-US" altLang="zh-HK" sz="1800" dirty="0"/>
              <a:t>u</a:t>
            </a:r>
            <a:r>
              <a:rPr lang="en-US" altLang="zh-HK" sz="1800" dirty="0" smtClean="0"/>
              <a:t>se </a:t>
            </a:r>
            <a:r>
              <a:rPr lang="en-US" altLang="zh-HK" sz="1800" dirty="0"/>
              <a:t>more </a:t>
            </a:r>
            <a:r>
              <a:rPr lang="en-US" altLang="zh-HK" sz="1800" dirty="0" smtClean="0"/>
              <a:t>sensors</a:t>
            </a:r>
          </a:p>
          <a:p>
            <a:pPr marL="857250" lvl="1" indent="-457200">
              <a:buAutoNum type="arabicParenR"/>
            </a:pPr>
            <a:r>
              <a:rPr lang="en-US" altLang="zh-HK" sz="1800" dirty="0" smtClean="0"/>
              <a:t>use </a:t>
            </a:r>
            <a:r>
              <a:rPr lang="en-US" altLang="zh-HK" sz="1800" dirty="0"/>
              <a:t>more projection </a:t>
            </a:r>
            <a:r>
              <a:rPr lang="en-US" altLang="zh-HK" sz="1800" dirty="0" smtClean="0"/>
              <a:t>slices</a:t>
            </a:r>
          </a:p>
          <a:p>
            <a:pPr marL="857250" lvl="1" indent="-457200">
              <a:buAutoNum type="arabicParenR"/>
            </a:pPr>
            <a:r>
              <a:rPr lang="en-US" altLang="zh-HK" sz="1800" dirty="0" smtClean="0"/>
              <a:t>scan </a:t>
            </a:r>
            <a:r>
              <a:rPr lang="en-US" altLang="zh-HK" sz="1800" dirty="0"/>
              <a:t>the Phantom more than </a:t>
            </a:r>
            <a:r>
              <a:rPr lang="en-US" altLang="zh-HK" sz="1800" dirty="0" smtClean="0"/>
              <a:t>180</a:t>
            </a:r>
            <a:r>
              <a:rPr lang="en-US" altLang="zh-HK" sz="1800" baseline="30000" dirty="0" smtClean="0"/>
              <a:t>o</a:t>
            </a:r>
            <a:endParaRPr lang="en-US" altLang="zh-HK" sz="1800" dirty="0"/>
          </a:p>
          <a:p>
            <a:pPr marL="857250" lvl="1" indent="-457200">
              <a:buAutoNum type="arabicParenR"/>
            </a:pPr>
            <a:r>
              <a:rPr lang="en-US" altLang="zh-HK" sz="1800" dirty="0" smtClean="0"/>
              <a:t>add filters to eliminate noise</a:t>
            </a:r>
            <a:endParaRPr lang="en-US" altLang="zh-HK" sz="1800" dirty="0" smtClean="0"/>
          </a:p>
          <a:p>
            <a:pPr marL="857250" lvl="1" indent="-457200">
              <a:buAutoNum type="arabicParenR"/>
            </a:pPr>
            <a:r>
              <a:rPr lang="en-US" altLang="zh-HK" sz="1800" dirty="0" smtClean="0"/>
              <a:t>Replaced all damaged </a:t>
            </a:r>
            <a:r>
              <a:rPr lang="en-US" altLang="zh-HK" sz="1800" dirty="0"/>
              <a:t>sensors</a:t>
            </a:r>
            <a:r>
              <a:rPr lang="en-US" altLang="zh-HK" sz="1800" dirty="0" smtClean="0"/>
              <a:t>.</a:t>
            </a:r>
            <a:endParaRPr lang="zh-TW" altLang="zh-HK" sz="18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295850"/>
              </p:ext>
            </p:extLst>
          </p:nvPr>
        </p:nvGraphicFramePr>
        <p:xfrm>
          <a:off x="178332" y="620688"/>
          <a:ext cx="882047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5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44016" y="116632"/>
            <a:ext cx="2411760" cy="936104"/>
          </a:xfrm>
        </p:spPr>
        <p:txBody>
          <a:bodyPr>
            <a:noAutofit/>
          </a:bodyPr>
          <a:lstStyle/>
          <a:p>
            <a:pPr algn="l"/>
            <a:r>
              <a:rPr lang="en-US" altLang="zh-HK" sz="3200" b="1" dirty="0" smtClean="0"/>
              <a:t>4. Reference</a:t>
            </a:r>
            <a:endParaRPr lang="en-US" altLang="zh-HK" b="1" dirty="0">
              <a:solidFill>
                <a:srgbClr val="00B050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4016" y="1052736"/>
            <a:ext cx="8964488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2000" dirty="0"/>
              <a:t>1. Yao Wang, 2007, Computed Tomography, Polytechnic University</a:t>
            </a:r>
            <a:endParaRPr lang="zh-TW" altLang="zh-HK" sz="2000" dirty="0"/>
          </a:p>
          <a:p>
            <a:pPr marL="0" indent="0">
              <a:buNone/>
            </a:pPr>
            <a:r>
              <a:rPr lang="en-US" altLang="zh-HK" sz="2000" dirty="0"/>
              <a:t>2. Forrest Sheng </a:t>
            </a:r>
            <a:r>
              <a:rPr lang="en-US" altLang="zh-HK" sz="2000" dirty="0" err="1"/>
              <a:t>Bao</a:t>
            </a:r>
            <a:r>
              <a:rPr lang="en-US" altLang="zh-HK" sz="2000" dirty="0"/>
              <a:t>, 2008, FT, STFT, DTFT, DFT and FFT, revisited, Forrest Sheng </a:t>
            </a:r>
            <a:r>
              <a:rPr lang="en-US" altLang="zh-HK" sz="2000" dirty="0" err="1"/>
              <a:t>Bao</a:t>
            </a:r>
            <a:r>
              <a:rPr lang="en-US" altLang="zh-HK" sz="2000" dirty="0"/>
              <a:t>, </a:t>
            </a:r>
            <a:r>
              <a:rPr lang="en-US" altLang="zh-HK" sz="2000" u="sng" dirty="0">
                <a:hlinkClick r:id="rId2"/>
              </a:rPr>
              <a:t>http://narnia.cs.ttu.edu/drupal/node/46</a:t>
            </a:r>
            <a:endParaRPr lang="zh-TW" altLang="zh-HK" sz="2000" dirty="0"/>
          </a:p>
          <a:p>
            <a:endParaRPr lang="zh-TW" altLang="zh-HK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8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917479365"/>
              </p:ext>
            </p:extLst>
          </p:nvPr>
        </p:nvGraphicFramePr>
        <p:xfrm>
          <a:off x="144016" y="836712"/>
          <a:ext cx="896448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2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HK" b="1" dirty="0" smtClean="0"/>
              <a:t>Not that simple!!!</a:t>
            </a:r>
            <a:endParaRPr lang="zh-HK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57606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HK" sz="2400" b="1" dirty="0" smtClean="0">
                <a:solidFill>
                  <a:srgbClr val="FF0000"/>
                </a:solidFill>
              </a:rPr>
              <a:t>Problem 1: Continuous </a:t>
            </a:r>
            <a:r>
              <a:rPr lang="en-US" altLang="zh-HK" sz="2400" b="1" dirty="0">
                <a:solidFill>
                  <a:srgbClr val="FF0000"/>
                </a:solidFill>
              </a:rPr>
              <a:t>Fourier 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Transform </a:t>
            </a:r>
            <a:r>
              <a:rPr lang="en-US" altLang="zh-HK" sz="2400" b="1" dirty="0">
                <a:solidFill>
                  <a:srgbClr val="FF0000"/>
                </a:solidFill>
              </a:rPr>
              <a:t>is 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impractical</a:t>
            </a:r>
          </a:p>
          <a:p>
            <a:pPr marL="0" lvl="0" indent="0">
              <a:buNone/>
            </a:pPr>
            <a:r>
              <a:rPr lang="en-US" altLang="zh-HK" sz="2400" b="1" dirty="0" smtClean="0">
                <a:solidFill>
                  <a:srgbClr val="0070C0"/>
                </a:solidFill>
              </a:rPr>
              <a:t>Solution: Discrete </a:t>
            </a:r>
            <a:r>
              <a:rPr lang="en-US" altLang="zh-HK" sz="2400" b="1" dirty="0">
                <a:solidFill>
                  <a:srgbClr val="0070C0"/>
                </a:solidFill>
              </a:rPr>
              <a:t>Fourier </a:t>
            </a:r>
            <a:r>
              <a:rPr lang="en-US" altLang="zh-HK" sz="2400" b="1" dirty="0" smtClean="0">
                <a:solidFill>
                  <a:srgbClr val="0070C0"/>
                </a:solidFill>
              </a:rPr>
              <a:t>Transform </a:t>
            </a:r>
          </a:p>
          <a:p>
            <a:pPr marL="0" lvl="0" indent="0">
              <a:buNone/>
            </a:pPr>
            <a:endParaRPr lang="en-US" altLang="zh-HK" sz="2400" b="1" dirty="0" smtClean="0"/>
          </a:p>
          <a:p>
            <a:pPr marL="0" lvl="0" indent="0">
              <a:buNone/>
            </a:pPr>
            <a:r>
              <a:rPr lang="en-US" altLang="zh-HK" sz="2400" b="1" dirty="0" smtClean="0">
                <a:solidFill>
                  <a:srgbClr val="FF0000"/>
                </a:solidFill>
              </a:rPr>
              <a:t>Problem 2: DFT is slow</a:t>
            </a:r>
          </a:p>
          <a:p>
            <a:pPr marL="0" lvl="0" indent="0">
              <a:buNone/>
            </a:pPr>
            <a:r>
              <a:rPr lang="en-US" altLang="zh-HK" sz="2400" b="1" dirty="0" smtClean="0">
                <a:solidFill>
                  <a:srgbClr val="0070C0"/>
                </a:solidFill>
              </a:rPr>
              <a:t>Solution: Fast Fourier Transform</a:t>
            </a:r>
          </a:p>
          <a:p>
            <a:pPr marL="0" lvl="0" indent="0">
              <a:buNone/>
            </a:pPr>
            <a:endParaRPr lang="en-US" altLang="zh-HK" sz="2400" b="1" dirty="0"/>
          </a:p>
          <a:p>
            <a:pPr marL="0" lvl="0" indent="0">
              <a:buNone/>
            </a:pPr>
            <a:r>
              <a:rPr lang="en-US" altLang="zh-HK" sz="2400" b="1" dirty="0" smtClean="0">
                <a:solidFill>
                  <a:srgbClr val="FF0000"/>
                </a:solidFill>
              </a:rPr>
              <a:t>Problem 3: FFT runs faster when number of samples is a power </a:t>
            </a:r>
            <a:r>
              <a:rPr lang="en-US" altLang="zh-HK" sz="2400" b="1" dirty="0">
                <a:solidFill>
                  <a:srgbClr val="FF0000"/>
                </a:solidFill>
              </a:rPr>
              <a:t>of 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two</a:t>
            </a:r>
          </a:p>
          <a:p>
            <a:pPr marL="0" indent="0">
              <a:buNone/>
            </a:pPr>
            <a:r>
              <a:rPr lang="en-US" altLang="zh-HK" sz="2400" b="1" dirty="0" smtClean="0">
                <a:solidFill>
                  <a:srgbClr val="0070C0"/>
                </a:solidFill>
              </a:rPr>
              <a:t>Solution: </a:t>
            </a:r>
            <a:r>
              <a:rPr lang="en-US" altLang="zh-HK" sz="2400" b="1" dirty="0" err="1" smtClean="0">
                <a:solidFill>
                  <a:srgbClr val="0070C0"/>
                </a:solidFill>
              </a:rPr>
              <a:t>Zeropad</a:t>
            </a:r>
            <a:endParaRPr lang="en-US" altLang="zh-HK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HK" sz="2400" b="1" dirty="0" smtClean="0"/>
          </a:p>
          <a:p>
            <a:pPr marL="0" indent="0">
              <a:buNone/>
            </a:pPr>
            <a:r>
              <a:rPr lang="en-US" altLang="zh-HK" sz="2400" b="1" dirty="0" smtClean="0">
                <a:solidFill>
                  <a:srgbClr val="FF0000"/>
                </a:solidFill>
              </a:rPr>
              <a:t>Problem 4: F</a:t>
            </a:r>
            <a:r>
              <a:rPr lang="en-US" altLang="zh-HK" sz="2400" b="1" baseline="-25000" dirty="0" smtClean="0">
                <a:solidFill>
                  <a:srgbClr val="FF0000"/>
                </a:solidFill>
              </a:rPr>
              <a:t>1D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 Radon Function (polar) </a:t>
            </a:r>
            <a:r>
              <a:rPr lang="en-US" altLang="zh-HK" sz="24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Cartesian coordinate </a:t>
            </a:r>
          </a:p>
          <a:p>
            <a:pPr marL="0" indent="0">
              <a:buNone/>
            </a:pPr>
            <a:r>
              <a:rPr lang="en-US" altLang="zh-HK" sz="2400" b="1" dirty="0">
                <a:solidFill>
                  <a:srgbClr val="FF0000"/>
                </a:solidFill>
              </a:rPr>
              <a:t> 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                    but the data now does not have equal spacing, which  </a:t>
            </a:r>
          </a:p>
          <a:p>
            <a:pPr marL="0" indent="0">
              <a:buNone/>
            </a:pPr>
            <a:r>
              <a:rPr lang="en-US" altLang="zh-HK" sz="2400" b="1" dirty="0">
                <a:solidFill>
                  <a:srgbClr val="FF0000"/>
                </a:solidFill>
              </a:rPr>
              <a:t> </a:t>
            </a:r>
            <a:r>
              <a:rPr lang="en-US" altLang="zh-HK" sz="2400" b="1" dirty="0" smtClean="0">
                <a:solidFill>
                  <a:srgbClr val="FF0000"/>
                </a:solidFill>
              </a:rPr>
              <a:t>                    needs for </a:t>
            </a:r>
            <a:r>
              <a:rPr lang="en-US" altLang="zh-HK" sz="2400" b="1" dirty="0">
                <a:solidFill>
                  <a:srgbClr val="FF0000"/>
                </a:solidFill>
              </a:rPr>
              <a:t>IF</a:t>
            </a:r>
            <a:r>
              <a:rPr lang="en-US" altLang="zh-HK" sz="2400" b="1" baseline="-25000" dirty="0">
                <a:solidFill>
                  <a:srgbClr val="FF0000"/>
                </a:solidFill>
              </a:rPr>
              <a:t>2D</a:t>
            </a:r>
            <a:endParaRPr lang="zh-TW" altLang="zh-HK" sz="2400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zh-HK" sz="2400" b="1" dirty="0" smtClean="0">
                <a:solidFill>
                  <a:srgbClr val="0070C0"/>
                </a:solidFill>
              </a:rPr>
              <a:t>Solution: Interpolation</a:t>
            </a:r>
            <a:endParaRPr lang="zh-HK" altLang="zh-HK" sz="2400" b="1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9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HK" b="1" dirty="0" smtClean="0"/>
              <a:t>Agenda</a:t>
            </a:r>
            <a:endParaRPr lang="zh-HK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800" b="1" dirty="0">
                <a:solidFill>
                  <a:srgbClr val="0070C0"/>
                </a:solidFill>
              </a:rPr>
              <a:t>1.Theory</a:t>
            </a:r>
          </a:p>
          <a:p>
            <a:pPr marL="0" indent="0">
              <a:buNone/>
            </a:pPr>
            <a:r>
              <a:rPr lang="en-US" altLang="zh-HK" sz="1800" b="1" dirty="0" smtClean="0"/>
              <a:t>    </a:t>
            </a:r>
            <a:r>
              <a:rPr lang="en-US" altLang="zh-HK" sz="1800" b="1" dirty="0" smtClean="0">
                <a:solidFill>
                  <a:srgbClr val="00B050"/>
                </a:solidFill>
              </a:rPr>
              <a:t>1.1</a:t>
            </a:r>
            <a:r>
              <a:rPr lang="en-US" altLang="zh-HK" sz="1800" b="1" dirty="0">
                <a:solidFill>
                  <a:srgbClr val="00B050"/>
                </a:solidFill>
              </a:rPr>
              <a:t>. Central Slice Theorem (CST)</a:t>
            </a:r>
          </a:p>
          <a:p>
            <a:pPr marL="0" indent="0">
              <a:buNone/>
            </a:pPr>
            <a:r>
              <a:rPr lang="en-US" altLang="zh-HK" sz="1800" b="1" dirty="0" smtClean="0"/>
              <a:t>           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1.1.1 </a:t>
            </a:r>
            <a:r>
              <a:rPr lang="en-US" altLang="zh-HK" sz="1800" b="1" dirty="0">
                <a:solidFill>
                  <a:srgbClr val="FF0000"/>
                </a:solidFill>
              </a:rPr>
              <a:t>Continuous Time Fourier Transform (CTFT)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HK" sz="1800" b="1" dirty="0">
                <a:solidFill>
                  <a:srgbClr val="FF0000"/>
                </a:solidFill>
              </a:rPr>
              <a:t>- &gt; Discrete Time Fourier Transform </a:t>
            </a:r>
            <a:endParaRPr lang="en-US" altLang="zh-HK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HK" sz="1800" b="1" dirty="0">
                <a:solidFill>
                  <a:srgbClr val="FF0000"/>
                </a:solidFill>
              </a:rPr>
              <a:t>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                     (</a:t>
            </a:r>
            <a:r>
              <a:rPr lang="en-US" altLang="zh-HK" sz="1800" b="1" dirty="0">
                <a:solidFill>
                  <a:srgbClr val="FF0000"/>
                </a:solidFill>
              </a:rPr>
              <a:t>DTFT)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-&gt; Discrete </a:t>
            </a:r>
            <a:r>
              <a:rPr lang="en-US" altLang="zh-HK" sz="1800" b="1" dirty="0">
                <a:solidFill>
                  <a:srgbClr val="FF0000"/>
                </a:solidFill>
              </a:rPr>
              <a:t>Fourier Transform (DFT)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-&gt; Fast </a:t>
            </a:r>
            <a:r>
              <a:rPr lang="en-US" altLang="zh-HK" sz="1800" b="1" dirty="0">
                <a:solidFill>
                  <a:srgbClr val="FF0000"/>
                </a:solidFill>
              </a:rPr>
              <a:t>Fourier Transform (FFT)</a:t>
            </a:r>
          </a:p>
          <a:p>
            <a:pPr marL="0" indent="0">
              <a:buNone/>
            </a:pPr>
            <a:r>
              <a:rPr lang="en-US" altLang="zh-HK" sz="1800" b="1" dirty="0" smtClean="0"/>
              <a:t>    </a:t>
            </a:r>
            <a:r>
              <a:rPr lang="en-US" altLang="zh-HK" sz="1800" b="1" dirty="0" smtClean="0">
                <a:solidFill>
                  <a:srgbClr val="00B050"/>
                </a:solidFill>
              </a:rPr>
              <a:t>1.2</a:t>
            </a:r>
            <a:r>
              <a:rPr lang="en-US" altLang="zh-HK" sz="1800" b="1" dirty="0">
                <a:solidFill>
                  <a:srgbClr val="00B050"/>
                </a:solidFill>
              </a:rPr>
              <a:t>. Interpolation</a:t>
            </a:r>
          </a:p>
          <a:p>
            <a:pPr marL="0" indent="0">
              <a:buNone/>
            </a:pPr>
            <a:endParaRPr lang="en-US" altLang="zh-HK" sz="1800" b="1" dirty="0"/>
          </a:p>
          <a:p>
            <a:pPr marL="0" indent="0">
              <a:buNone/>
            </a:pPr>
            <a:r>
              <a:rPr lang="en-US" altLang="zh-HK" sz="1800" b="1" dirty="0">
                <a:solidFill>
                  <a:srgbClr val="0070C0"/>
                </a:solidFill>
              </a:rPr>
              <a:t>2. </a:t>
            </a:r>
            <a:r>
              <a:rPr lang="en-US" altLang="zh-HK" sz="1800" b="1" dirty="0" smtClean="0">
                <a:solidFill>
                  <a:srgbClr val="0070C0"/>
                </a:solidFill>
              </a:rPr>
              <a:t>Experiments</a:t>
            </a:r>
          </a:p>
          <a:p>
            <a:pPr marL="0" indent="0">
              <a:buNone/>
            </a:pPr>
            <a:r>
              <a:rPr lang="en-US" altLang="zh-HK" sz="1800" b="1" dirty="0" smtClean="0"/>
              <a:t>     </a:t>
            </a:r>
            <a:r>
              <a:rPr lang="en-US" altLang="zh-HK" sz="1800" b="1" dirty="0" smtClean="0">
                <a:solidFill>
                  <a:srgbClr val="00B050"/>
                </a:solidFill>
              </a:rPr>
              <a:t>2.1. Basic</a:t>
            </a:r>
          </a:p>
          <a:p>
            <a:pPr marL="0" indent="0">
              <a:buNone/>
            </a:pPr>
            <a:r>
              <a:rPr lang="en-US" altLang="zh-HK" sz="1800" b="1" dirty="0" smtClean="0"/>
              <a:t>            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2.1.1. Number of sensors</a:t>
            </a:r>
          </a:p>
          <a:p>
            <a:pPr marL="0" indent="0">
              <a:buNone/>
            </a:pPr>
            <a:r>
              <a:rPr lang="en-US" altLang="zh-HK" sz="1800" b="1" dirty="0" smtClean="0">
                <a:solidFill>
                  <a:srgbClr val="FF0000"/>
                </a:solidFill>
              </a:rPr>
              <a:t>             2.1.2. </a:t>
            </a:r>
            <a:r>
              <a:rPr lang="en-US" altLang="zh-HK" sz="1800" b="1" dirty="0">
                <a:solidFill>
                  <a:srgbClr val="FF0000"/>
                </a:solidFill>
              </a:rPr>
              <a:t>Number of projection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slices</a:t>
            </a:r>
          </a:p>
          <a:p>
            <a:pPr marL="0" indent="0">
              <a:buNone/>
            </a:pPr>
            <a:r>
              <a:rPr lang="en-US" altLang="zh-HK" sz="1800" b="1" dirty="0">
                <a:solidFill>
                  <a:srgbClr val="FF0000"/>
                </a:solidFill>
              </a:rPr>
              <a:t>            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2.1.3</a:t>
            </a:r>
            <a:r>
              <a:rPr lang="en-US" altLang="zh-HK" sz="1800" b="1" dirty="0">
                <a:solidFill>
                  <a:srgbClr val="FF0000"/>
                </a:solidFill>
              </a:rPr>
              <a:t>. Scan angle (&lt;180, &gt;180) </a:t>
            </a:r>
            <a:endParaRPr lang="en-US" altLang="zh-HK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HK" sz="1800" b="1" dirty="0" smtClean="0">
                <a:solidFill>
                  <a:srgbClr val="FF0000"/>
                </a:solidFill>
              </a:rPr>
              <a:t>     </a:t>
            </a:r>
            <a:r>
              <a:rPr lang="en-US" altLang="zh-HK" sz="1800" b="1" dirty="0" smtClean="0">
                <a:solidFill>
                  <a:srgbClr val="00B050"/>
                </a:solidFill>
              </a:rPr>
              <a:t>2.2. Advanced</a:t>
            </a:r>
          </a:p>
          <a:p>
            <a:pPr marL="0" indent="0">
              <a:buNone/>
            </a:pPr>
            <a:r>
              <a:rPr lang="en-US" altLang="zh-HK" sz="1800" b="1" dirty="0" smtClean="0">
                <a:solidFill>
                  <a:srgbClr val="FF0000"/>
                </a:solidFill>
              </a:rPr>
              <a:t>             2.2.1. Noise</a:t>
            </a:r>
          </a:p>
          <a:p>
            <a:pPr marL="0" indent="0">
              <a:buNone/>
            </a:pPr>
            <a:r>
              <a:rPr lang="en-US" altLang="zh-HK" sz="1800" b="1" dirty="0" smtClean="0">
                <a:solidFill>
                  <a:srgbClr val="FF0000"/>
                </a:solidFill>
              </a:rPr>
              <a:t>             2.2.2</a:t>
            </a:r>
            <a:r>
              <a:rPr lang="en-US" altLang="zh-HK" sz="1800" b="1" dirty="0">
                <a:solidFill>
                  <a:srgbClr val="FF0000"/>
                </a:solidFill>
              </a:rPr>
              <a:t>. Sensor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Damage</a:t>
            </a:r>
          </a:p>
          <a:p>
            <a:pPr marL="0" indent="0">
              <a:buNone/>
            </a:pPr>
            <a:endParaRPr lang="en-US" altLang="zh-HK" sz="1800" b="1" dirty="0"/>
          </a:p>
          <a:p>
            <a:pPr marL="0" indent="0">
              <a:buNone/>
            </a:pPr>
            <a:r>
              <a:rPr lang="en-US" altLang="zh-HK" sz="1800" b="1" dirty="0" smtClean="0">
                <a:solidFill>
                  <a:srgbClr val="0070C0"/>
                </a:solidFill>
              </a:rPr>
              <a:t>3. Conclusion</a:t>
            </a:r>
          </a:p>
          <a:p>
            <a:pPr marL="0" indent="0">
              <a:buNone/>
            </a:pPr>
            <a:endParaRPr lang="en-US" altLang="zh-HK" sz="1800" b="1" dirty="0" smtClean="0"/>
          </a:p>
          <a:p>
            <a:pPr marL="0" indent="0">
              <a:buNone/>
            </a:pPr>
            <a:r>
              <a:rPr lang="en-US" altLang="zh-HK" sz="1800" b="1" dirty="0" smtClean="0">
                <a:solidFill>
                  <a:srgbClr val="0070C0"/>
                </a:solidFill>
              </a:rPr>
              <a:t>4.</a:t>
            </a:r>
            <a:r>
              <a:rPr lang="en-US" altLang="zh-HK" sz="1800" b="1" dirty="0">
                <a:solidFill>
                  <a:srgbClr val="0070C0"/>
                </a:solidFill>
              </a:rPr>
              <a:t> </a:t>
            </a:r>
            <a:r>
              <a:rPr lang="en-US" altLang="zh-HK" sz="1800" b="1" dirty="0" smtClean="0">
                <a:solidFill>
                  <a:srgbClr val="0070C0"/>
                </a:solidFill>
              </a:rPr>
              <a:t>References</a:t>
            </a:r>
            <a:endParaRPr lang="en-US" altLang="zh-HK" sz="1800" b="1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2008"/>
            <a:ext cx="9100174" cy="141277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HK" sz="4000" b="1" dirty="0"/>
              <a:t>1. </a:t>
            </a:r>
            <a:r>
              <a:rPr lang="en-US" altLang="zh-HK" sz="4000" b="1" dirty="0" smtClean="0"/>
              <a:t>Theory </a:t>
            </a:r>
            <a:br>
              <a:rPr lang="en-US" altLang="zh-HK" sz="4000" b="1" dirty="0" smtClean="0"/>
            </a:br>
            <a:r>
              <a:rPr lang="en-US" altLang="zh-HK" sz="4000" b="1" dirty="0"/>
              <a:t> </a:t>
            </a:r>
            <a:r>
              <a:rPr lang="en-US" altLang="zh-HK" sz="4000" b="1" dirty="0" smtClean="0"/>
              <a:t>   – 1.1. </a:t>
            </a:r>
            <a:r>
              <a:rPr lang="en-US" altLang="zh-HK" sz="4000" b="1" dirty="0" smtClean="0">
                <a:solidFill>
                  <a:srgbClr val="00B050"/>
                </a:solidFill>
              </a:rPr>
              <a:t>Central </a:t>
            </a:r>
            <a:r>
              <a:rPr lang="en-US" altLang="zh-HK" sz="4000" b="1" dirty="0">
                <a:solidFill>
                  <a:srgbClr val="00B050"/>
                </a:solidFill>
              </a:rPr>
              <a:t>Slice Theorem (CST)</a:t>
            </a:r>
            <a:r>
              <a:rPr lang="en-US" altLang="zh-HK" b="1" dirty="0">
                <a:solidFill>
                  <a:srgbClr val="00B050"/>
                </a:solidFill>
              </a:rPr>
              <a:t/>
            </a:r>
            <a:br>
              <a:rPr lang="en-US" altLang="zh-HK" b="1" dirty="0">
                <a:solidFill>
                  <a:srgbClr val="00B050"/>
                </a:solidFill>
              </a:rPr>
            </a:b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800" dirty="0"/>
              <a:t>Name of </a:t>
            </a:r>
            <a:r>
              <a:rPr lang="en-US" altLang="zh-HK" sz="2800" dirty="0" smtClean="0"/>
              <a:t>reconstruction method: </a:t>
            </a:r>
          </a:p>
          <a:p>
            <a:pPr marL="0" indent="0" algn="ctr">
              <a:buNone/>
            </a:pPr>
            <a:r>
              <a:rPr lang="en-US" altLang="zh-HK" b="1" dirty="0" smtClean="0">
                <a:solidFill>
                  <a:srgbClr val="0070C0"/>
                </a:solidFill>
              </a:rPr>
              <a:t>Direct Fourier Reconstruction</a:t>
            </a:r>
            <a:r>
              <a:rPr lang="en-US" altLang="zh-HK" dirty="0" smtClean="0">
                <a:solidFill>
                  <a:srgbClr val="0070C0"/>
                </a:solidFill>
              </a:rPr>
              <a:t> </a:t>
            </a:r>
            <a:endParaRPr lang="zh-TW" altLang="zh-HK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HK" sz="2800" dirty="0" smtClean="0"/>
              <a:t>The Fourier </a:t>
            </a:r>
            <a:r>
              <a:rPr lang="en-US" altLang="zh-HK" sz="2800" dirty="0"/>
              <a:t>Transform of a projection at </a:t>
            </a:r>
            <a:r>
              <a:rPr lang="en-US" altLang="zh-HK" sz="2800" dirty="0" smtClean="0"/>
              <a:t>an angle </a:t>
            </a:r>
            <a:r>
              <a:rPr lang="en-US" altLang="zh-HK" sz="2800" dirty="0" smtClean="0">
                <a:latin typeface="Symbol" pitchFamily="18" charset="2"/>
              </a:rPr>
              <a:t>q</a:t>
            </a:r>
            <a:r>
              <a:rPr lang="en-US" altLang="zh-HK" sz="2800" dirty="0" smtClean="0"/>
              <a:t> is </a:t>
            </a:r>
            <a:r>
              <a:rPr lang="en-US" altLang="zh-HK" sz="2800" dirty="0"/>
              <a:t>a line in the Fourier transform of the image at the same angle. If </a:t>
            </a:r>
            <a:r>
              <a:rPr lang="en-US" altLang="zh-HK" sz="2800" dirty="0" smtClean="0"/>
              <a:t>(s,</a:t>
            </a:r>
            <a:r>
              <a:rPr lang="en-US" altLang="zh-HK" sz="2800" dirty="0" smtClean="0">
                <a:latin typeface="Symbol" pitchFamily="18" charset="2"/>
              </a:rPr>
              <a:t> </a:t>
            </a:r>
            <a:r>
              <a:rPr lang="en-US" altLang="zh-HK" sz="2800" dirty="0">
                <a:latin typeface="Symbol" pitchFamily="18" charset="2"/>
              </a:rPr>
              <a:t>q</a:t>
            </a:r>
            <a:r>
              <a:rPr lang="en-US" altLang="zh-HK" sz="2800" dirty="0" smtClean="0"/>
              <a:t>) </a:t>
            </a:r>
            <a:r>
              <a:rPr lang="en-US" altLang="zh-HK" sz="2800" dirty="0"/>
              <a:t>are sampled sufficiently dense, then from g </a:t>
            </a:r>
            <a:r>
              <a:rPr lang="en-US" altLang="zh-HK" sz="2800" dirty="0" smtClean="0"/>
              <a:t>(s,</a:t>
            </a:r>
            <a:r>
              <a:rPr lang="en-US" altLang="zh-HK" sz="2800" dirty="0" smtClean="0">
                <a:latin typeface="Symbol" pitchFamily="18" charset="2"/>
              </a:rPr>
              <a:t> </a:t>
            </a:r>
            <a:r>
              <a:rPr lang="en-US" altLang="zh-HK" sz="2800" dirty="0">
                <a:latin typeface="Symbol" pitchFamily="18" charset="2"/>
              </a:rPr>
              <a:t>q</a:t>
            </a:r>
            <a:r>
              <a:rPr lang="en-US" altLang="zh-HK" sz="2800" dirty="0" smtClean="0"/>
              <a:t>) </a:t>
            </a:r>
            <a:r>
              <a:rPr lang="en-US" altLang="zh-HK" sz="2800" dirty="0"/>
              <a:t>we essentially </a:t>
            </a:r>
            <a:endParaRPr lang="en-US" altLang="zh-HK" sz="2800" dirty="0" smtClean="0"/>
          </a:p>
          <a:p>
            <a:pPr marL="0" indent="0">
              <a:buNone/>
            </a:pPr>
            <a:r>
              <a:rPr lang="en-US" altLang="zh-HK" sz="2800" dirty="0" smtClean="0"/>
              <a:t>know </a:t>
            </a:r>
            <a:r>
              <a:rPr lang="en-US" altLang="zh-HK" sz="2800" dirty="0"/>
              <a:t>F(</a:t>
            </a:r>
            <a:r>
              <a:rPr lang="en-US" altLang="zh-HK" sz="2800" dirty="0" err="1"/>
              <a:t>u,v</a:t>
            </a:r>
            <a:r>
              <a:rPr lang="en-US" altLang="zh-HK" sz="2800" dirty="0"/>
              <a:t>) (on the </a:t>
            </a:r>
            <a:endParaRPr lang="en-US" altLang="zh-HK" sz="2800" dirty="0" smtClean="0"/>
          </a:p>
          <a:p>
            <a:pPr marL="0" indent="0">
              <a:buNone/>
            </a:pPr>
            <a:r>
              <a:rPr lang="en-US" altLang="zh-HK" sz="2800" dirty="0" smtClean="0"/>
              <a:t>polar </a:t>
            </a:r>
            <a:r>
              <a:rPr lang="en-US" altLang="zh-HK" sz="2800" dirty="0"/>
              <a:t>coordinate), and </a:t>
            </a:r>
            <a:endParaRPr lang="en-US" altLang="zh-HK" sz="2800" dirty="0" smtClean="0"/>
          </a:p>
          <a:p>
            <a:pPr marL="0" indent="0">
              <a:buNone/>
            </a:pPr>
            <a:r>
              <a:rPr lang="en-US" altLang="zh-HK" sz="2800" dirty="0" smtClean="0"/>
              <a:t>by </a:t>
            </a:r>
            <a:r>
              <a:rPr lang="en-US" altLang="zh-HK" sz="2800" dirty="0"/>
              <a:t>inverse transform </a:t>
            </a:r>
            <a:endParaRPr lang="en-US" altLang="zh-HK" sz="2800" dirty="0" smtClean="0"/>
          </a:p>
          <a:p>
            <a:pPr marL="0" indent="0">
              <a:buNone/>
            </a:pPr>
            <a:r>
              <a:rPr lang="en-US" altLang="zh-HK" sz="2800" dirty="0" smtClean="0"/>
              <a:t>can </a:t>
            </a:r>
            <a:r>
              <a:rPr lang="en-US" altLang="zh-HK" sz="2800" dirty="0"/>
              <a:t>obtain f(</a:t>
            </a:r>
            <a:r>
              <a:rPr lang="en-US" altLang="zh-HK" sz="2800" dirty="0" err="1"/>
              <a:t>x,y</a:t>
            </a:r>
            <a:r>
              <a:rPr lang="en-US" altLang="zh-HK" sz="2800" dirty="0"/>
              <a:t>)</a:t>
            </a:r>
            <a:r>
              <a:rPr lang="en-US" altLang="zh-HK" sz="2800" baseline="30000" dirty="0"/>
              <a:t>[1</a:t>
            </a:r>
            <a:r>
              <a:rPr lang="en-US" altLang="zh-HK" sz="2800" baseline="30000" dirty="0" smtClean="0"/>
              <a:t>]</a:t>
            </a:r>
            <a:r>
              <a:rPr lang="en-US" altLang="zh-HK" sz="2800" dirty="0" smtClean="0"/>
              <a:t>.</a:t>
            </a:r>
          </a:p>
          <a:p>
            <a:pPr marL="0" indent="0">
              <a:buNone/>
            </a:pPr>
            <a:endParaRPr lang="zh-TW" altLang="zh-HK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501008"/>
            <a:ext cx="52197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9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2276872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HK" sz="2400" b="1" dirty="0"/>
              <a:t> </a:t>
            </a:r>
            <a:r>
              <a:rPr lang="en-US" altLang="zh-HK" sz="3200" b="1" dirty="0">
                <a:latin typeface="+mn-lt"/>
                <a:ea typeface="+mn-ea"/>
                <a:cs typeface="+mn-cs"/>
              </a:rPr>
              <a:t>1. Theory </a:t>
            </a:r>
            <a:r>
              <a:rPr lang="en-US" altLang="zh-HK" sz="3200" b="1" dirty="0" smtClean="0">
                <a:latin typeface="+mn-lt"/>
                <a:ea typeface="+mn-ea"/>
                <a:cs typeface="+mn-cs"/>
              </a:rPr>
              <a:t/>
            </a:r>
            <a:br>
              <a:rPr lang="en-US" altLang="zh-HK" sz="3200" b="1" dirty="0" smtClean="0">
                <a:latin typeface="+mn-lt"/>
                <a:ea typeface="+mn-ea"/>
                <a:cs typeface="+mn-cs"/>
              </a:rPr>
            </a:br>
            <a:r>
              <a:rPr lang="en-US" altLang="zh-HK" sz="3200" b="1" dirty="0" smtClean="0">
                <a:latin typeface="+mn-lt"/>
                <a:ea typeface="+mn-ea"/>
                <a:cs typeface="+mn-cs"/>
              </a:rPr>
              <a:t>    </a:t>
            </a:r>
            <a:r>
              <a:rPr lang="en-US" altLang="zh-HK" sz="3200" b="1" dirty="0" smtClean="0"/>
              <a:t>– </a:t>
            </a:r>
            <a:r>
              <a:rPr lang="en-US" altLang="zh-HK" sz="3200" b="1" dirty="0"/>
              <a:t>1.1. </a:t>
            </a:r>
            <a:r>
              <a:rPr lang="en-US" altLang="zh-HK" sz="3200" b="1" dirty="0">
                <a:solidFill>
                  <a:srgbClr val="00B050"/>
                </a:solidFill>
              </a:rPr>
              <a:t>Central Slice Theorem (CST)</a:t>
            </a:r>
            <a:br>
              <a:rPr lang="en-US" altLang="zh-HK" sz="3200" b="1" dirty="0">
                <a:solidFill>
                  <a:srgbClr val="00B050"/>
                </a:solidFill>
              </a:rPr>
            </a:br>
            <a:r>
              <a:rPr lang="en-US" altLang="zh-HK" sz="3200" b="1" dirty="0" smtClean="0">
                <a:solidFill>
                  <a:srgbClr val="00B050"/>
                </a:solidFill>
              </a:rPr>
              <a:t>       </a:t>
            </a:r>
            <a:r>
              <a:rPr lang="en-US" altLang="zh-HK" sz="3200" b="1" dirty="0" smtClean="0">
                <a:latin typeface="+mn-lt"/>
                <a:ea typeface="+mn-ea"/>
                <a:cs typeface="+mn-cs"/>
              </a:rPr>
              <a:t>– </a:t>
            </a:r>
            <a:r>
              <a:rPr lang="en-US" altLang="zh-HK" sz="2000" b="1" dirty="0" smtClean="0">
                <a:solidFill>
                  <a:srgbClr val="FF0000"/>
                </a:solidFill>
              </a:rPr>
              <a:t>1.1.1 Continuous Time Fourier Transform (CTFT) </a:t>
            </a:r>
            <a:r>
              <a:rPr lang="en-US" altLang="zh-HK" sz="2000" b="1" dirty="0">
                <a:solidFill>
                  <a:srgbClr val="FF0000"/>
                </a:solidFill>
              </a:rPr>
              <a:t>- &gt; </a:t>
            </a:r>
            <a:r>
              <a:rPr lang="en-US" altLang="zh-HK" sz="2000" b="1" dirty="0" smtClean="0">
                <a:solidFill>
                  <a:srgbClr val="FF0000"/>
                </a:solidFill>
              </a:rPr>
              <a:t>  Discrete</a:t>
            </a:r>
            <a:r>
              <a:rPr lang="en-US" altLang="zh-HK" sz="2000" b="1" dirty="0">
                <a:solidFill>
                  <a:srgbClr val="FF0000"/>
                </a:solidFill>
              </a:rPr>
              <a:t> </a:t>
            </a:r>
            <a:r>
              <a:rPr lang="en-US" altLang="zh-HK" sz="2000" b="1" dirty="0" smtClean="0">
                <a:solidFill>
                  <a:srgbClr val="FF0000"/>
                </a:solidFill>
              </a:rPr>
              <a:t>Time </a:t>
            </a:r>
            <a:br>
              <a:rPr lang="en-US" altLang="zh-HK" sz="2000" b="1" dirty="0" smtClean="0">
                <a:solidFill>
                  <a:srgbClr val="FF0000"/>
                </a:solidFill>
              </a:rPr>
            </a:br>
            <a:r>
              <a:rPr lang="en-US" altLang="zh-HK" sz="2000" b="1" dirty="0">
                <a:solidFill>
                  <a:srgbClr val="FF0000"/>
                </a:solidFill>
              </a:rPr>
              <a:t> </a:t>
            </a:r>
            <a:r>
              <a:rPr lang="en-US" altLang="zh-HK" sz="2000" b="1" dirty="0" smtClean="0">
                <a:solidFill>
                  <a:srgbClr val="FF0000"/>
                </a:solidFill>
              </a:rPr>
              <a:t>                Fourier </a:t>
            </a:r>
            <a:r>
              <a:rPr lang="en-US" altLang="zh-HK" sz="2000" b="1" dirty="0">
                <a:solidFill>
                  <a:srgbClr val="FF0000"/>
                </a:solidFill>
              </a:rPr>
              <a:t>Transform (DTFT) -&gt; </a:t>
            </a:r>
            <a:r>
              <a:rPr lang="en-US" altLang="zh-HK" sz="2000" b="1" dirty="0" smtClean="0">
                <a:solidFill>
                  <a:srgbClr val="FF0000"/>
                </a:solidFill>
              </a:rPr>
              <a:t>Discrete </a:t>
            </a:r>
            <a:r>
              <a:rPr lang="en-US" altLang="zh-HK" sz="2000" b="1" dirty="0">
                <a:solidFill>
                  <a:srgbClr val="FF0000"/>
                </a:solidFill>
              </a:rPr>
              <a:t>Fourier Transform </a:t>
            </a:r>
            <a:r>
              <a:rPr lang="en-US" altLang="zh-HK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HK" sz="2000" b="1" dirty="0">
                <a:solidFill>
                  <a:srgbClr val="FF0000"/>
                </a:solidFill>
              </a:rPr>
              <a:t>DFT) -&gt; </a:t>
            </a:r>
            <a:r>
              <a:rPr lang="en-US" altLang="zh-HK" sz="2000" b="1" dirty="0" smtClean="0">
                <a:solidFill>
                  <a:srgbClr val="FF0000"/>
                </a:solidFill>
              </a:rPr>
              <a:t>Fast </a:t>
            </a:r>
            <a:br>
              <a:rPr lang="en-US" altLang="zh-HK" sz="2000" b="1" dirty="0" smtClean="0">
                <a:solidFill>
                  <a:srgbClr val="FF0000"/>
                </a:solidFill>
              </a:rPr>
            </a:br>
            <a:r>
              <a:rPr lang="en-US" altLang="zh-HK" sz="2000" b="1" dirty="0">
                <a:solidFill>
                  <a:srgbClr val="FF0000"/>
                </a:solidFill>
              </a:rPr>
              <a:t> </a:t>
            </a:r>
            <a:r>
              <a:rPr lang="en-US" altLang="zh-HK" sz="2000" b="1" dirty="0" smtClean="0">
                <a:solidFill>
                  <a:srgbClr val="FF0000"/>
                </a:solidFill>
              </a:rPr>
              <a:t>                Fourier </a:t>
            </a:r>
            <a:r>
              <a:rPr lang="en-US" altLang="zh-HK" sz="2000" b="1" dirty="0">
                <a:solidFill>
                  <a:srgbClr val="FF0000"/>
                </a:solidFill>
              </a:rPr>
              <a:t>Transform (FFT)</a:t>
            </a:r>
            <a:endParaRPr lang="zh-HK" altLang="en-US" sz="2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1520" y="2420888"/>
            <a:ext cx="4464496" cy="43204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sz="2400" b="1" dirty="0">
                <a:solidFill>
                  <a:srgbClr val="0070C0"/>
                </a:solidFill>
              </a:rPr>
              <a:t>CTFT -&gt; </a:t>
            </a:r>
            <a:r>
              <a:rPr lang="en-US" altLang="zh-HK" sz="2400" b="1" dirty="0" smtClean="0">
                <a:solidFill>
                  <a:srgbClr val="0070C0"/>
                </a:solidFill>
              </a:rPr>
              <a:t>DTFT</a:t>
            </a:r>
          </a:p>
          <a:p>
            <a:pPr marL="0" indent="0">
              <a:buNone/>
            </a:pPr>
            <a:r>
              <a:rPr lang="en-US" altLang="zh-HK" sz="1800" dirty="0" smtClean="0"/>
              <a:t>Description: DTFT </a:t>
            </a:r>
            <a:r>
              <a:rPr lang="en-US" altLang="zh-HK" sz="1800" dirty="0"/>
              <a:t>is a discrete time sampling </a:t>
            </a: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dirty="0" smtClean="0"/>
              <a:t>                      version </a:t>
            </a:r>
            <a:r>
              <a:rPr lang="en-US" altLang="zh-HK" sz="1800" dirty="0"/>
              <a:t>of </a:t>
            </a:r>
            <a:r>
              <a:rPr lang="en-US" altLang="zh-HK" sz="1800" dirty="0" smtClean="0"/>
              <a:t>CTFT </a:t>
            </a:r>
          </a:p>
          <a:p>
            <a:pPr marL="0" indent="0">
              <a:buNone/>
            </a:pPr>
            <a:r>
              <a:rPr lang="en-US" altLang="zh-HK" sz="1800" dirty="0" smtClean="0">
                <a:solidFill>
                  <a:srgbClr val="7030A0"/>
                </a:solidFill>
              </a:rPr>
              <a:t>Reasons: fast and save memory space</a:t>
            </a:r>
          </a:p>
          <a:p>
            <a:pPr marL="0" indent="0">
              <a:buNone/>
            </a:pPr>
            <a:endParaRPr lang="en-US" altLang="zh-HK" sz="1800" dirty="0" smtClean="0"/>
          </a:p>
          <a:p>
            <a:r>
              <a:rPr lang="en-US" altLang="zh-HK" sz="2400" b="1" dirty="0" smtClean="0">
                <a:solidFill>
                  <a:srgbClr val="0070C0"/>
                </a:solidFill>
              </a:rPr>
              <a:t>DTFT </a:t>
            </a:r>
            <a:r>
              <a:rPr lang="en-US" altLang="zh-HK" sz="2400" b="1" dirty="0">
                <a:solidFill>
                  <a:srgbClr val="0070C0"/>
                </a:solidFill>
              </a:rPr>
              <a:t>-&gt; </a:t>
            </a:r>
            <a:r>
              <a:rPr lang="en-US" altLang="zh-HK" sz="2400" b="1" dirty="0" smtClean="0">
                <a:solidFill>
                  <a:srgbClr val="0070C0"/>
                </a:solidFill>
              </a:rPr>
              <a:t>DFT</a:t>
            </a:r>
          </a:p>
          <a:p>
            <a:pPr marL="0" indent="0">
              <a:buNone/>
            </a:pPr>
            <a:r>
              <a:rPr lang="en-US" altLang="zh-HK" sz="1800" dirty="0"/>
              <a:t>Description: </a:t>
            </a:r>
            <a:r>
              <a:rPr lang="en-US" altLang="zh-HK" sz="1800" dirty="0" smtClean="0"/>
              <a:t>DFT </a:t>
            </a:r>
            <a:r>
              <a:rPr lang="en-US" altLang="zh-HK" sz="1800" dirty="0"/>
              <a:t>is a discrete frequency </a:t>
            </a:r>
            <a:r>
              <a:rPr lang="en-US" altLang="zh-HK" sz="1800" dirty="0" smtClean="0"/>
              <a:t>    </a:t>
            </a:r>
          </a:p>
          <a:p>
            <a:pPr marL="0" indent="0">
              <a:buNone/>
            </a:pPr>
            <a:r>
              <a:rPr lang="en-US" altLang="zh-HK" sz="1800" dirty="0"/>
              <a:t> </a:t>
            </a:r>
            <a:r>
              <a:rPr lang="en-US" altLang="zh-HK" sz="1800" dirty="0" smtClean="0"/>
              <a:t>                     sampling </a:t>
            </a:r>
            <a:r>
              <a:rPr lang="en-US" altLang="zh-HK" sz="1800" dirty="0"/>
              <a:t>version of </a:t>
            </a:r>
            <a:r>
              <a:rPr lang="en-US" altLang="zh-HK" sz="1800" dirty="0" smtClean="0"/>
              <a:t>DTFT</a:t>
            </a:r>
          </a:p>
          <a:p>
            <a:pPr marL="0" indent="0">
              <a:buNone/>
            </a:pPr>
            <a:r>
              <a:rPr lang="en-US" altLang="zh-HK" sz="1800" dirty="0">
                <a:solidFill>
                  <a:srgbClr val="7030A0"/>
                </a:solidFill>
              </a:rPr>
              <a:t>Reasons: </a:t>
            </a:r>
            <a:r>
              <a:rPr lang="en-US" altLang="zh-HK" sz="1800" dirty="0" smtClean="0">
                <a:solidFill>
                  <a:srgbClr val="7030A0"/>
                </a:solidFill>
              </a:rPr>
              <a:t>fast and save memory space</a:t>
            </a:r>
          </a:p>
          <a:p>
            <a:pPr marL="0" indent="0">
              <a:buNone/>
            </a:pPr>
            <a:r>
              <a:rPr lang="en-US" altLang="zh-HK" sz="1800" dirty="0">
                <a:solidFill>
                  <a:srgbClr val="7030A0"/>
                </a:solidFill>
              </a:rPr>
              <a:t> </a:t>
            </a:r>
            <a:r>
              <a:rPr lang="en-US" altLang="zh-HK" sz="1800" dirty="0" smtClean="0">
                <a:solidFill>
                  <a:srgbClr val="7030A0"/>
                </a:solidFill>
              </a:rPr>
              <a:t>                sampling all frequencies are not </a:t>
            </a:r>
          </a:p>
          <a:p>
            <a:pPr marL="0" indent="0">
              <a:buNone/>
            </a:pPr>
            <a:r>
              <a:rPr lang="en-US" altLang="zh-HK" sz="1800" dirty="0">
                <a:solidFill>
                  <a:srgbClr val="7030A0"/>
                </a:solidFill>
              </a:rPr>
              <a:t> </a:t>
            </a:r>
            <a:r>
              <a:rPr lang="en-US" altLang="zh-HK" sz="1800" dirty="0" smtClean="0">
                <a:solidFill>
                  <a:srgbClr val="7030A0"/>
                </a:solidFill>
              </a:rPr>
              <a:t>                 possible</a:t>
            </a:r>
          </a:p>
          <a:p>
            <a:pPr marL="0" indent="0">
              <a:buNone/>
            </a:pPr>
            <a:endParaRPr lang="en-US" altLang="zh-HK" sz="1800" dirty="0" smtClean="0"/>
          </a:p>
          <a:p>
            <a:r>
              <a:rPr lang="en-US" altLang="zh-HK" sz="2400" b="1" dirty="0" smtClean="0">
                <a:solidFill>
                  <a:srgbClr val="0070C0"/>
                </a:solidFill>
              </a:rPr>
              <a:t>DFT </a:t>
            </a:r>
            <a:r>
              <a:rPr lang="en-US" altLang="zh-HK" sz="2400" b="1" dirty="0">
                <a:solidFill>
                  <a:srgbClr val="0070C0"/>
                </a:solidFill>
              </a:rPr>
              <a:t>-&gt; </a:t>
            </a:r>
            <a:r>
              <a:rPr lang="en-US" altLang="zh-HK" sz="2400" b="1" dirty="0" smtClean="0">
                <a:solidFill>
                  <a:srgbClr val="0070C0"/>
                </a:solidFill>
              </a:rPr>
              <a:t>FFT</a:t>
            </a:r>
          </a:p>
          <a:p>
            <a:pPr marL="0" indent="0">
              <a:buNone/>
            </a:pPr>
            <a:r>
              <a:rPr lang="en-US" altLang="zh-HK" sz="1800" dirty="0"/>
              <a:t>Description</a:t>
            </a:r>
            <a:r>
              <a:rPr lang="en-US" altLang="zh-HK" sz="1800" dirty="0" smtClean="0"/>
              <a:t>: Faster version of FFT</a:t>
            </a:r>
          </a:p>
          <a:p>
            <a:pPr marL="0" indent="0">
              <a:buNone/>
            </a:pPr>
            <a:r>
              <a:rPr lang="en-US" altLang="zh-HK" sz="1800" dirty="0" smtClean="0">
                <a:solidFill>
                  <a:srgbClr val="7030A0"/>
                </a:solidFill>
              </a:rPr>
              <a:t>Reasons: even faster</a:t>
            </a:r>
            <a:endParaRPr lang="en-US" altLang="zh-HK" sz="1800" dirty="0">
              <a:solidFill>
                <a:srgbClr val="7030A0"/>
              </a:solidFill>
            </a:endParaRPr>
          </a:p>
          <a:p>
            <a:endParaRPr lang="zh-HK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15362" name="Picture 2" descr="G:\Ima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t="13305" r="6976" b="12082"/>
          <a:stretch/>
        </p:blipFill>
        <p:spPr bwMode="auto">
          <a:xfrm>
            <a:off x="4716016" y="2132856"/>
            <a:ext cx="4319000" cy="45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800" dirty="0" err="1" smtClean="0"/>
              <a:t>Con’t</a:t>
            </a:r>
            <a:endParaRPr lang="en-US" altLang="zh-HK" sz="1800" dirty="0" smtClean="0"/>
          </a:p>
          <a:p>
            <a:r>
              <a:rPr lang="en-US" altLang="zh-HK" sz="2400" b="1" dirty="0" smtClean="0">
                <a:solidFill>
                  <a:srgbClr val="00B050"/>
                </a:solidFill>
              </a:rPr>
              <a:t>DFT </a:t>
            </a:r>
            <a:r>
              <a:rPr lang="en-US" altLang="zh-HK" sz="2400" b="1" dirty="0">
                <a:solidFill>
                  <a:srgbClr val="00B050"/>
                </a:solidFill>
              </a:rPr>
              <a:t>-&gt; </a:t>
            </a:r>
            <a:r>
              <a:rPr lang="en-US" altLang="zh-HK" sz="2400" b="1" dirty="0" smtClean="0">
                <a:solidFill>
                  <a:srgbClr val="00B050"/>
                </a:solidFill>
              </a:rPr>
              <a:t>FFT</a:t>
            </a:r>
          </a:p>
          <a:p>
            <a:pPr marL="0" lvl="0" indent="0">
              <a:buNone/>
            </a:pPr>
            <a:r>
              <a:rPr lang="en-US" altLang="zh-HK" sz="1800" dirty="0" smtClean="0"/>
              <a:t>Special requirement : </a:t>
            </a:r>
            <a:r>
              <a:rPr lang="en-US" altLang="zh-HK" sz="1800" b="1" dirty="0">
                <a:solidFill>
                  <a:srgbClr val="FF0000"/>
                </a:solidFill>
              </a:rPr>
              <a:t>N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umber </a:t>
            </a:r>
            <a:r>
              <a:rPr lang="en-US" altLang="zh-HK" sz="1800" b="1" dirty="0">
                <a:solidFill>
                  <a:srgbClr val="FF0000"/>
                </a:solidFill>
              </a:rPr>
              <a:t>of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samples </a:t>
            </a:r>
          </a:p>
          <a:p>
            <a:pPr marL="0" lvl="0" indent="0">
              <a:buNone/>
            </a:pPr>
            <a:r>
              <a:rPr lang="en-US" altLang="zh-HK" sz="1800" b="1" dirty="0">
                <a:solidFill>
                  <a:srgbClr val="FF0000"/>
                </a:solidFill>
              </a:rPr>
              <a:t>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                                      should be </a:t>
            </a:r>
            <a:r>
              <a:rPr lang="en-US" altLang="zh-HK" sz="1800" b="1" dirty="0">
                <a:solidFill>
                  <a:srgbClr val="FF0000"/>
                </a:solidFill>
              </a:rPr>
              <a:t>a power </a:t>
            </a:r>
            <a:endParaRPr lang="en-US" altLang="zh-HK" sz="1800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altLang="zh-HK" sz="1800" b="1" dirty="0">
                <a:solidFill>
                  <a:srgbClr val="FF0000"/>
                </a:solidFill>
              </a:rPr>
              <a:t> </a:t>
            </a:r>
            <a:r>
              <a:rPr lang="en-US" altLang="zh-HK" sz="1800" b="1" dirty="0" smtClean="0">
                <a:solidFill>
                  <a:srgbClr val="FF0000"/>
                </a:solidFill>
              </a:rPr>
              <a:t>                                      of </a:t>
            </a:r>
            <a:r>
              <a:rPr lang="en-US" altLang="zh-HK" sz="1800" b="1" dirty="0">
                <a:solidFill>
                  <a:srgbClr val="FF0000"/>
                </a:solidFill>
              </a:rPr>
              <a:t>two</a:t>
            </a:r>
          </a:p>
          <a:p>
            <a:pPr marL="0" indent="0">
              <a:buNone/>
            </a:pPr>
            <a:r>
              <a:rPr lang="en-US" altLang="zh-HK" sz="1800" dirty="0" smtClean="0"/>
              <a:t>Solution: </a:t>
            </a:r>
            <a:r>
              <a:rPr lang="en-US" altLang="zh-HK" sz="1800" dirty="0" err="1" smtClean="0"/>
              <a:t>Zeropad</a:t>
            </a:r>
            <a:endParaRPr lang="en-US" altLang="zh-HK" sz="1800" dirty="0" smtClean="0"/>
          </a:p>
          <a:p>
            <a:pPr marL="0" indent="0">
              <a:buNone/>
            </a:pP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b="1" dirty="0" smtClean="0">
                <a:solidFill>
                  <a:srgbClr val="0070C0"/>
                </a:solidFill>
              </a:rPr>
              <a:t>How to make </a:t>
            </a:r>
            <a:r>
              <a:rPr lang="en-US" altLang="zh-HK" sz="1800" b="1" dirty="0" err="1" smtClean="0">
                <a:solidFill>
                  <a:srgbClr val="0070C0"/>
                </a:solidFill>
              </a:rPr>
              <a:t>zeropad</a:t>
            </a:r>
            <a:r>
              <a:rPr lang="en-US" altLang="zh-HK" sz="1800" b="1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HK" sz="1800" dirty="0" smtClean="0"/>
              <a:t>In the </a:t>
            </a:r>
            <a:r>
              <a:rPr lang="en-US" altLang="zh-HK" sz="1800" dirty="0" err="1" smtClean="0"/>
              <a:t>sinogram</a:t>
            </a:r>
            <a:r>
              <a:rPr lang="en-US" altLang="zh-HK" sz="1800" dirty="0" smtClean="0"/>
              <a:t>, add black </a:t>
            </a:r>
          </a:p>
          <a:p>
            <a:pPr marL="0" indent="0">
              <a:buNone/>
            </a:pPr>
            <a:r>
              <a:rPr lang="en-US" altLang="zh-HK" sz="1800" dirty="0"/>
              <a:t>l</a:t>
            </a:r>
            <a:r>
              <a:rPr lang="en-US" altLang="zh-HK" sz="1800" dirty="0" smtClean="0"/>
              <a:t>ines evenly on top and </a:t>
            </a:r>
          </a:p>
          <a:p>
            <a:pPr marL="0" indent="0">
              <a:buNone/>
            </a:pPr>
            <a:r>
              <a:rPr lang="en-US" altLang="zh-HK" sz="1800" dirty="0" smtClean="0"/>
              <a:t>bottom</a:t>
            </a:r>
            <a:endParaRPr lang="en-US" altLang="zh-HK" sz="1800" dirty="0"/>
          </a:p>
          <a:p>
            <a:pPr marL="0" indent="0">
              <a:buNone/>
            </a:pPr>
            <a:endParaRPr lang="en-US" altLang="zh-HK" sz="1800" dirty="0"/>
          </a:p>
          <a:p>
            <a:pPr marL="0" indent="0">
              <a:buNone/>
            </a:pPr>
            <a:r>
              <a:rPr lang="en-US" altLang="zh-HK" sz="1800" b="1" dirty="0">
                <a:solidFill>
                  <a:srgbClr val="0070C0"/>
                </a:solidFill>
              </a:rPr>
              <a:t>Physical meaning?</a:t>
            </a:r>
          </a:p>
          <a:p>
            <a:pPr marL="0" indent="0">
              <a:buNone/>
            </a:pPr>
            <a:r>
              <a:rPr lang="en-US" altLang="zh-HK" sz="1800" dirty="0"/>
              <a:t>Scan the sample in a bigger </a:t>
            </a:r>
            <a:endParaRPr lang="en-US" altLang="zh-HK" sz="1800" dirty="0" smtClean="0"/>
          </a:p>
          <a:p>
            <a:pPr marL="0" indent="0">
              <a:buNone/>
            </a:pPr>
            <a:r>
              <a:rPr lang="en-US" altLang="zh-HK" sz="1800" dirty="0"/>
              <a:t>s</a:t>
            </a:r>
            <a:r>
              <a:rPr lang="en-US" altLang="zh-HK" sz="1800" dirty="0" smtClean="0"/>
              <a:t>pace!</a:t>
            </a:r>
            <a:endParaRPr lang="zh-HK" altLang="en-US" sz="18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44624"/>
            <a:ext cx="882047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2000" b="1" dirty="0" smtClean="0"/>
              <a:t> </a:t>
            </a:r>
            <a:r>
              <a:rPr lang="en-US" altLang="zh-HK" sz="2800" b="1" dirty="0" smtClean="0">
                <a:latin typeface="+mn-lt"/>
                <a:ea typeface="+mn-ea"/>
                <a:cs typeface="+mn-cs"/>
              </a:rPr>
              <a:t>1. Theory </a:t>
            </a:r>
            <a:br>
              <a:rPr lang="en-US" altLang="zh-HK" sz="2800" b="1" dirty="0" smtClean="0">
                <a:latin typeface="+mn-lt"/>
                <a:ea typeface="+mn-ea"/>
                <a:cs typeface="+mn-cs"/>
              </a:rPr>
            </a:br>
            <a:r>
              <a:rPr lang="en-US" altLang="zh-HK" sz="2800" b="1" dirty="0" smtClean="0">
                <a:latin typeface="+mn-lt"/>
                <a:ea typeface="+mn-ea"/>
                <a:cs typeface="+mn-cs"/>
              </a:rPr>
              <a:t>    </a:t>
            </a:r>
            <a:r>
              <a:rPr lang="en-US" altLang="zh-HK" sz="2800" b="1" dirty="0" smtClean="0"/>
              <a:t>– 1.1. </a:t>
            </a:r>
            <a:r>
              <a:rPr lang="en-US" altLang="zh-HK" sz="2800" b="1" dirty="0" smtClean="0">
                <a:solidFill>
                  <a:srgbClr val="00B050"/>
                </a:solidFill>
              </a:rPr>
              <a:t>Central Slice Theorem (CST)</a:t>
            </a:r>
            <a:r>
              <a:rPr lang="en-US" altLang="zh-HK" sz="3200" b="1" dirty="0" smtClean="0">
                <a:solidFill>
                  <a:srgbClr val="00B050"/>
                </a:solidFill>
              </a:rPr>
              <a:t/>
            </a:r>
            <a:br>
              <a:rPr lang="en-US" altLang="zh-HK" sz="3200" b="1" dirty="0" smtClean="0">
                <a:solidFill>
                  <a:srgbClr val="00B050"/>
                </a:solidFill>
              </a:rPr>
            </a:br>
            <a:r>
              <a:rPr lang="en-US" altLang="zh-HK" sz="3200" b="1" dirty="0" smtClean="0">
                <a:solidFill>
                  <a:srgbClr val="00B050"/>
                </a:solidFill>
              </a:rPr>
              <a:t>       </a:t>
            </a:r>
            <a:r>
              <a:rPr lang="en-US" altLang="zh-HK" sz="3200" b="1" dirty="0" smtClean="0">
                <a:latin typeface="+mn-lt"/>
                <a:ea typeface="+mn-ea"/>
                <a:cs typeface="+mn-cs"/>
              </a:rPr>
              <a:t>– </a:t>
            </a:r>
            <a:r>
              <a:rPr lang="en-US" altLang="zh-HK" sz="2000" b="1" dirty="0" smtClean="0">
                <a:solidFill>
                  <a:srgbClr val="FF0000"/>
                </a:solidFill>
              </a:rPr>
              <a:t>1.1.1 CTFT - &gt;   DTFT -&gt; DFT -&gt; FFT</a:t>
            </a:r>
            <a:endParaRPr lang="zh-HK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890" y="1628800"/>
            <a:ext cx="430938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0"/>
            <a:ext cx="6264696" cy="1484784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HK" sz="3600" b="1" dirty="0"/>
              <a:t>1. Theory </a:t>
            </a:r>
            <a:r>
              <a:rPr lang="en-US" altLang="zh-HK" sz="3600" b="1" dirty="0" smtClean="0"/>
              <a:t/>
            </a:r>
            <a:br>
              <a:rPr lang="en-US" altLang="zh-HK" sz="3600" b="1" dirty="0" smtClean="0"/>
            </a:br>
            <a:r>
              <a:rPr lang="en-US" altLang="zh-HK" sz="3600" b="1" dirty="0"/>
              <a:t> </a:t>
            </a:r>
            <a:r>
              <a:rPr lang="en-US" altLang="zh-HK" sz="3600" b="1" dirty="0" smtClean="0"/>
              <a:t>   – 1.2. 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>Interpolation</a:t>
            </a:r>
            <a:endParaRPr lang="en-US" altLang="zh-HK" sz="3600" b="1" dirty="0">
              <a:solidFill>
                <a:srgbClr val="00B05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87524" y="2285454"/>
            <a:ext cx="8568952" cy="4455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400" dirty="0" smtClean="0">
                <a:solidFill>
                  <a:srgbClr val="0070C0"/>
                </a:solidFill>
              </a:rPr>
              <a:t>Why we need interpolation?</a:t>
            </a:r>
          </a:p>
          <a:p>
            <a:pPr marL="0" indent="0">
              <a:buNone/>
            </a:pPr>
            <a:r>
              <a:rPr lang="en-US" altLang="zh-HK" sz="2400" dirty="0" smtClean="0"/>
              <a:t>Reasons : Equal spacing for x and y coordinates are required for </a:t>
            </a:r>
            <a:r>
              <a:rPr lang="en-US" altLang="zh-HK" sz="2400" b="1" dirty="0" smtClean="0"/>
              <a:t>IF</a:t>
            </a:r>
            <a:r>
              <a:rPr lang="en-US" altLang="zh-HK" sz="2400" b="1" baseline="-25000" dirty="0" smtClean="0"/>
              <a:t>2D</a:t>
            </a:r>
            <a:endParaRPr lang="zh-TW" altLang="zh-HK" sz="2400" b="1" dirty="0"/>
          </a:p>
          <a:p>
            <a:pPr marL="0" indent="0">
              <a:buNone/>
            </a:pPr>
            <a:endParaRPr lang="en-US" altLang="zh-HK" sz="2400" dirty="0" smtClean="0"/>
          </a:p>
          <a:p>
            <a:pPr marL="0" indent="0">
              <a:buNone/>
            </a:pPr>
            <a:r>
              <a:rPr lang="en-US" altLang="zh-HK" sz="2400" dirty="0" smtClean="0">
                <a:solidFill>
                  <a:srgbClr val="0070C0"/>
                </a:solidFill>
              </a:rPr>
              <a:t>Reasons?</a:t>
            </a:r>
            <a:endParaRPr lang="en-US" altLang="zh-HK" sz="2400" dirty="0">
              <a:solidFill>
                <a:srgbClr val="0070C0"/>
              </a:solidFill>
            </a:endParaRPr>
          </a:p>
          <a:p>
            <a:r>
              <a:rPr lang="en-US" altLang="zh-HK" sz="2400" dirty="0" smtClean="0"/>
              <a:t>1D Fourier Transform of Radon function is in polar coordinate</a:t>
            </a:r>
          </a:p>
          <a:p>
            <a:r>
              <a:rPr lang="en-US" altLang="zh-HK" sz="2400" dirty="0" smtClean="0"/>
              <a:t>Convert to 2D Cartesian coordinate system, x = </a:t>
            </a:r>
            <a:r>
              <a:rPr lang="en-US" altLang="zh-HK" sz="2400" dirty="0" err="1" smtClean="0"/>
              <a:t>rcos</a:t>
            </a:r>
            <a:r>
              <a:rPr lang="en-US" altLang="zh-HK" sz="2400" dirty="0" smtClean="0"/>
              <a:t> </a:t>
            </a:r>
            <a:r>
              <a:rPr lang="en-US" altLang="zh-HK" sz="2400" dirty="0" smtClean="0">
                <a:latin typeface="Symbol" pitchFamily="18" charset="2"/>
              </a:rPr>
              <a:t>q </a:t>
            </a:r>
            <a:r>
              <a:rPr lang="en-US" altLang="zh-HK" sz="2400" dirty="0" smtClean="0"/>
              <a:t>and </a:t>
            </a:r>
          </a:p>
          <a:p>
            <a:pPr marL="0" indent="0">
              <a:buNone/>
            </a:pPr>
            <a:r>
              <a:rPr lang="en-US" altLang="zh-HK" sz="2400" dirty="0"/>
              <a:t> </a:t>
            </a:r>
            <a:r>
              <a:rPr lang="en-US" altLang="zh-HK" sz="2400" dirty="0" smtClean="0"/>
              <a:t>    y = </a:t>
            </a:r>
            <a:r>
              <a:rPr lang="en-US" altLang="zh-HK" sz="2400" dirty="0" err="1" smtClean="0"/>
              <a:t>rsin</a:t>
            </a:r>
            <a:r>
              <a:rPr lang="en-US" altLang="zh-HK" sz="2400" dirty="0" smtClean="0"/>
              <a:t> </a:t>
            </a:r>
            <a:r>
              <a:rPr lang="en-US" altLang="zh-HK" sz="2400" dirty="0" smtClean="0">
                <a:latin typeface="Symbol" pitchFamily="18" charset="2"/>
              </a:rPr>
              <a:t>q</a:t>
            </a:r>
            <a:endParaRPr lang="en-US" altLang="zh-HK" sz="2400" dirty="0"/>
          </a:p>
          <a:p>
            <a:pPr marL="0" indent="0">
              <a:buNone/>
            </a:pPr>
            <a:r>
              <a:rPr lang="en-US" altLang="zh-HK" sz="2400" dirty="0" smtClean="0"/>
              <a:t>Solution:                </a:t>
            </a:r>
            <a:r>
              <a:rPr lang="en-US" altLang="zh-HK" sz="7200" b="1" dirty="0" smtClean="0">
                <a:solidFill>
                  <a:srgbClr val="FF0000"/>
                </a:solidFill>
              </a:rPr>
              <a:t>Interpolation</a:t>
            </a:r>
            <a:endParaRPr lang="en-US" altLang="zh-HK" sz="7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HK" sz="2400" dirty="0" smtClean="0"/>
          </a:p>
          <a:p>
            <a:pPr marL="0" indent="0">
              <a:buNone/>
            </a:pPr>
            <a:endParaRPr lang="zh-HK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0" t="26277" r="30948" b="46206"/>
          <a:stretch/>
        </p:blipFill>
        <p:spPr bwMode="auto">
          <a:xfrm>
            <a:off x="4860032" y="692696"/>
            <a:ext cx="4067504" cy="209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31334" y="5617"/>
            <a:ext cx="7204961" cy="615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sz="3600" b="1" dirty="0" smtClean="0"/>
              <a:t>1. Theory – 1.2. </a:t>
            </a:r>
            <a:r>
              <a:rPr lang="en-US" altLang="zh-HK" sz="3600" b="1" dirty="0" smtClean="0">
                <a:solidFill>
                  <a:srgbClr val="00B050"/>
                </a:solidFill>
              </a:rPr>
              <a:t>Interpolation </a:t>
            </a:r>
            <a:r>
              <a:rPr lang="en-US" altLang="zh-HK" sz="3600" b="1" dirty="0" smtClean="0"/>
              <a:t>(</a:t>
            </a:r>
            <a:r>
              <a:rPr lang="en-US" altLang="zh-HK" sz="3600" b="1" dirty="0" err="1" smtClean="0"/>
              <a:t>con’t</a:t>
            </a:r>
            <a:r>
              <a:rPr lang="en-US" altLang="zh-HK" sz="3600" b="1" dirty="0" smtClean="0"/>
              <a:t>)</a:t>
            </a:r>
            <a:endParaRPr lang="en-US" altLang="zh-HK" sz="36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9" y="620688"/>
            <a:ext cx="34385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763563"/>
            <a:ext cx="29146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76625"/>
            <a:ext cx="38576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9" y="3476625"/>
            <a:ext cx="38290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837</Words>
  <Application>Microsoft Office PowerPoint</Application>
  <PresentationFormat>如螢幕大小 (4:3)</PresentationFormat>
  <Paragraphs>171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Direct Fourier Reconstruction</vt:lpstr>
      <vt:lpstr>Abstract</vt:lpstr>
      <vt:lpstr>Not that simple!!!</vt:lpstr>
      <vt:lpstr>Agenda</vt:lpstr>
      <vt:lpstr>1. Theory      – 1.1. Central Slice Theorem (CST) </vt:lpstr>
      <vt:lpstr> 1. Theory      – 1.1. Central Slice Theorem (CST)        – 1.1.1 Continuous Time Fourier Transform (CTFT) - &gt;   Discrete Time                   Fourier Transform (DTFT) -&gt; Discrete Fourier Transform (DFT) -&gt; Fast                   Fourier Transform (FFT)</vt:lpstr>
      <vt:lpstr>PowerPoint 簡報</vt:lpstr>
      <vt:lpstr>1. Theory      – 1.2. Interpolation</vt:lpstr>
      <vt:lpstr>PowerPoint 簡報</vt:lpstr>
      <vt:lpstr>PowerPoint 簡報</vt:lpstr>
      <vt:lpstr>2. Experiment      – 2.1. Basic         – 2.1.1. Number of sensors</vt:lpstr>
      <vt:lpstr>2. Experiment      – 2.1. Basic         – 2.1.1. Number of sensors (con’t)</vt:lpstr>
      <vt:lpstr>2. Experiment      – 2.1. Basic         – 2.1.1. Number of sensors (con’t)</vt:lpstr>
      <vt:lpstr>2. Experiment      – 2.1. Basic         – 2.1.1. Number of sensors (con’t)</vt:lpstr>
      <vt:lpstr>2. Experiment      – 2.1. Basic         – 2.1.2. Number of projection slices </vt:lpstr>
      <vt:lpstr>2. Experiment      – 2.1. Basic         – 2.1.2. Number of projection slices (con’t) </vt:lpstr>
      <vt:lpstr>2. Experiment      – 2.1. Basic         – 2.1.2. Number of projection slices (con’t) </vt:lpstr>
      <vt:lpstr>2. Experiment      – 2.1. Basic         – 2.1.3. Scan angle (&lt;180, &gt;180)</vt:lpstr>
      <vt:lpstr>2. Experiment      – 2.2. Advanced        – 2.2.1. Noise </vt:lpstr>
      <vt:lpstr>2. Experiment      – 2.2. Advanced        – 2.2.2. Sensor Damage </vt:lpstr>
      <vt:lpstr>2. Experiment      – 2.2. Advanced        – 2.2.2. Sensor Damage (con’t) </vt:lpstr>
      <vt:lpstr>3. Conclusion </vt:lpstr>
      <vt:lpstr>4. Reference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Fourier Transform</dc:title>
  <dc:creator>Lewis</dc:creator>
  <cp:lastModifiedBy>Harris</cp:lastModifiedBy>
  <cp:revision>106</cp:revision>
  <dcterms:created xsi:type="dcterms:W3CDTF">2011-03-09T09:28:11Z</dcterms:created>
  <dcterms:modified xsi:type="dcterms:W3CDTF">2011-03-10T15:34:43Z</dcterms:modified>
</cp:coreProperties>
</file>