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2/24/2019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2/24/2019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6102-3856-4DE4-BA53-47A62323D081}"/>
              </a:ext>
            </a:extLst>
          </p:cNvPr>
          <p:cNvSpPr>
            <a:spLocks noGrp="1"/>
          </p:cNvSpPr>
          <p:nvPr>
            <p:ph type="ctrTitle"/>
          </p:nvPr>
        </p:nvSpPr>
        <p:spPr/>
        <p:txBody>
          <a:bodyPr/>
          <a:lstStyle/>
          <a:p>
            <a:r>
              <a:rPr lang="en-US" sz="4800" dirty="0"/>
              <a:t>Predicting sales win or lose</a:t>
            </a:r>
          </a:p>
        </p:txBody>
      </p:sp>
      <p:sp>
        <p:nvSpPr>
          <p:cNvPr id="3" name="Subtitle 2">
            <a:extLst>
              <a:ext uri="{FF2B5EF4-FFF2-40B4-BE49-F238E27FC236}">
                <a16:creationId xmlns:a16="http://schemas.microsoft.com/office/drawing/2014/main" id="{2D5393BC-1B33-462B-A700-8F3613C9B775}"/>
              </a:ext>
            </a:extLst>
          </p:cNvPr>
          <p:cNvSpPr>
            <a:spLocks noGrp="1"/>
          </p:cNvSpPr>
          <p:nvPr>
            <p:ph type="subTitle" idx="1"/>
          </p:nvPr>
        </p:nvSpPr>
        <p:spPr/>
        <p:txBody>
          <a:bodyPr/>
          <a:lstStyle/>
          <a:p>
            <a:r>
              <a:rPr lang="en-US" dirty="0"/>
              <a:t>Herman Toeante</a:t>
            </a:r>
          </a:p>
        </p:txBody>
      </p:sp>
    </p:spTree>
    <p:extLst>
      <p:ext uri="{BB962C8B-B14F-4D97-AF65-F5344CB8AC3E}">
        <p14:creationId xmlns:p14="http://schemas.microsoft.com/office/powerpoint/2010/main" val="185708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06BF-3A40-470B-8041-B1CFD7ECA2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702C5F5-47A4-460A-B4E6-5F1D599A841E}"/>
              </a:ext>
            </a:extLst>
          </p:cNvPr>
          <p:cNvSpPr>
            <a:spLocks noGrp="1"/>
          </p:cNvSpPr>
          <p:nvPr>
            <p:ph idx="1"/>
          </p:nvPr>
        </p:nvSpPr>
        <p:spPr/>
        <p:txBody>
          <a:bodyPr/>
          <a:lstStyle/>
          <a:p>
            <a:r>
              <a:rPr lang="en-US" dirty="0"/>
              <a:t>Better understanding of sales pipeline can help any sales team organization can expect win or lose based on data. In this project, I am going to be the sales manager at an automotive supply company. Any B2B company like GE, AMAZON, GOOGLE, ADP, </a:t>
            </a:r>
            <a:r>
              <a:rPr lang="en-US" dirty="0" err="1"/>
              <a:t>etc</a:t>
            </a:r>
            <a:r>
              <a:rPr lang="en-US" dirty="0"/>
              <a:t> can use the same approach that I demonstrated on this project to their sales team. As a manager, I'm trying to assess a sales execution issue.  We have not been able to convert enough opportunities lately.  </a:t>
            </a:r>
          </a:p>
        </p:txBody>
      </p:sp>
    </p:spTree>
    <p:extLst>
      <p:ext uri="{BB962C8B-B14F-4D97-AF65-F5344CB8AC3E}">
        <p14:creationId xmlns:p14="http://schemas.microsoft.com/office/powerpoint/2010/main" val="204406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389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lstStyle/>
          <a:p>
            <a:r>
              <a:rPr lang="en-US" dirty="0"/>
              <a:t>The data contains over 78K of sales lead for the last two years</a:t>
            </a:r>
          </a:p>
          <a:p>
            <a:r>
              <a:rPr lang="en-US" dirty="0"/>
              <a:t>Each sales lead data contains information such as </a:t>
            </a:r>
            <a:r>
              <a:rPr lang="en-US" dirty="0" err="1"/>
              <a:t>SupllierSubGroup</a:t>
            </a:r>
            <a:r>
              <a:rPr lang="en-US" dirty="0"/>
              <a:t>, Region, Route, </a:t>
            </a:r>
            <a:r>
              <a:rPr lang="en-US" dirty="0" err="1"/>
              <a:t>TotalDaysQualified</a:t>
            </a:r>
            <a:r>
              <a:rPr lang="en-US" dirty="0"/>
              <a:t>, </a:t>
            </a:r>
            <a:r>
              <a:rPr lang="en-US" dirty="0" err="1"/>
              <a:t>TotalDaysClosing</a:t>
            </a:r>
            <a:r>
              <a:rPr lang="en-US" dirty="0"/>
              <a:t>, Competitor, </a:t>
            </a:r>
            <a:r>
              <a:rPr lang="en-US" dirty="0" err="1"/>
              <a:t>etc</a:t>
            </a:r>
            <a:endParaRPr lang="en-US" dirty="0"/>
          </a:p>
          <a:p>
            <a:r>
              <a:rPr lang="en-US" dirty="0"/>
              <a:t>The number of loss sales lead data is 75%</a:t>
            </a:r>
          </a:p>
        </p:txBody>
      </p:sp>
    </p:spTree>
    <p:extLst>
      <p:ext uri="{BB962C8B-B14F-4D97-AF65-F5344CB8AC3E}">
        <p14:creationId xmlns:p14="http://schemas.microsoft.com/office/powerpoint/2010/main" val="246555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pic>
        <p:nvPicPr>
          <p:cNvPr id="4" name="Content Placeholder 3">
            <a:extLst>
              <a:ext uri="{FF2B5EF4-FFF2-40B4-BE49-F238E27FC236}">
                <a16:creationId xmlns:a16="http://schemas.microsoft.com/office/drawing/2014/main" id="{FB1B5AE3-6BC6-4A17-BD49-86901F8FAC13}"/>
              </a:ext>
            </a:extLst>
          </p:cNvPr>
          <p:cNvPicPr>
            <a:picLocks noGrp="1" noChangeAspect="1"/>
          </p:cNvPicPr>
          <p:nvPr>
            <p:ph idx="1"/>
          </p:nvPr>
        </p:nvPicPr>
        <p:blipFill rotWithShape="1">
          <a:blip r:embed="rId2"/>
          <a:srcRect l="23611" t="19434" r="24355" b="18403"/>
          <a:stretch/>
        </p:blipFill>
        <p:spPr>
          <a:xfrm>
            <a:off x="5385785" y="2390312"/>
            <a:ext cx="6073673" cy="4081509"/>
          </a:xfrm>
          <a:prstGeom prst="rect">
            <a:avLst/>
          </a:prstGeom>
        </p:spPr>
      </p:pic>
    </p:spTree>
    <p:extLst>
      <p:ext uri="{BB962C8B-B14F-4D97-AF65-F5344CB8AC3E}">
        <p14:creationId xmlns:p14="http://schemas.microsoft.com/office/powerpoint/2010/main" val="309941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BB82898-8BD9-4E65-BB26-9CDA64182213}"/>
              </a:ext>
            </a:extLst>
          </p:cNvPr>
          <p:cNvPicPr>
            <a:picLocks noChangeAspect="1"/>
          </p:cNvPicPr>
          <p:nvPr/>
        </p:nvPicPr>
        <p:blipFill rotWithShape="1">
          <a:blip r:embed="rId2"/>
          <a:srcRect l="24532" t="16111" r="23179" b="23624"/>
          <a:stretch/>
        </p:blipFill>
        <p:spPr>
          <a:xfrm>
            <a:off x="5343433" y="2336873"/>
            <a:ext cx="6375092" cy="4132925"/>
          </a:xfrm>
          <a:prstGeom prst="rect">
            <a:avLst/>
          </a:prstGeom>
        </p:spPr>
      </p:pic>
    </p:spTree>
    <p:extLst>
      <p:ext uri="{BB962C8B-B14F-4D97-AF65-F5344CB8AC3E}">
        <p14:creationId xmlns:p14="http://schemas.microsoft.com/office/powerpoint/2010/main" val="8235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18CCBC0-281E-4D6D-89A8-32CE1BFBA746}"/>
              </a:ext>
            </a:extLst>
          </p:cNvPr>
          <p:cNvPicPr>
            <a:picLocks noChangeAspect="1"/>
          </p:cNvPicPr>
          <p:nvPr/>
        </p:nvPicPr>
        <p:blipFill rotWithShape="1">
          <a:blip r:embed="rId2"/>
          <a:srcRect l="23516" t="13441" r="23034" b="25049"/>
          <a:stretch/>
        </p:blipFill>
        <p:spPr>
          <a:xfrm>
            <a:off x="5219607" y="2262338"/>
            <a:ext cx="6516673" cy="4218361"/>
          </a:xfrm>
          <a:prstGeom prst="rect">
            <a:avLst/>
          </a:prstGeom>
        </p:spPr>
      </p:pic>
    </p:spTree>
    <p:extLst>
      <p:ext uri="{BB962C8B-B14F-4D97-AF65-F5344CB8AC3E}">
        <p14:creationId xmlns:p14="http://schemas.microsoft.com/office/powerpoint/2010/main" val="206743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2000" dirty="0"/>
              <a:t>Partitioning data set into: Training, Validation, and Testing </a:t>
            </a:r>
          </a:p>
          <a:p>
            <a:r>
              <a:rPr lang="en-US" sz="2000" dirty="0"/>
              <a:t>Train the data set using Logistic and Random Forest model</a:t>
            </a:r>
          </a:p>
          <a:p>
            <a:r>
              <a:rPr lang="en-US" sz="2000" dirty="0"/>
              <a:t>Validating using validation data set. Validation data is the sample of data used to provide an unbiased evaluation of a model fit on the training dataset while tuning model parameters. </a:t>
            </a:r>
          </a:p>
          <a:p>
            <a:r>
              <a:rPr lang="en-US" sz="2000" dirty="0"/>
              <a:t>Random Forest model is selected as the best with higher F1 score; 0.54 vs 0.34</a:t>
            </a:r>
          </a:p>
          <a:p>
            <a:r>
              <a:rPr lang="en-US" sz="2000" dirty="0"/>
              <a:t>Applied testing data set on Random Forest model.  Random Forest model </a:t>
            </a:r>
          </a:p>
          <a:p>
            <a:endParaRPr lang="en-US" sz="2000" dirty="0"/>
          </a:p>
        </p:txBody>
      </p:sp>
    </p:spTree>
    <p:extLst>
      <p:ext uri="{BB962C8B-B14F-4D97-AF65-F5344CB8AC3E}">
        <p14:creationId xmlns:p14="http://schemas.microsoft.com/office/powerpoint/2010/main" val="214542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1800" dirty="0"/>
              <a:t>From the exploratory data analysis, it looks like the company start losing deals as the sales lead stays longer in the pipeline more than 10 days.  Using this information, the sales team should be able to formulate threshold levels for each supplier based on how many days a deal is in the pipeline and create alert mechanisms to expedite its progression.  </a:t>
            </a:r>
          </a:p>
          <a:p>
            <a:endParaRPr lang="en-US" sz="1800" dirty="0"/>
          </a:p>
          <a:p>
            <a:r>
              <a:rPr lang="en-US" sz="1800" dirty="0"/>
              <a:t>More depth machine learning model should also be done.  Especially learning the interaction of other independent variables such as </a:t>
            </a:r>
            <a:r>
              <a:rPr lang="en-US" sz="1800" dirty="0" err="1"/>
              <a:t>RDaysValidated</a:t>
            </a:r>
            <a:r>
              <a:rPr lang="en-US" sz="1800" dirty="0"/>
              <a:t> and </a:t>
            </a:r>
            <a:r>
              <a:rPr lang="en-US" sz="1800" dirty="0" err="1"/>
              <a:t>RDaysQualified</a:t>
            </a:r>
            <a:r>
              <a:rPr lang="en-US" sz="1800" dirty="0"/>
              <a:t>. The current Random Forest model accuracy is 83%. Other regression model such as clustering k-means model or other classification model that can produce higher accuracy should be explored.</a:t>
            </a:r>
          </a:p>
        </p:txBody>
      </p:sp>
    </p:spTree>
    <p:extLst>
      <p:ext uri="{BB962C8B-B14F-4D97-AF65-F5344CB8AC3E}">
        <p14:creationId xmlns:p14="http://schemas.microsoft.com/office/powerpoint/2010/main" val="27938590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211</TotalTime>
  <Words>355</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Predicting sales win or lose</vt:lpstr>
      <vt:lpstr>INTRODUCTION</vt:lpstr>
      <vt:lpstr>OBJECTIVE</vt:lpstr>
      <vt:lpstr>DATA</vt:lpstr>
      <vt:lpstr>Data Exploration </vt:lpstr>
      <vt:lpstr>Data Exploration </vt:lpstr>
      <vt:lpstr>Data Exploration </vt:lpstr>
      <vt:lpstr>Machine Learning Model</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win or lose</dc:title>
  <dc:creator>Herman Toeante</dc:creator>
  <cp:lastModifiedBy>Herman Toeante</cp:lastModifiedBy>
  <cp:revision>14</cp:revision>
  <dcterms:created xsi:type="dcterms:W3CDTF">2019-02-24T22:17:11Z</dcterms:created>
  <dcterms:modified xsi:type="dcterms:W3CDTF">2019-02-25T01:49:10Z</dcterms:modified>
</cp:coreProperties>
</file>