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6" r:id="rId5"/>
    <p:sldId id="261"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2/28/2019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2/28/2019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6102-3856-4DE4-BA53-47A62323D081}"/>
              </a:ext>
            </a:extLst>
          </p:cNvPr>
          <p:cNvSpPr>
            <a:spLocks noGrp="1"/>
          </p:cNvSpPr>
          <p:nvPr>
            <p:ph type="ctrTitle"/>
          </p:nvPr>
        </p:nvSpPr>
        <p:spPr/>
        <p:txBody>
          <a:bodyPr/>
          <a:lstStyle/>
          <a:p>
            <a:r>
              <a:rPr lang="en-US" sz="4800" dirty="0"/>
              <a:t>Predicting sales win or lose</a:t>
            </a:r>
          </a:p>
        </p:txBody>
      </p:sp>
      <p:sp>
        <p:nvSpPr>
          <p:cNvPr id="3" name="Subtitle 2">
            <a:extLst>
              <a:ext uri="{FF2B5EF4-FFF2-40B4-BE49-F238E27FC236}">
                <a16:creationId xmlns:a16="http://schemas.microsoft.com/office/drawing/2014/main" id="{2D5393BC-1B33-462B-A700-8F3613C9B775}"/>
              </a:ext>
            </a:extLst>
          </p:cNvPr>
          <p:cNvSpPr>
            <a:spLocks noGrp="1"/>
          </p:cNvSpPr>
          <p:nvPr>
            <p:ph type="subTitle" idx="1"/>
          </p:nvPr>
        </p:nvSpPr>
        <p:spPr/>
        <p:txBody>
          <a:bodyPr/>
          <a:lstStyle/>
          <a:p>
            <a:r>
              <a:rPr lang="en-US" dirty="0"/>
              <a:t>Herman Toeante</a:t>
            </a:r>
          </a:p>
        </p:txBody>
      </p:sp>
    </p:spTree>
    <p:extLst>
      <p:ext uri="{BB962C8B-B14F-4D97-AF65-F5344CB8AC3E}">
        <p14:creationId xmlns:p14="http://schemas.microsoft.com/office/powerpoint/2010/main" val="185708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06BF-3A40-470B-8041-B1CFD7ECA2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702C5F5-47A4-460A-B4E6-5F1D599A841E}"/>
              </a:ext>
            </a:extLst>
          </p:cNvPr>
          <p:cNvSpPr>
            <a:spLocks noGrp="1"/>
          </p:cNvSpPr>
          <p:nvPr>
            <p:ph idx="1"/>
          </p:nvPr>
        </p:nvSpPr>
        <p:spPr/>
        <p:txBody>
          <a:bodyPr/>
          <a:lstStyle/>
          <a:p>
            <a:r>
              <a:rPr lang="en-US" dirty="0"/>
              <a:t>Better understanding of sales pipeline can help any sales team organization can expect win or lose based on data. In this project, I am going to be the sales manager at an automotive supply company. Any B2B company like GE, AMAZON, GOOGLE, ADP, </a:t>
            </a:r>
            <a:r>
              <a:rPr lang="en-US" dirty="0" err="1"/>
              <a:t>etc</a:t>
            </a:r>
            <a:r>
              <a:rPr lang="en-US" dirty="0"/>
              <a:t> can use the same approach that I demonstrated on this project to their sales team. As a manager, I'm trying to assess a sales execution issue.  We have not been able to convert enough opportunities lately.  </a:t>
            </a:r>
          </a:p>
        </p:txBody>
      </p:sp>
    </p:spTree>
    <p:extLst>
      <p:ext uri="{BB962C8B-B14F-4D97-AF65-F5344CB8AC3E}">
        <p14:creationId xmlns:p14="http://schemas.microsoft.com/office/powerpoint/2010/main" val="204406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lstStyle/>
          <a:p>
            <a:r>
              <a:rPr lang="en-US" dirty="0"/>
              <a:t>The data contains over 78K of sales lead for the last two years</a:t>
            </a:r>
          </a:p>
          <a:p>
            <a:r>
              <a:rPr lang="en-US" dirty="0"/>
              <a:t>Each sales lead data contains information such as </a:t>
            </a:r>
            <a:r>
              <a:rPr lang="en-US" dirty="0" err="1"/>
              <a:t>SupllierSubGroup</a:t>
            </a:r>
            <a:r>
              <a:rPr lang="en-US" dirty="0"/>
              <a:t>, Region, Route, </a:t>
            </a:r>
            <a:r>
              <a:rPr lang="en-US" dirty="0" err="1"/>
              <a:t>TotalDaysQualified</a:t>
            </a:r>
            <a:r>
              <a:rPr lang="en-US" dirty="0"/>
              <a:t>, </a:t>
            </a:r>
            <a:r>
              <a:rPr lang="en-US" dirty="0" err="1"/>
              <a:t>TotalDaysClosing</a:t>
            </a:r>
            <a:r>
              <a:rPr lang="en-US" dirty="0"/>
              <a:t>, Competitor, </a:t>
            </a:r>
            <a:r>
              <a:rPr lang="en-US" dirty="0" err="1"/>
              <a:t>etc</a:t>
            </a:r>
            <a:endParaRPr lang="en-US" dirty="0"/>
          </a:p>
          <a:p>
            <a:r>
              <a:rPr lang="en-US" dirty="0"/>
              <a:t>The number of loss sales lead data is 75%</a:t>
            </a:r>
          </a:p>
        </p:txBody>
      </p:sp>
    </p:spTree>
    <p:extLst>
      <p:ext uri="{BB962C8B-B14F-4D97-AF65-F5344CB8AC3E}">
        <p14:creationId xmlns:p14="http://schemas.microsoft.com/office/powerpoint/2010/main" val="246555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2000" dirty="0"/>
              <a:t>The probability of loss opportunity is higher if customer didn't buy anything in the last two years. If client purchase in the last two years, the chance of win decreases as sales deals rises</a:t>
            </a:r>
          </a:p>
        </p:txBody>
      </p:sp>
      <p:pic>
        <p:nvPicPr>
          <p:cNvPr id="6" name="Content Placeholder 3">
            <a:extLst>
              <a:ext uri="{FF2B5EF4-FFF2-40B4-BE49-F238E27FC236}">
                <a16:creationId xmlns:a16="http://schemas.microsoft.com/office/drawing/2014/main" id="{766063D1-0B43-40E1-89FD-E29BCE18DAF9}"/>
              </a:ext>
            </a:extLst>
          </p:cNvPr>
          <p:cNvPicPr>
            <a:picLocks noChangeAspect="1"/>
          </p:cNvPicPr>
          <p:nvPr/>
        </p:nvPicPr>
        <p:blipFill rotWithShape="1">
          <a:blip r:embed="rId2"/>
          <a:srcRect l="23611" t="19434" r="24355" b="18403"/>
          <a:stretch/>
        </p:blipFill>
        <p:spPr>
          <a:xfrm>
            <a:off x="2588157" y="3429001"/>
            <a:ext cx="5619672" cy="3030270"/>
          </a:xfrm>
          <a:prstGeom prst="rect">
            <a:avLst/>
          </a:prstGeom>
        </p:spPr>
      </p:pic>
    </p:spTree>
    <p:extLst>
      <p:ext uri="{BB962C8B-B14F-4D97-AF65-F5344CB8AC3E}">
        <p14:creationId xmlns:p14="http://schemas.microsoft.com/office/powerpoint/2010/main" val="126501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1800" dirty="0"/>
              <a:t>From the chart below, it's clear that the field sales and reseller are the most common channel of sales route to market across all regions.  In the pacific region, other sales channel also play some role to bring in revenue in comparison to other regions. </a:t>
            </a:r>
          </a:p>
        </p:txBody>
      </p:sp>
      <p:pic>
        <p:nvPicPr>
          <p:cNvPr id="4" name="Picture 3">
            <a:extLst>
              <a:ext uri="{FF2B5EF4-FFF2-40B4-BE49-F238E27FC236}">
                <a16:creationId xmlns:a16="http://schemas.microsoft.com/office/drawing/2014/main" id="{7BB82898-8BD9-4E65-BB26-9CDA64182213}"/>
              </a:ext>
            </a:extLst>
          </p:cNvPr>
          <p:cNvPicPr>
            <a:picLocks noChangeAspect="1"/>
          </p:cNvPicPr>
          <p:nvPr/>
        </p:nvPicPr>
        <p:blipFill rotWithShape="1">
          <a:blip r:embed="rId2"/>
          <a:srcRect l="24532" t="16111" r="23179" b="23624"/>
          <a:stretch/>
        </p:blipFill>
        <p:spPr>
          <a:xfrm>
            <a:off x="2391442" y="3298371"/>
            <a:ext cx="6208271" cy="3280284"/>
          </a:xfrm>
          <a:prstGeom prst="rect">
            <a:avLst/>
          </a:prstGeom>
        </p:spPr>
      </p:pic>
    </p:spTree>
    <p:extLst>
      <p:ext uri="{BB962C8B-B14F-4D97-AF65-F5344CB8AC3E}">
        <p14:creationId xmlns:p14="http://schemas.microsoft.com/office/powerpoint/2010/main" val="8235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1800" dirty="0"/>
              <a:t>Looking from left to right, this Scatter chart shows that irrespective of opportunity amounts, we start losing deals as they stay longer in the pipeline. This could help formulate threshold levels for each supplier based on how many days a deal is in the pipeline and create alert mechanisms to expedite its progression.</a:t>
            </a:r>
          </a:p>
        </p:txBody>
      </p:sp>
      <p:pic>
        <p:nvPicPr>
          <p:cNvPr id="4" name="Picture 3">
            <a:extLst>
              <a:ext uri="{FF2B5EF4-FFF2-40B4-BE49-F238E27FC236}">
                <a16:creationId xmlns:a16="http://schemas.microsoft.com/office/drawing/2014/main" id="{C18CCBC0-281E-4D6D-89A8-32CE1BFBA746}"/>
              </a:ext>
            </a:extLst>
          </p:cNvPr>
          <p:cNvPicPr>
            <a:picLocks noChangeAspect="1"/>
          </p:cNvPicPr>
          <p:nvPr/>
        </p:nvPicPr>
        <p:blipFill rotWithShape="1">
          <a:blip r:embed="rId2"/>
          <a:srcRect l="23516" t="13441" r="23034" b="25049"/>
          <a:stretch/>
        </p:blipFill>
        <p:spPr>
          <a:xfrm>
            <a:off x="2503714" y="3429000"/>
            <a:ext cx="5812971" cy="3285949"/>
          </a:xfrm>
          <a:prstGeom prst="rect">
            <a:avLst/>
          </a:prstGeom>
        </p:spPr>
      </p:pic>
    </p:spTree>
    <p:extLst>
      <p:ext uri="{BB962C8B-B14F-4D97-AF65-F5344CB8AC3E}">
        <p14:creationId xmlns:p14="http://schemas.microsoft.com/office/powerpoint/2010/main" val="206743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2000" dirty="0"/>
              <a:t>Partitioning data set into: Training, Validation, and Testing </a:t>
            </a:r>
          </a:p>
          <a:p>
            <a:r>
              <a:rPr lang="en-US" sz="2000" dirty="0"/>
              <a:t>Train the data set using Logistic and Random Forest model</a:t>
            </a:r>
          </a:p>
          <a:p>
            <a:r>
              <a:rPr lang="en-US" sz="2000" dirty="0"/>
              <a:t>Validating using validation data set. Validation data is the sample of data used to provide an unbiased evaluation of a model fit on the training dataset while tuning model parameters. </a:t>
            </a:r>
          </a:p>
          <a:p>
            <a:r>
              <a:rPr lang="en-US" sz="2000" dirty="0"/>
              <a:t>Random Forest model is selected as the best with higher F1 score; 0.54 vs 0.34</a:t>
            </a:r>
          </a:p>
          <a:p>
            <a:r>
              <a:rPr lang="en-US" sz="2000" dirty="0"/>
              <a:t>Applied testing data set on Random Forest model.  The F1 score on Random Forest model </a:t>
            </a:r>
            <a:r>
              <a:rPr lang="en-US" sz="2000"/>
              <a:t>produce the </a:t>
            </a:r>
            <a:r>
              <a:rPr lang="en-US" sz="2000" dirty="0"/>
              <a:t>same F1 score result using validation and testing data set.</a:t>
            </a:r>
          </a:p>
          <a:p>
            <a:endParaRPr lang="en-US" sz="2000" dirty="0"/>
          </a:p>
        </p:txBody>
      </p:sp>
    </p:spTree>
    <p:extLst>
      <p:ext uri="{BB962C8B-B14F-4D97-AF65-F5344CB8AC3E}">
        <p14:creationId xmlns:p14="http://schemas.microsoft.com/office/powerpoint/2010/main" val="214542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lnSpcReduction="10000"/>
          </a:bodyPr>
          <a:lstStyle/>
          <a:p>
            <a:pPr marL="342900" indent="-342900">
              <a:buFont typeface="+mj-lt"/>
              <a:buAutoNum type="arabicPeriod"/>
            </a:pPr>
            <a:r>
              <a:rPr lang="en-US" sz="1800" dirty="0"/>
              <a:t>From the exploratory data analysis, it looks like the company start losing deals as the sales lead stays longer in the pipeline more than 10 days.  Using this information, the sales team should be able to formulate threshold levels for each supplier based on how many days a deal is in the pipeline and create alert mechanisms to expedite its progression.  </a:t>
            </a:r>
          </a:p>
          <a:p>
            <a:pPr marL="342900" indent="-342900">
              <a:buFont typeface="+mj-lt"/>
              <a:buAutoNum type="arabicPeriod"/>
            </a:pPr>
            <a:r>
              <a:rPr lang="en-US" sz="1800" dirty="0"/>
              <a:t>More depth machine learning model should also be done.  Especially learning the interaction of other independent variables such as </a:t>
            </a:r>
            <a:r>
              <a:rPr lang="en-US" sz="1800" dirty="0" err="1"/>
              <a:t>RDaysValidated</a:t>
            </a:r>
            <a:r>
              <a:rPr lang="en-US" sz="1800" dirty="0"/>
              <a:t> and </a:t>
            </a:r>
            <a:r>
              <a:rPr lang="en-US" sz="1800" dirty="0" err="1"/>
              <a:t>RDaysQualified</a:t>
            </a:r>
            <a:r>
              <a:rPr lang="en-US" sz="1800" dirty="0"/>
              <a:t>. </a:t>
            </a:r>
          </a:p>
          <a:p>
            <a:pPr marL="342900" indent="-342900">
              <a:buFont typeface="+mj-lt"/>
              <a:buAutoNum type="arabicPeriod"/>
            </a:pPr>
            <a:r>
              <a:rPr lang="en-US" sz="1800" dirty="0"/>
              <a:t>The current Random Forest model F1 score is 0.55. Other regression model such as clustering k-means model or other classification model that can produce higher accuracy should be explored.</a:t>
            </a:r>
          </a:p>
          <a:p>
            <a:pPr marL="342900" indent="-342900">
              <a:buFont typeface="+mj-lt"/>
              <a:buAutoNum type="arabicPeriod"/>
            </a:pPr>
            <a:r>
              <a:rPr lang="en-US" sz="1800" dirty="0"/>
              <a:t>As someone who is going to need a new prediction, the variable such as </a:t>
            </a:r>
            <a:r>
              <a:rPr lang="en-US" sz="1800" dirty="0" err="1"/>
              <a:t>TotalDaysClosing</a:t>
            </a:r>
            <a:r>
              <a:rPr lang="en-US" sz="1800" dirty="0"/>
              <a:t> or </a:t>
            </a:r>
            <a:r>
              <a:rPr lang="en-US" sz="1800" dirty="0" err="1"/>
              <a:t>TotalDaysQualified</a:t>
            </a:r>
            <a:r>
              <a:rPr lang="en-US" sz="1800" dirty="0"/>
              <a:t> are moving variable as days have passed until the present time.  In order to use the prediction model, based on the two years data, the user need to be aware of these type of variable</a:t>
            </a:r>
          </a:p>
        </p:txBody>
      </p:sp>
    </p:spTree>
    <p:extLst>
      <p:ext uri="{BB962C8B-B14F-4D97-AF65-F5344CB8AC3E}">
        <p14:creationId xmlns:p14="http://schemas.microsoft.com/office/powerpoint/2010/main" val="27938590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229</TotalTime>
  <Words>570</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Predicting sales win or lose</vt:lpstr>
      <vt:lpstr>INTRODUCTION</vt:lpstr>
      <vt:lpstr>DATA</vt:lpstr>
      <vt:lpstr>Data Exploration </vt:lpstr>
      <vt:lpstr>Data Exploration </vt:lpstr>
      <vt:lpstr>Data Exploration </vt:lpstr>
      <vt:lpstr>Machine Learning Model</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sales win or lose</dc:title>
  <dc:creator>Herman Toeante</dc:creator>
  <cp:lastModifiedBy>Herman Toeante</cp:lastModifiedBy>
  <cp:revision>21</cp:revision>
  <dcterms:created xsi:type="dcterms:W3CDTF">2019-02-24T22:17:11Z</dcterms:created>
  <dcterms:modified xsi:type="dcterms:W3CDTF">2019-02-28T16:37:16Z</dcterms:modified>
</cp:coreProperties>
</file>