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3" r:id="rId3"/>
    <p:sldId id="322" r:id="rId4"/>
    <p:sldId id="319" r:id="rId5"/>
    <p:sldId id="320" r:id="rId6"/>
    <p:sldId id="321" r:id="rId7"/>
    <p:sldId id="317" r:id="rId8"/>
    <p:sldId id="324" r:id="rId9"/>
    <p:sldId id="312" r:id="rId10"/>
    <p:sldId id="323" r:id="rId11"/>
    <p:sldId id="325" r:id="rId12"/>
    <p:sldId id="326" r:id="rId13"/>
    <p:sldId id="328" r:id="rId14"/>
    <p:sldId id="316" r:id="rId15"/>
    <p:sldId id="26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8000"/>
    <a:srgbClr val="33CC33"/>
    <a:srgbClr val="0070C0"/>
    <a:srgbClr val="17375E"/>
    <a:srgbClr val="00B0F0"/>
    <a:srgbClr val="95B3D7"/>
    <a:srgbClr val="FFFFFF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845" autoAdjust="0"/>
    <p:restoredTop sz="99421" autoAdjust="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384" y="2708920"/>
            <a:ext cx="9070776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253" y="3320416"/>
            <a:ext cx="9061358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9144000" cy="6870192"/>
            <a:chOff x="1" y="0"/>
            <a:chExt cx="9144000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b="20949"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40479" b="13209"/>
            <a:stretch>
              <a:fillRect/>
            </a:stretch>
          </p:blipFill>
          <p:spPr bwMode="auto">
            <a:xfrm rot="16200000">
              <a:off x="7474722" y="5200913"/>
              <a:ext cx="1619672" cy="1718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32432"/>
            <a:ext cx="9144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0479" b="13209"/>
            <a:stretch>
              <a:fillRect/>
            </a:stretch>
          </p:blipFill>
          <p:spPr bwMode="auto">
            <a:xfrm>
              <a:off x="1" y="1556792"/>
              <a:ext cx="4995226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908436" y="2293140"/>
              <a:ext cx="141096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2276872"/>
            <a:ext cx="4355976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AutoNum type="arabicPeriod"/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179512" y="1232184"/>
            <a:ext cx="896448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/>
          <a:srcRect l="40479" b="13209"/>
          <a:stretch>
            <a:fillRect/>
          </a:stretch>
        </p:blipFill>
        <p:spPr bwMode="auto">
          <a:xfrm rot="16200000">
            <a:off x="7474722" y="5200913"/>
            <a:ext cx="1619672" cy="171888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1043608" y="1268760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878278"/>
            <a:chOff x="0" y="0"/>
            <a:chExt cx="9144000" cy="878278"/>
          </a:xfrm>
        </p:grpSpPr>
        <p:pic>
          <p:nvPicPr>
            <p:cNvPr id="11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0479" b="13209"/>
            <a:stretch>
              <a:fillRect/>
            </a:stretch>
          </p:blipFill>
          <p:spPr bwMode="auto">
            <a:xfrm>
              <a:off x="0" y="0"/>
              <a:ext cx="827584" cy="878278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0" y="872144"/>
              <a:ext cx="9144000" cy="0"/>
            </a:xfrm>
            <a:prstGeom prst="line">
              <a:avLst/>
            </a:prstGeom>
            <a:ln>
              <a:solidFill>
                <a:srgbClr val="95B3D7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971600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/>
          <a:srcRect l="40479" b="13209"/>
          <a:stretch>
            <a:fillRect/>
          </a:stretch>
        </p:blipFill>
        <p:spPr bwMode="auto">
          <a:xfrm rot="5400000">
            <a:off x="121221" y="-145606"/>
            <a:ext cx="4355975" cy="462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4067944" y="3068960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524-1611-4733-AFC3-185BB074B275}" type="datetimeFigureOut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wisomplus@hanyang.ac.kr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87624" y="2420888"/>
            <a:ext cx="6858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시스템 프로그래밍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187624" y="4005064"/>
            <a:ext cx="68580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/>
              <a:t>web programming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web programming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23528" y="1196752"/>
            <a:ext cx="6192688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Web program </a:t>
            </a:r>
            <a:r>
              <a:rPr lang="ko-KR" altLang="en-US" noProof="0" dirty="0" smtClean="0"/>
              <a:t>간단한 설명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50096"/>
            <a:ext cx="76485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323528" y="2132856"/>
            <a:ext cx="6624736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 smtClean="0"/>
              <a:t>startServer</a:t>
            </a:r>
            <a:r>
              <a:rPr lang="ko-KR" altLang="en-US" dirty="0" smtClean="0"/>
              <a:t> </a:t>
            </a:r>
            <a:r>
              <a:rPr lang="en-US" altLang="ko-KR" dirty="0" smtClean="0"/>
              <a:t>// server</a:t>
            </a:r>
            <a:r>
              <a:rPr lang="ko-KR" altLang="en-US" dirty="0" smtClean="0"/>
              <a:t>를 시작한다</a:t>
            </a:r>
            <a:r>
              <a:rPr lang="en-US" altLang="ko-KR" dirty="0" smtClean="0"/>
              <a:t> (port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port number)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 smtClean="0"/>
              <a:t>Cliendfd</a:t>
            </a:r>
            <a:r>
              <a:rPr lang="en-US" altLang="ko-KR" dirty="0" smtClean="0"/>
              <a:t>  // client </a:t>
            </a:r>
            <a:r>
              <a:rPr lang="en-US" altLang="ko-KR" dirty="0" err="1" smtClean="0"/>
              <a:t>descripter</a:t>
            </a:r>
            <a:endParaRPr lang="en-US" altLang="ko-KR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respond</a:t>
            </a:r>
            <a:r>
              <a:rPr lang="ko-KR" altLang="en-US" dirty="0" smtClean="0"/>
              <a:t> 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접속한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응답해주는 함수</a:t>
            </a:r>
            <a:r>
              <a:rPr lang="en-US" altLang="ko-KR" dirty="0" smtClean="0"/>
              <a:t>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web programming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5496" y="980728"/>
            <a:ext cx="8604448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실제 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clientfd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변수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descripter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통해서 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 </a:t>
            </a:r>
            <a:r>
              <a:rPr kumimoji="0" lang="ko-KR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 작성한 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 world </a:t>
            </a:r>
            <a:r>
              <a:rPr kumimoji="0" lang="ko-KR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웹 브라우저 상에 출력이 </a:t>
            </a:r>
            <a:r>
              <a:rPr kumimoji="0" lang="ko-KR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되게 함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7504" y="1365731"/>
            <a:ext cx="6768752" cy="544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Arial" charset="0"/>
              </a:rPr>
              <a:t>else</a:t>
            </a:r>
          </a:p>
          <a:p>
            <a:r>
              <a:rPr lang="en-US" altLang="ko-KR" sz="1200" dirty="0" smtClean="0">
                <a:latin typeface="Arial" charset="0"/>
              </a:rPr>
              <a:t>        {</a:t>
            </a:r>
          </a:p>
          <a:p>
            <a:r>
              <a:rPr lang="en-US" altLang="ko-KR" sz="1200" dirty="0" smtClean="0">
                <a:latin typeface="Arial" charset="0"/>
              </a:rPr>
              <a:t>           </a:t>
            </a:r>
            <a:r>
              <a:rPr lang="en-US" altLang="ko-KR" sz="1200" dirty="0" err="1" smtClean="0">
                <a:latin typeface="Arial" charset="0"/>
              </a:rPr>
              <a:t>printf</a:t>
            </a:r>
            <a:r>
              <a:rPr lang="en-US" altLang="ko-KR" sz="1200" dirty="0" smtClean="0">
                <a:latin typeface="Arial" charset="0"/>
              </a:rPr>
              <a:t>("%s", </a:t>
            </a:r>
            <a:r>
              <a:rPr lang="en-US" altLang="ko-KR" sz="1200" dirty="0" err="1" smtClean="0">
                <a:latin typeface="Arial" charset="0"/>
              </a:rPr>
              <a:t>mesg</a:t>
            </a:r>
            <a:r>
              <a:rPr lang="en-US" altLang="ko-KR" sz="1200" dirty="0" smtClean="0">
                <a:latin typeface="Arial" charset="0"/>
              </a:rPr>
              <a:t>);</a:t>
            </a:r>
          </a:p>
          <a:p>
            <a:r>
              <a:rPr lang="en-US" altLang="ko-KR" sz="1200" dirty="0" smtClean="0">
                <a:latin typeface="Arial" charset="0"/>
              </a:rPr>
              <a:t>           </a:t>
            </a:r>
            <a:r>
              <a:rPr lang="en-US" altLang="ko-KR" sz="1200" dirty="0" err="1" smtClean="0">
                <a:latin typeface="Arial" charset="0"/>
              </a:rPr>
              <a:t>reqline</a:t>
            </a:r>
            <a:r>
              <a:rPr lang="en-US" altLang="ko-KR" sz="1200" dirty="0" smtClean="0">
                <a:latin typeface="Arial" charset="0"/>
              </a:rPr>
              <a:t>[0] = </a:t>
            </a:r>
            <a:r>
              <a:rPr lang="en-US" altLang="ko-KR" sz="1200" dirty="0" err="1" smtClean="0">
                <a:latin typeface="Arial" charset="0"/>
              </a:rPr>
              <a:t>strtok</a:t>
            </a:r>
            <a:r>
              <a:rPr lang="en-US" altLang="ko-KR" sz="1200" dirty="0" smtClean="0">
                <a:latin typeface="Arial" charset="0"/>
              </a:rPr>
              <a:t> (</a:t>
            </a:r>
            <a:r>
              <a:rPr lang="en-US" altLang="ko-KR" sz="1200" dirty="0" err="1" smtClean="0">
                <a:latin typeface="Arial" charset="0"/>
              </a:rPr>
              <a:t>mesg</a:t>
            </a:r>
            <a:r>
              <a:rPr lang="en-US" altLang="ko-KR" sz="1200" dirty="0" smtClean="0">
                <a:latin typeface="Arial" charset="0"/>
              </a:rPr>
              <a:t>, " \t\n");</a:t>
            </a:r>
          </a:p>
          <a:p>
            <a:r>
              <a:rPr lang="en-US" altLang="ko-KR" sz="1200" dirty="0" smtClean="0">
                <a:latin typeface="Arial" charset="0"/>
              </a:rPr>
              <a:t>           if ( </a:t>
            </a:r>
            <a:r>
              <a:rPr lang="en-US" altLang="ko-KR" sz="1200" dirty="0" err="1" smtClean="0">
                <a:latin typeface="Arial" charset="0"/>
              </a:rPr>
              <a:t>strncmp</a:t>
            </a:r>
            <a:r>
              <a:rPr lang="en-US" altLang="ko-KR" sz="1200" dirty="0" smtClean="0">
                <a:latin typeface="Arial" charset="0"/>
              </a:rPr>
              <a:t>(</a:t>
            </a:r>
            <a:r>
              <a:rPr lang="en-US" altLang="ko-KR" sz="1200" dirty="0" err="1" smtClean="0">
                <a:latin typeface="Arial" charset="0"/>
              </a:rPr>
              <a:t>reqline</a:t>
            </a:r>
            <a:r>
              <a:rPr lang="en-US" altLang="ko-KR" sz="1200" dirty="0" smtClean="0">
                <a:latin typeface="Arial" charset="0"/>
              </a:rPr>
              <a:t>[0], "GET\0", 4)==0 )</a:t>
            </a:r>
          </a:p>
          <a:p>
            <a:r>
              <a:rPr lang="en-US" altLang="ko-KR" sz="1200" dirty="0" smtClean="0">
                <a:latin typeface="Arial" charset="0"/>
              </a:rPr>
              <a:t>           {</a:t>
            </a:r>
          </a:p>
          <a:p>
            <a:r>
              <a:rPr lang="en-US" altLang="ko-KR" sz="1200" dirty="0" smtClean="0">
                <a:latin typeface="Arial" charset="0"/>
              </a:rPr>
              <a:t>                </a:t>
            </a:r>
            <a:r>
              <a:rPr lang="en-US" altLang="ko-KR" sz="1200" dirty="0" err="1" smtClean="0">
                <a:latin typeface="Arial" charset="0"/>
              </a:rPr>
              <a:t>reqline</a:t>
            </a:r>
            <a:r>
              <a:rPr lang="en-US" altLang="ko-KR" sz="1200" dirty="0" smtClean="0">
                <a:latin typeface="Arial" charset="0"/>
              </a:rPr>
              <a:t>[1] = </a:t>
            </a:r>
            <a:r>
              <a:rPr lang="en-US" altLang="ko-KR" sz="1200" dirty="0" err="1" smtClean="0">
                <a:latin typeface="Arial" charset="0"/>
              </a:rPr>
              <a:t>strtok</a:t>
            </a:r>
            <a:r>
              <a:rPr lang="en-US" altLang="ko-KR" sz="1200" dirty="0" smtClean="0">
                <a:latin typeface="Arial" charset="0"/>
              </a:rPr>
              <a:t> (NULL, " \t");</a:t>
            </a:r>
          </a:p>
          <a:p>
            <a:r>
              <a:rPr lang="en-US" altLang="ko-KR" sz="1200" dirty="0" smtClean="0">
                <a:latin typeface="Arial" charset="0"/>
              </a:rPr>
              <a:t>                </a:t>
            </a:r>
            <a:r>
              <a:rPr lang="en-US" altLang="ko-KR" sz="1200" dirty="0" err="1" smtClean="0">
                <a:latin typeface="Arial" charset="0"/>
              </a:rPr>
              <a:t>reqline</a:t>
            </a:r>
            <a:r>
              <a:rPr lang="en-US" altLang="ko-KR" sz="1200" dirty="0" smtClean="0">
                <a:latin typeface="Arial" charset="0"/>
              </a:rPr>
              <a:t>[2] = </a:t>
            </a:r>
            <a:r>
              <a:rPr lang="en-US" altLang="ko-KR" sz="1200" dirty="0" err="1" smtClean="0">
                <a:latin typeface="Arial" charset="0"/>
              </a:rPr>
              <a:t>strtok</a:t>
            </a:r>
            <a:r>
              <a:rPr lang="en-US" altLang="ko-KR" sz="1200" dirty="0" smtClean="0">
                <a:latin typeface="Arial" charset="0"/>
              </a:rPr>
              <a:t> (NULL, " \t\n");</a:t>
            </a:r>
          </a:p>
          <a:p>
            <a:r>
              <a:rPr lang="en-US" altLang="ko-KR" sz="1200" dirty="0" smtClean="0">
                <a:latin typeface="Arial" charset="0"/>
              </a:rPr>
              <a:t>                if ( </a:t>
            </a:r>
            <a:r>
              <a:rPr lang="en-US" altLang="ko-KR" sz="1200" dirty="0" err="1" smtClean="0">
                <a:latin typeface="Arial" charset="0"/>
              </a:rPr>
              <a:t>strncmp</a:t>
            </a:r>
            <a:r>
              <a:rPr lang="en-US" altLang="ko-KR" sz="1200" dirty="0" smtClean="0">
                <a:latin typeface="Arial" charset="0"/>
              </a:rPr>
              <a:t>( </a:t>
            </a:r>
            <a:r>
              <a:rPr lang="en-US" altLang="ko-KR" sz="1200" dirty="0" err="1" smtClean="0">
                <a:latin typeface="Arial" charset="0"/>
              </a:rPr>
              <a:t>reqline</a:t>
            </a:r>
            <a:r>
              <a:rPr lang="en-US" altLang="ko-KR" sz="1200" dirty="0" smtClean="0">
                <a:latin typeface="Arial" charset="0"/>
              </a:rPr>
              <a:t>[2], "HTTP/1.0", 8)!=0 &amp;&amp; </a:t>
            </a:r>
            <a:r>
              <a:rPr lang="en-US" altLang="ko-KR" sz="1200" dirty="0" err="1" smtClean="0">
                <a:latin typeface="Arial" charset="0"/>
              </a:rPr>
              <a:t>strncmp</a:t>
            </a:r>
            <a:r>
              <a:rPr lang="en-US" altLang="ko-KR" sz="1200" dirty="0" smtClean="0">
                <a:latin typeface="Arial" charset="0"/>
              </a:rPr>
              <a:t>( </a:t>
            </a:r>
            <a:r>
              <a:rPr lang="en-US" altLang="ko-KR" sz="1200" dirty="0" err="1" smtClean="0">
                <a:latin typeface="Arial" charset="0"/>
              </a:rPr>
              <a:t>reqline</a:t>
            </a:r>
            <a:r>
              <a:rPr lang="en-US" altLang="ko-KR" sz="1200" dirty="0" smtClean="0">
                <a:latin typeface="Arial" charset="0"/>
              </a:rPr>
              <a:t>[2], "HTTP/1.1", 8)!=0 )</a:t>
            </a:r>
          </a:p>
          <a:p>
            <a:r>
              <a:rPr lang="en-US" altLang="ko-KR" sz="1200" dirty="0" smtClean="0">
                <a:latin typeface="Arial" charset="0"/>
              </a:rPr>
              <a:t>                {</a:t>
            </a:r>
          </a:p>
          <a:p>
            <a:r>
              <a:rPr lang="en-US" altLang="ko-KR" sz="1200" dirty="0" smtClean="0">
                <a:latin typeface="Arial" charset="0"/>
              </a:rPr>
              <a:t>                        write(</a:t>
            </a:r>
            <a:r>
              <a:rPr lang="en-US" altLang="ko-KR" sz="1200" dirty="0" err="1" smtClean="0">
                <a:latin typeface="Arial" charset="0"/>
              </a:rPr>
              <a:t>clientfd</a:t>
            </a:r>
            <a:r>
              <a:rPr lang="en-US" altLang="ko-KR" sz="1200" dirty="0" smtClean="0">
                <a:latin typeface="Arial" charset="0"/>
              </a:rPr>
              <a:t>, "HTTP/1.0 400 Bad Request\n", 25);</a:t>
            </a:r>
          </a:p>
          <a:p>
            <a:r>
              <a:rPr lang="en-US" altLang="ko-KR" sz="1200" dirty="0" smtClean="0">
                <a:latin typeface="Arial" charset="0"/>
              </a:rPr>
              <a:t>                }</a:t>
            </a:r>
          </a:p>
          <a:p>
            <a:r>
              <a:rPr lang="en-US" altLang="ko-KR" sz="1200" dirty="0" smtClean="0">
                <a:latin typeface="Arial" charset="0"/>
              </a:rPr>
              <a:t>                else</a:t>
            </a:r>
          </a:p>
          <a:p>
            <a:r>
              <a:rPr lang="en-US" altLang="ko-KR" sz="1200" dirty="0" smtClean="0">
                <a:latin typeface="Arial" charset="0"/>
              </a:rPr>
              <a:t>                {</a:t>
            </a:r>
          </a:p>
          <a:p>
            <a:r>
              <a:rPr lang="en-US" altLang="ko-KR" sz="1200" dirty="0" smtClean="0">
                <a:latin typeface="Arial" charset="0"/>
              </a:rPr>
              <a:t>                        char *</a:t>
            </a:r>
            <a:r>
              <a:rPr lang="en-US" altLang="ko-KR" sz="1200" dirty="0" err="1" smtClean="0">
                <a:latin typeface="Arial" charset="0"/>
              </a:rPr>
              <a:t>html_s</a:t>
            </a:r>
            <a:r>
              <a:rPr lang="en-US" altLang="ko-KR" sz="1200" dirty="0" smtClean="0">
                <a:latin typeface="Arial" charset="0"/>
              </a:rPr>
              <a:t> = "&lt;html&gt;&lt;head&gt;&lt;title&gt;Title&lt;/title&gt;&lt;/head&gt;&lt;body&gt;";</a:t>
            </a:r>
          </a:p>
          <a:p>
            <a:r>
              <a:rPr lang="en-US" altLang="ko-KR" sz="1200" dirty="0" smtClean="0">
                <a:latin typeface="Arial" charset="0"/>
              </a:rPr>
              <a:t>                        char *</a:t>
            </a:r>
            <a:r>
              <a:rPr lang="en-US" altLang="ko-KR" sz="1200" dirty="0" err="1" smtClean="0">
                <a:latin typeface="Arial" charset="0"/>
              </a:rPr>
              <a:t>html_e</a:t>
            </a:r>
            <a:r>
              <a:rPr lang="en-US" altLang="ko-KR" sz="1200" dirty="0" smtClean="0">
                <a:latin typeface="Arial" charset="0"/>
              </a:rPr>
              <a:t> = "&lt;/body&gt;&lt;/html&gt;";</a:t>
            </a:r>
          </a:p>
          <a:p>
            <a:r>
              <a:rPr lang="en-US" altLang="ko-KR" sz="1200" dirty="0" smtClean="0">
                <a:latin typeface="Arial" charset="0"/>
              </a:rPr>
              <a:t>                        char *</a:t>
            </a:r>
            <a:r>
              <a:rPr lang="en-US" altLang="ko-KR" sz="1200" dirty="0" err="1" smtClean="0">
                <a:latin typeface="Arial" charset="0"/>
              </a:rPr>
              <a:t>html_main</a:t>
            </a:r>
            <a:r>
              <a:rPr lang="en-US" altLang="ko-KR" sz="1200" dirty="0" smtClean="0">
                <a:latin typeface="Arial" charset="0"/>
              </a:rPr>
              <a:t> = "hello world";</a:t>
            </a:r>
          </a:p>
          <a:p>
            <a:r>
              <a:rPr lang="en-US" altLang="ko-KR" sz="1200" dirty="0" smtClean="0">
                <a:latin typeface="Arial" charset="0"/>
              </a:rPr>
              <a:t>                        </a:t>
            </a:r>
            <a:r>
              <a:rPr lang="en-US" altLang="ko-KR" sz="1200" dirty="0" err="1" smtClean="0">
                <a:latin typeface="Arial" charset="0"/>
              </a:rPr>
              <a:t>sprintf</a:t>
            </a:r>
            <a:r>
              <a:rPr lang="en-US" altLang="ko-KR" sz="1200" dirty="0" smtClean="0">
                <a:latin typeface="Arial" charset="0"/>
              </a:rPr>
              <a:t>(html,"%s %s %s ", </a:t>
            </a:r>
            <a:r>
              <a:rPr lang="en-US" altLang="ko-KR" sz="1200" dirty="0" err="1" smtClean="0">
                <a:latin typeface="Arial" charset="0"/>
              </a:rPr>
              <a:t>html_s,html_main,html_e</a:t>
            </a:r>
            <a:r>
              <a:rPr lang="en-US" altLang="ko-KR" sz="1200" dirty="0" smtClean="0">
                <a:latin typeface="Arial" charset="0"/>
              </a:rPr>
              <a:t>);</a:t>
            </a:r>
          </a:p>
          <a:p>
            <a:r>
              <a:rPr lang="en-US" altLang="ko-KR" sz="1200" dirty="0" smtClean="0">
                <a:latin typeface="Arial" charset="0"/>
              </a:rPr>
              <a:t>                        write(</a:t>
            </a:r>
            <a:r>
              <a:rPr lang="en-US" altLang="ko-KR" sz="1200" dirty="0" err="1" smtClean="0">
                <a:latin typeface="Arial" charset="0"/>
              </a:rPr>
              <a:t>clientfd</a:t>
            </a:r>
            <a:r>
              <a:rPr lang="en-US" altLang="ko-KR" sz="1200" dirty="0" smtClean="0">
                <a:latin typeface="Arial" charset="0"/>
              </a:rPr>
              <a:t>, "HTTP/1.0 200 OK\n\n", 17);</a:t>
            </a:r>
          </a:p>
          <a:p>
            <a:r>
              <a:rPr lang="en-US" altLang="ko-KR" sz="1200" dirty="0" smtClean="0">
                <a:latin typeface="Arial" charset="0"/>
              </a:rPr>
              <a:t>                        write(</a:t>
            </a:r>
            <a:r>
              <a:rPr lang="en-US" altLang="ko-KR" sz="1200" dirty="0" err="1" smtClean="0">
                <a:latin typeface="Arial" charset="0"/>
              </a:rPr>
              <a:t>clientfd</a:t>
            </a:r>
            <a:r>
              <a:rPr lang="en-US" altLang="ko-KR" sz="1200" dirty="0" smtClean="0">
                <a:latin typeface="Arial" charset="0"/>
              </a:rPr>
              <a:t>, html, </a:t>
            </a:r>
            <a:r>
              <a:rPr lang="en-US" altLang="ko-KR" sz="1200" dirty="0" err="1" smtClean="0">
                <a:latin typeface="Arial" charset="0"/>
              </a:rPr>
              <a:t>strlen</a:t>
            </a:r>
            <a:r>
              <a:rPr lang="en-US" altLang="ko-KR" sz="1200" dirty="0" smtClean="0">
                <a:latin typeface="Arial" charset="0"/>
              </a:rPr>
              <a:t>(html));</a:t>
            </a:r>
          </a:p>
          <a:p>
            <a:r>
              <a:rPr lang="en-US" altLang="ko-KR" sz="1200" dirty="0" smtClean="0">
                <a:latin typeface="Arial" charset="0"/>
              </a:rPr>
              <a:t>                }</a:t>
            </a:r>
          </a:p>
          <a:p>
            <a:r>
              <a:rPr lang="en-US" altLang="ko-KR" sz="1200" dirty="0" smtClean="0">
                <a:latin typeface="Arial" charset="0"/>
              </a:rPr>
              <a:t>            }</a:t>
            </a:r>
          </a:p>
          <a:p>
            <a:r>
              <a:rPr lang="en-US" altLang="ko-KR" sz="1200" dirty="0" smtClean="0">
                <a:latin typeface="Arial" charset="0"/>
              </a:rPr>
              <a:t>         }</a:t>
            </a:r>
          </a:p>
          <a:p>
            <a:endParaRPr lang="en-US" altLang="ko-KR" sz="1200" dirty="0" smtClean="0">
              <a:latin typeface="Arial" charset="0"/>
            </a:endParaRPr>
          </a:p>
          <a:p>
            <a:r>
              <a:rPr lang="en-US" altLang="ko-KR" sz="1200" dirty="0" smtClean="0">
                <a:latin typeface="Arial" charset="0"/>
              </a:rPr>
              <a:t>         shutdown (</a:t>
            </a:r>
            <a:r>
              <a:rPr lang="en-US" altLang="ko-KR" sz="1200" dirty="0" err="1" smtClean="0">
                <a:latin typeface="Arial" charset="0"/>
              </a:rPr>
              <a:t>clientfd</a:t>
            </a:r>
            <a:r>
              <a:rPr lang="en-US" altLang="ko-KR" sz="1200" dirty="0" smtClean="0">
                <a:latin typeface="Arial" charset="0"/>
              </a:rPr>
              <a:t>, SHUT_RDWR);</a:t>
            </a:r>
          </a:p>
          <a:p>
            <a:r>
              <a:rPr lang="en-US" altLang="ko-KR" sz="1200" dirty="0" smtClean="0">
                <a:latin typeface="Arial" charset="0"/>
              </a:rPr>
              <a:t>         close(</a:t>
            </a:r>
            <a:r>
              <a:rPr lang="en-US" altLang="ko-KR" sz="1200" dirty="0" err="1" smtClean="0">
                <a:latin typeface="Arial" charset="0"/>
              </a:rPr>
              <a:t>clientfd</a:t>
            </a:r>
            <a:r>
              <a:rPr lang="en-US" altLang="ko-KR" sz="1200" dirty="0" smtClean="0">
                <a:latin typeface="Arial" charset="0"/>
              </a:rPr>
              <a:t>);</a:t>
            </a:r>
          </a:p>
          <a:p>
            <a:r>
              <a:rPr lang="en-US" altLang="ko-KR" sz="1200" dirty="0" smtClean="0">
                <a:latin typeface="Arial" charset="0"/>
              </a:rPr>
              <a:t>         </a:t>
            </a:r>
            <a:r>
              <a:rPr lang="en-US" altLang="ko-KR" sz="1200" dirty="0" err="1" smtClean="0">
                <a:latin typeface="Arial" charset="0"/>
              </a:rPr>
              <a:t>clientfd</a:t>
            </a:r>
            <a:r>
              <a:rPr lang="en-US" altLang="ko-KR" sz="1200" dirty="0" smtClean="0">
                <a:latin typeface="Arial" charset="0"/>
              </a:rPr>
              <a:t>=-1;</a:t>
            </a:r>
          </a:p>
          <a:p>
            <a:r>
              <a:rPr lang="en-US" altLang="ko-KR" sz="1200" dirty="0" smtClean="0"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web programming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7504" y="1124744"/>
            <a:ext cx="4968552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err="1" smtClean="0"/>
              <a:t>gd</a:t>
            </a:r>
            <a:r>
              <a:rPr lang="en-US" altLang="ko-KR" sz="1400" noProof="0" dirty="0" smtClean="0"/>
              <a:t>b</a:t>
            </a:r>
            <a:r>
              <a:rPr lang="ko-KR" altLang="en-US" sz="1400" noProof="0" dirty="0" smtClean="0"/>
              <a:t>를 사용하여 실제 동작이 어떻게 되는지 확인하여본다</a:t>
            </a:r>
            <a:endParaRPr lang="en-US" altLang="ko-KR" sz="1400" noProof="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noProof="0" dirty="0" smtClean="0"/>
              <a:t>respond </a:t>
            </a:r>
            <a:r>
              <a:rPr lang="ko-KR" altLang="en-US" sz="1400" noProof="0" dirty="0" smtClean="0"/>
              <a:t>함수에 </a:t>
            </a:r>
            <a:r>
              <a:rPr lang="en-US" altLang="ko-KR" sz="1400" noProof="0" dirty="0" smtClean="0"/>
              <a:t>break </a:t>
            </a:r>
            <a:r>
              <a:rPr lang="ko-KR" altLang="en-US" sz="1400" noProof="0" dirty="0" smtClean="0"/>
              <a:t>를 걸어준다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76581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web programming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7504" y="1124744"/>
            <a:ext cx="4968552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/>
              <a:t>Break </a:t>
            </a:r>
            <a:r>
              <a:rPr lang="ko-KR" altLang="en-US" sz="1400" dirty="0" smtClean="0"/>
              <a:t>가 된상황에서 </a:t>
            </a:r>
            <a:r>
              <a:rPr lang="en-US" altLang="ko-KR" sz="1400" dirty="0" smtClean="0"/>
              <a:t>run</a:t>
            </a:r>
            <a:r>
              <a:rPr lang="ko-KR" altLang="en-US" sz="1400" dirty="0" smtClean="0"/>
              <a:t>을 작동시키면 실행이 된다</a:t>
            </a:r>
            <a:endParaRPr lang="en-US" altLang="ko-KR" sz="14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 smtClean="0"/>
              <a:t>그러</a:t>
            </a:r>
            <a:r>
              <a:rPr lang="ko-KR" altLang="en-US" sz="1400" dirty="0" smtClean="0"/>
              <a:t>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여기서 웹 상으로 접속을 하면 </a:t>
            </a:r>
            <a:r>
              <a:rPr lang="en-US" altLang="ko-KR" sz="1400" dirty="0" smtClean="0"/>
              <a:t>loading </a:t>
            </a:r>
            <a:r>
              <a:rPr lang="ko-KR" altLang="en-US" sz="1400" dirty="0" smtClean="0"/>
              <a:t>화면만 뜬다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76866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07504" y="3284984"/>
            <a:ext cx="7920880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/>
              <a:t>Break </a:t>
            </a:r>
            <a:r>
              <a:rPr lang="ko-KR" altLang="en-US" sz="1400" dirty="0" smtClean="0"/>
              <a:t>가 된상황에서 </a:t>
            </a:r>
            <a:r>
              <a:rPr lang="en-US" altLang="ko-KR" sz="1400" dirty="0" smtClean="0"/>
              <a:t>run</a:t>
            </a:r>
            <a:r>
              <a:rPr lang="ko-KR" altLang="en-US" sz="1400" dirty="0" smtClean="0"/>
              <a:t>을 작동시키면 실행이 된다</a:t>
            </a:r>
            <a:endParaRPr lang="en-US" altLang="ko-KR" sz="14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 smtClean="0"/>
              <a:t>그러</a:t>
            </a:r>
            <a:r>
              <a:rPr lang="ko-KR" altLang="en-US" sz="1400" dirty="0" smtClean="0"/>
              <a:t>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여기서 웹 상으로 접속을 하면 </a:t>
            </a:r>
            <a:r>
              <a:rPr lang="en-US" altLang="ko-KR" sz="1400" dirty="0" smtClean="0"/>
              <a:t>loading </a:t>
            </a:r>
            <a:r>
              <a:rPr lang="ko-KR" altLang="en-US" sz="1400" dirty="0" smtClean="0"/>
              <a:t>화면만 뜬다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 smtClean="0"/>
              <a:t>여기서 </a:t>
            </a:r>
            <a:r>
              <a:rPr lang="en-US" altLang="ko-KR" sz="1400" dirty="0" smtClean="0"/>
              <a:t>close(</a:t>
            </a:r>
            <a:r>
              <a:rPr lang="en-US" altLang="ko-KR" sz="1400" dirty="0" err="1" smtClean="0"/>
              <a:t>clientfd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까지 </a:t>
            </a:r>
            <a:r>
              <a:rPr lang="en-US" altLang="ko-KR" sz="1400" dirty="0" smtClean="0"/>
              <a:t>next</a:t>
            </a:r>
            <a:r>
              <a:rPr lang="ko-KR" altLang="en-US" sz="1400" dirty="0" smtClean="0"/>
              <a:t>를 하여주면 </a:t>
            </a:r>
            <a:r>
              <a:rPr lang="en-US" altLang="ko-KR" sz="1400" dirty="0" smtClean="0"/>
              <a:t>web </a:t>
            </a:r>
            <a:r>
              <a:rPr lang="ko-KR" altLang="en-US" sz="1400" dirty="0" smtClean="0"/>
              <a:t>상에 </a:t>
            </a:r>
            <a:r>
              <a:rPr lang="en-US" altLang="ko-KR" sz="1400" dirty="0" smtClean="0"/>
              <a:t>hello world </a:t>
            </a:r>
            <a:r>
              <a:rPr lang="ko-KR" altLang="en-US" sz="1400" dirty="0" smtClean="0"/>
              <a:t>가 출력되게 된다</a:t>
            </a:r>
            <a:r>
              <a:rPr lang="en-US" altLang="ko-KR" sz="1400" dirty="0" smtClean="0"/>
              <a:t>.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37112"/>
            <a:ext cx="43719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web programming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23528" y="1052736"/>
            <a:ext cx="8507288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 smtClean="0"/>
              <a:t>Web 1</a:t>
            </a:r>
            <a:r>
              <a:rPr lang="ko-KR" altLang="en-US" sz="2000" dirty="0" smtClean="0"/>
              <a:t>차 과제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: </a:t>
            </a:r>
            <a:r>
              <a:rPr lang="ko-KR" altLang="en-US" sz="2000" dirty="0" smtClean="0"/>
              <a:t>현재 사용되고 있는 환경변수를 출력하기</a:t>
            </a:r>
            <a:endParaRPr lang="en-US" altLang="ko-KR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119442" cy="61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492896"/>
            <a:ext cx="5193971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67544" y="2492896"/>
            <a:ext cx="2736304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000" dirty="0" smtClean="0"/>
              <a:t>실제 환경변수가 출력된 내용들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3888" y="6381328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altLang="ko-KR" dirty="0" smtClean="0">
                <a:solidFill>
                  <a:prstClr val="black"/>
                </a:solidFill>
                <a:latin typeface="Gill Sans MT"/>
              </a:rPr>
              <a:t>※ </a:t>
            </a:r>
            <a:r>
              <a:rPr lang="ko-KR" altLang="en-US" dirty="0" smtClean="0">
                <a:solidFill>
                  <a:prstClr val="black"/>
                </a:solidFill>
                <a:latin typeface="Gill Sans MT"/>
              </a:rPr>
              <a:t>질문 </a:t>
            </a:r>
            <a:r>
              <a:rPr lang="en-US" altLang="ko-KR" dirty="0" smtClean="0">
                <a:solidFill>
                  <a:prstClr val="black"/>
                </a:solidFill>
                <a:latin typeface="Gill Sans MT"/>
              </a:rPr>
              <a:t>&amp; </a:t>
            </a:r>
            <a:r>
              <a:rPr lang="ko-KR" altLang="en-US" dirty="0" smtClean="0">
                <a:solidFill>
                  <a:prstClr val="black"/>
                </a:solidFill>
                <a:latin typeface="Gill Sans MT"/>
              </a:rPr>
              <a:t>문의사항 </a:t>
            </a:r>
            <a:r>
              <a:rPr lang="en-US" altLang="ko-KR" dirty="0" smtClean="0">
                <a:solidFill>
                  <a:prstClr val="black"/>
                </a:solidFill>
                <a:latin typeface="Gill Sans MT"/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  <a:latin typeface="Gill Sans MT"/>
                <a:hlinkClick r:id="rId2"/>
              </a:rPr>
              <a:t>wisomplus@hanyang.ac.kr</a:t>
            </a:r>
            <a:r>
              <a:rPr lang="en-US" altLang="ko-KR" dirty="0" smtClean="0">
                <a:solidFill>
                  <a:prstClr val="black"/>
                </a:solidFill>
                <a:latin typeface="Gill Sans M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web programming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8" y="1675542"/>
            <a:ext cx="8964488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dirty="0" smtClean="0">
                <a:latin typeface="+mj-ea"/>
                <a:ea typeface="+mj-ea"/>
              </a:rPr>
              <a:t>Socket </a:t>
            </a:r>
            <a:r>
              <a:rPr lang="ko-KR" altLang="en-US" sz="2300" dirty="0" smtClean="0">
                <a:latin typeface="+mj-ea"/>
                <a:ea typeface="+mj-ea"/>
              </a:rPr>
              <a:t>구현 </a:t>
            </a:r>
            <a:endParaRPr lang="en-US" altLang="ko-KR" sz="23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dirty="0" smtClean="0">
                <a:latin typeface="+mj-ea"/>
                <a:ea typeface="+mj-ea"/>
              </a:rPr>
              <a:t>Web programming </a:t>
            </a:r>
            <a:r>
              <a:rPr lang="ko-KR" altLang="en-US" sz="2300" dirty="0" smtClean="0">
                <a:latin typeface="+mj-ea"/>
                <a:ea typeface="+mj-ea"/>
              </a:rPr>
              <a:t>에 필요한 </a:t>
            </a:r>
            <a:r>
              <a:rPr lang="en-US" altLang="ko-KR" sz="2300" dirty="0" smtClean="0">
                <a:latin typeface="+mj-ea"/>
                <a:ea typeface="+mj-ea"/>
              </a:rPr>
              <a:t>API </a:t>
            </a:r>
            <a:r>
              <a:rPr lang="ko-KR" altLang="en-US" sz="2300" dirty="0" smtClean="0">
                <a:latin typeface="+mj-ea"/>
                <a:ea typeface="+mj-ea"/>
              </a:rPr>
              <a:t>알아보기</a:t>
            </a:r>
            <a:endParaRPr lang="en-US" altLang="ko-KR" sz="23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dirty="0" smtClean="0">
                <a:latin typeface="+mj-ea"/>
                <a:ea typeface="+mj-ea"/>
              </a:rPr>
              <a:t>Socket</a:t>
            </a:r>
            <a:r>
              <a:rPr lang="ko-KR" altLang="en-US" sz="2300" dirty="0" smtClean="0">
                <a:latin typeface="+mj-ea"/>
                <a:ea typeface="+mj-ea"/>
              </a:rPr>
              <a:t>을 이용한 </a:t>
            </a:r>
            <a:r>
              <a:rPr lang="en-US" altLang="ko-KR" sz="2300" dirty="0" smtClean="0">
                <a:latin typeface="+mj-ea"/>
                <a:ea typeface="+mj-ea"/>
              </a:rPr>
              <a:t>server, client </a:t>
            </a:r>
            <a:r>
              <a:rPr lang="ko-KR" altLang="en-US" sz="2300" dirty="0" smtClean="0">
                <a:latin typeface="+mj-ea"/>
                <a:ea typeface="+mj-ea"/>
              </a:rPr>
              <a:t>구현</a:t>
            </a:r>
            <a:endParaRPr lang="en-US" altLang="ko-KR" sz="23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dirty="0" smtClean="0">
                <a:latin typeface="+mj-ea"/>
                <a:ea typeface="+mj-ea"/>
              </a:rPr>
              <a:t>Server : client </a:t>
            </a:r>
            <a:r>
              <a:rPr lang="ko-KR" altLang="en-US" sz="2300" dirty="0" smtClean="0">
                <a:latin typeface="+mj-ea"/>
                <a:ea typeface="+mj-ea"/>
              </a:rPr>
              <a:t>의 요청을 받아 </a:t>
            </a:r>
            <a:r>
              <a:rPr lang="en-US" altLang="ko-KR" sz="2300" dirty="0" smtClean="0">
                <a:latin typeface="+mj-ea"/>
                <a:ea typeface="+mj-ea"/>
              </a:rPr>
              <a:t>‘hello , world’ browser </a:t>
            </a:r>
            <a:r>
              <a:rPr lang="ko-KR" altLang="en-US" sz="2300" dirty="0" smtClean="0">
                <a:latin typeface="+mj-ea"/>
                <a:ea typeface="+mj-ea"/>
              </a:rPr>
              <a:t>출력예시</a:t>
            </a:r>
            <a:endParaRPr lang="en-US" altLang="ko-KR" sz="23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통신순서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1268760"/>
            <a:ext cx="262555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26975" y="2024844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socket()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5241" y="2780928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bind()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43608" y="3537012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listen()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25241" y="4293096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accept()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9364" y="5049180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read()/write()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26975" y="5805264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close()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88024" y="1268760"/>
            <a:ext cx="262555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69657" y="2780928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socket()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88024" y="3537012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connect()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53780" y="5049180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read()/write()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71391" y="5805264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close()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211960" y="1340768"/>
            <a:ext cx="0" cy="48965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1"/>
            <a:endCxn id="9" idx="3"/>
          </p:cNvCxnSpPr>
          <p:nvPr/>
        </p:nvCxnSpPr>
        <p:spPr>
          <a:xfrm flipH="1">
            <a:off x="3669162" y="3789040"/>
            <a:ext cx="111886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16" idx="1"/>
          </p:cNvCxnSpPr>
          <p:nvPr/>
        </p:nvCxnSpPr>
        <p:spPr>
          <a:xfrm>
            <a:off x="3634918" y="5301208"/>
            <a:ext cx="11188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web programming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23528" y="1052736"/>
            <a:ext cx="8507288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 smtClean="0"/>
              <a:t>telnet </a:t>
            </a:r>
            <a:r>
              <a:rPr lang="ko-KR" altLang="en-US" sz="2000" dirty="0" smtClean="0"/>
              <a:t>을 통해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문서 가져오기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$ telnet  db.hanyang.ac.kr  80 </a:t>
            </a:r>
          </a:p>
          <a:p>
            <a:pPr marL="457200" indent="-457200"/>
            <a:r>
              <a:rPr lang="en-US" altLang="ko-KR" sz="2000" dirty="0" smtClean="0"/>
              <a:t>$ GET /index.html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ko-KR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48" y="2614969"/>
            <a:ext cx="5724128" cy="95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web programming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23528" y="1052736"/>
            <a:ext cx="8507288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 smtClean="0"/>
              <a:t>Terminal </a:t>
            </a:r>
            <a:r>
              <a:rPr lang="ko-KR" altLang="en-US" sz="2000" dirty="0" smtClean="0"/>
              <a:t>에서 출력된 일부분</a:t>
            </a:r>
            <a:endParaRPr lang="en-US" altLang="ko-KR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068952" cy="461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web programming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23528" y="1052736"/>
            <a:ext cx="8507288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 smtClean="0"/>
              <a:t>db.hanyang.ac.kr </a:t>
            </a:r>
            <a:r>
              <a:rPr lang="ko-KR" altLang="en-US" sz="2000" dirty="0" smtClean="0"/>
              <a:t>에서 실제 작성된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코드일부분</a:t>
            </a:r>
            <a:endParaRPr lang="en-US" altLang="ko-KR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0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7933278" cy="48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web programming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1268760"/>
            <a:ext cx="8507288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1600" dirty="0" smtClean="0"/>
              <a:t>실제 </a:t>
            </a:r>
            <a:r>
              <a:rPr lang="en-US" altLang="ko-KR" sz="1600" dirty="0" smtClean="0"/>
              <a:t>client </a:t>
            </a:r>
            <a:r>
              <a:rPr lang="ko-KR" altLang="en-US" sz="1600" dirty="0" smtClean="0"/>
              <a:t>코드를 통해서 웹사이트의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문서화된 부분을 가져와서 출력하여주는 예제</a:t>
            </a:r>
            <a:endParaRPr lang="en-US" altLang="ko-KR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1600" dirty="0" err="1" smtClean="0"/>
              <a:t>scp</a:t>
            </a:r>
            <a:r>
              <a:rPr lang="en-US" altLang="ko-KR" sz="1600" dirty="0" smtClean="0"/>
              <a:t> -P 8022 system000@166.104.115.116:/home/system000</a:t>
            </a:r>
          </a:p>
          <a:p>
            <a:pPr marL="457200" indent="-457200"/>
            <a:r>
              <a:rPr lang="en-US" altLang="ko-KR" sz="1600" dirty="0" smtClean="0"/>
              <a:t>	/socket/</a:t>
            </a:r>
            <a:r>
              <a:rPr lang="en-US" altLang="ko-KR" sz="1600" dirty="0" err="1" smtClean="0"/>
              <a:t>telnet_test.c</a:t>
            </a:r>
            <a:r>
              <a:rPr lang="en-US" altLang="ko-KR" sz="1600" dirty="0" smtClean="0"/>
              <a:t>    .(</a:t>
            </a:r>
            <a:r>
              <a:rPr lang="ko-KR" altLang="en-US" sz="1600" dirty="0" err="1" smtClean="0"/>
              <a:t>현재디렉토리</a:t>
            </a:r>
            <a:r>
              <a:rPr lang="en-US" altLang="ko-KR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1600" dirty="0" smtClean="0"/>
              <a:t>$ ./</a:t>
            </a:r>
            <a:r>
              <a:rPr lang="en-US" altLang="ko-KR" sz="1600" dirty="0" err="1" smtClean="0"/>
              <a:t>telnet_test</a:t>
            </a:r>
            <a:r>
              <a:rPr lang="en-US" altLang="ko-KR" sz="1600" dirty="0" smtClean="0"/>
              <a:t> 166.104.144.169 80	</a:t>
            </a:r>
          </a:p>
          <a:p>
            <a:pPr marL="457200" indent="-457200"/>
            <a:r>
              <a:rPr lang="en-US" altLang="ko-KR" sz="1600" dirty="0" smtClean="0"/>
              <a:t>	(166.104.144.169 : </a:t>
            </a:r>
            <a:r>
              <a:rPr lang="ko-KR" altLang="en-US" sz="1600" dirty="0" smtClean="0"/>
              <a:t>연구실 홈페이지</a:t>
            </a:r>
            <a:r>
              <a:rPr lang="en-US" altLang="ko-KR" sz="1600" dirty="0" err="1" smtClean="0"/>
              <a:t>ip</a:t>
            </a:r>
            <a:r>
              <a:rPr lang="en-US" altLang="ko-KR" sz="1600" dirty="0" smtClean="0"/>
              <a:t>, 80: port number)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55" y="2996952"/>
            <a:ext cx="897574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web programming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496" y="1484785"/>
            <a:ext cx="4248150" cy="4893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Arial" charset="0"/>
              </a:rPr>
              <a:t>#include &lt;</a:t>
            </a:r>
            <a:r>
              <a:rPr lang="en-US" altLang="ko-KR" sz="1200" dirty="0" err="1" smtClean="0">
                <a:latin typeface="Arial" charset="0"/>
              </a:rPr>
              <a:t>stdio.h</a:t>
            </a:r>
            <a:r>
              <a:rPr lang="en-US" altLang="ko-KR" sz="1200" dirty="0" smtClean="0">
                <a:latin typeface="Arial" charset="0"/>
              </a:rPr>
              <a:t>&gt;</a:t>
            </a:r>
          </a:p>
          <a:p>
            <a:r>
              <a:rPr lang="en-US" altLang="ko-KR" sz="1200" dirty="0" smtClean="0">
                <a:latin typeface="Arial" charset="0"/>
              </a:rPr>
              <a:t>#include &lt;</a:t>
            </a:r>
            <a:r>
              <a:rPr lang="en-US" altLang="ko-KR" sz="1200" dirty="0" err="1" smtClean="0">
                <a:latin typeface="Arial" charset="0"/>
              </a:rPr>
              <a:t>stdlib.h</a:t>
            </a:r>
            <a:r>
              <a:rPr lang="en-US" altLang="ko-KR" sz="1200" dirty="0" smtClean="0">
                <a:latin typeface="Arial" charset="0"/>
              </a:rPr>
              <a:t>&gt;</a:t>
            </a:r>
          </a:p>
          <a:p>
            <a:r>
              <a:rPr lang="en-US" altLang="ko-KR" sz="1200" dirty="0" smtClean="0">
                <a:latin typeface="Arial" charset="0"/>
              </a:rPr>
              <a:t>#include &lt;</a:t>
            </a:r>
            <a:r>
              <a:rPr lang="en-US" altLang="ko-KR" sz="1200" dirty="0" err="1" smtClean="0">
                <a:latin typeface="Arial" charset="0"/>
              </a:rPr>
              <a:t>string.h</a:t>
            </a:r>
            <a:r>
              <a:rPr lang="en-US" altLang="ko-KR" sz="1200" dirty="0" smtClean="0">
                <a:latin typeface="Arial" charset="0"/>
              </a:rPr>
              <a:t>&gt;</a:t>
            </a:r>
          </a:p>
          <a:p>
            <a:r>
              <a:rPr lang="en-US" altLang="ko-KR" sz="1200" dirty="0" smtClean="0">
                <a:latin typeface="Arial" charset="0"/>
              </a:rPr>
              <a:t>#include &lt;</a:t>
            </a:r>
            <a:r>
              <a:rPr lang="en-US" altLang="ko-KR" sz="1200" dirty="0" err="1" smtClean="0">
                <a:latin typeface="Arial" charset="0"/>
              </a:rPr>
              <a:t>unistd.h</a:t>
            </a:r>
            <a:r>
              <a:rPr lang="en-US" altLang="ko-KR" sz="1200" dirty="0" smtClean="0">
                <a:latin typeface="Arial" charset="0"/>
              </a:rPr>
              <a:t>&gt;</a:t>
            </a:r>
          </a:p>
          <a:p>
            <a:r>
              <a:rPr lang="en-US" altLang="ko-KR" sz="1200" dirty="0" smtClean="0">
                <a:latin typeface="Arial" charset="0"/>
              </a:rPr>
              <a:t>#include &lt;</a:t>
            </a:r>
            <a:r>
              <a:rPr lang="en-US" altLang="ko-KR" sz="1200" dirty="0" err="1" smtClean="0">
                <a:latin typeface="Arial" charset="0"/>
              </a:rPr>
              <a:t>arpa</a:t>
            </a:r>
            <a:r>
              <a:rPr lang="en-US" altLang="ko-KR" sz="1200" dirty="0" smtClean="0">
                <a:latin typeface="Arial" charset="0"/>
              </a:rPr>
              <a:t>/</a:t>
            </a:r>
            <a:r>
              <a:rPr lang="en-US" altLang="ko-KR" sz="1200" dirty="0" err="1" smtClean="0">
                <a:latin typeface="Arial" charset="0"/>
              </a:rPr>
              <a:t>inet.h</a:t>
            </a:r>
            <a:r>
              <a:rPr lang="en-US" altLang="ko-KR" sz="1200" dirty="0" smtClean="0">
                <a:latin typeface="Arial" charset="0"/>
              </a:rPr>
              <a:t>&gt;</a:t>
            </a:r>
          </a:p>
          <a:p>
            <a:r>
              <a:rPr lang="en-US" altLang="ko-KR" sz="1200" dirty="0" smtClean="0">
                <a:latin typeface="Arial" charset="0"/>
              </a:rPr>
              <a:t>#include &lt;sys/</a:t>
            </a:r>
            <a:r>
              <a:rPr lang="en-US" altLang="ko-KR" sz="1200" dirty="0" err="1" smtClean="0">
                <a:latin typeface="Arial" charset="0"/>
              </a:rPr>
              <a:t>types.h</a:t>
            </a:r>
            <a:r>
              <a:rPr lang="en-US" altLang="ko-KR" sz="1200" dirty="0" smtClean="0">
                <a:latin typeface="Arial" charset="0"/>
              </a:rPr>
              <a:t>&gt;</a:t>
            </a:r>
          </a:p>
          <a:p>
            <a:r>
              <a:rPr lang="en-US" altLang="ko-KR" sz="1200" dirty="0" smtClean="0">
                <a:latin typeface="Arial" charset="0"/>
              </a:rPr>
              <a:t>#include &lt;sys/</a:t>
            </a:r>
            <a:r>
              <a:rPr lang="en-US" altLang="ko-KR" sz="1200" dirty="0" err="1" smtClean="0">
                <a:latin typeface="Arial" charset="0"/>
              </a:rPr>
              <a:t>socket.h</a:t>
            </a:r>
            <a:r>
              <a:rPr lang="en-US" altLang="ko-KR" sz="1200" dirty="0" smtClean="0">
                <a:latin typeface="Arial" charset="0"/>
              </a:rPr>
              <a:t>&gt;</a:t>
            </a:r>
          </a:p>
          <a:p>
            <a:endParaRPr lang="en-US" altLang="ko-KR" sz="1200" dirty="0" smtClean="0">
              <a:latin typeface="Arial" charset="0"/>
            </a:endParaRPr>
          </a:p>
          <a:p>
            <a:r>
              <a:rPr lang="en-US" altLang="ko-KR" sz="1200" dirty="0" smtClean="0">
                <a:latin typeface="Arial" charset="0"/>
              </a:rPr>
              <a:t>#define  BUFF_SIZE   99999</a:t>
            </a:r>
          </a:p>
          <a:p>
            <a:endParaRPr lang="en-US" altLang="ko-KR" sz="1200" dirty="0" smtClean="0">
              <a:latin typeface="Arial" charset="0"/>
            </a:endParaRPr>
          </a:p>
          <a:p>
            <a:r>
              <a:rPr lang="en-US" altLang="ko-KR" sz="1200" dirty="0" err="1" smtClean="0">
                <a:latin typeface="Arial" charset="0"/>
              </a:rPr>
              <a:t>int</a:t>
            </a:r>
            <a:r>
              <a:rPr lang="en-US" altLang="ko-KR" sz="1200" dirty="0" smtClean="0">
                <a:latin typeface="Arial" charset="0"/>
              </a:rPr>
              <a:t>   main( </a:t>
            </a:r>
            <a:r>
              <a:rPr lang="en-US" altLang="ko-KR" sz="1200" dirty="0" err="1" smtClean="0">
                <a:latin typeface="Arial" charset="0"/>
              </a:rPr>
              <a:t>int</a:t>
            </a:r>
            <a:r>
              <a:rPr lang="en-US" altLang="ko-KR" sz="1200" dirty="0" smtClean="0">
                <a:latin typeface="Arial" charset="0"/>
              </a:rPr>
              <a:t> </a:t>
            </a:r>
            <a:r>
              <a:rPr lang="en-US" altLang="ko-KR" sz="1200" dirty="0" err="1" smtClean="0">
                <a:latin typeface="Arial" charset="0"/>
              </a:rPr>
              <a:t>argc</a:t>
            </a:r>
            <a:r>
              <a:rPr lang="en-US" altLang="ko-KR" sz="1200" dirty="0" smtClean="0">
                <a:latin typeface="Arial" charset="0"/>
              </a:rPr>
              <a:t>, char **</a:t>
            </a:r>
            <a:r>
              <a:rPr lang="en-US" altLang="ko-KR" sz="1200" dirty="0" err="1" smtClean="0">
                <a:latin typeface="Arial" charset="0"/>
              </a:rPr>
              <a:t>argv</a:t>
            </a:r>
            <a:r>
              <a:rPr lang="en-US" altLang="ko-KR" sz="1200" dirty="0" smtClean="0">
                <a:latin typeface="Arial" charset="0"/>
              </a:rPr>
              <a:t>)</a:t>
            </a:r>
          </a:p>
          <a:p>
            <a:r>
              <a:rPr lang="en-US" altLang="ko-KR" sz="1200" dirty="0" smtClean="0">
                <a:latin typeface="Arial" charset="0"/>
              </a:rPr>
              <a:t>{</a:t>
            </a:r>
          </a:p>
          <a:p>
            <a:r>
              <a:rPr lang="en-US" altLang="ko-KR" sz="1200" dirty="0" smtClean="0">
                <a:latin typeface="Arial" charset="0"/>
              </a:rPr>
              <a:t>      </a:t>
            </a:r>
            <a:r>
              <a:rPr lang="en-US" altLang="ko-KR" sz="1200" dirty="0" err="1" smtClean="0">
                <a:latin typeface="Arial" charset="0"/>
              </a:rPr>
              <a:t>int</a:t>
            </a:r>
            <a:r>
              <a:rPr lang="en-US" altLang="ko-KR" sz="1200" dirty="0" smtClean="0">
                <a:latin typeface="Arial" charset="0"/>
              </a:rPr>
              <a:t>   </a:t>
            </a:r>
            <a:r>
              <a:rPr lang="en-US" altLang="ko-KR" sz="1200" dirty="0" err="1" smtClean="0">
                <a:latin typeface="Arial" charset="0"/>
              </a:rPr>
              <a:t>client_socket</a:t>
            </a:r>
            <a:r>
              <a:rPr lang="en-US" altLang="ko-KR" sz="1200" dirty="0" smtClean="0">
                <a:latin typeface="Arial" charset="0"/>
              </a:rPr>
              <a:t>;</a:t>
            </a:r>
          </a:p>
          <a:p>
            <a:endParaRPr lang="en-US" altLang="ko-KR" sz="1200" dirty="0" smtClean="0">
              <a:latin typeface="Arial" charset="0"/>
            </a:endParaRPr>
          </a:p>
          <a:p>
            <a:r>
              <a:rPr lang="en-US" altLang="ko-KR" sz="1200" dirty="0" smtClean="0">
                <a:latin typeface="Arial" charset="0"/>
              </a:rPr>
              <a:t>      </a:t>
            </a:r>
            <a:r>
              <a:rPr lang="en-US" altLang="ko-KR" sz="1200" dirty="0" err="1" smtClean="0">
                <a:latin typeface="Arial" charset="0"/>
              </a:rPr>
              <a:t>struct</a:t>
            </a:r>
            <a:r>
              <a:rPr lang="en-US" altLang="ko-KR" sz="1200" dirty="0" smtClean="0">
                <a:latin typeface="Arial" charset="0"/>
              </a:rPr>
              <a:t> </a:t>
            </a:r>
            <a:r>
              <a:rPr lang="en-US" altLang="ko-KR" sz="1200" dirty="0" err="1" smtClean="0">
                <a:latin typeface="Arial" charset="0"/>
              </a:rPr>
              <a:t>sockaddr_in</a:t>
            </a:r>
            <a:r>
              <a:rPr lang="en-US" altLang="ko-KR" sz="1200" dirty="0" smtClean="0">
                <a:latin typeface="Arial" charset="0"/>
              </a:rPr>
              <a:t>   </a:t>
            </a:r>
            <a:r>
              <a:rPr lang="en-US" altLang="ko-KR" sz="1200" dirty="0" err="1" smtClean="0">
                <a:latin typeface="Arial" charset="0"/>
              </a:rPr>
              <a:t>server_addr</a:t>
            </a:r>
            <a:r>
              <a:rPr lang="en-US" altLang="ko-KR" sz="1200" dirty="0" smtClean="0">
                <a:latin typeface="Arial" charset="0"/>
              </a:rPr>
              <a:t>;</a:t>
            </a:r>
          </a:p>
          <a:p>
            <a:endParaRPr lang="en-US" altLang="ko-KR" sz="1200" dirty="0" smtClean="0">
              <a:latin typeface="Arial" charset="0"/>
            </a:endParaRPr>
          </a:p>
          <a:p>
            <a:r>
              <a:rPr lang="en-US" altLang="ko-KR" sz="1200" dirty="0" smtClean="0">
                <a:latin typeface="Arial" charset="0"/>
              </a:rPr>
              <a:t>      char   buff[BUFF_SIZE];</a:t>
            </a:r>
          </a:p>
          <a:p>
            <a:r>
              <a:rPr lang="en-US" altLang="ko-KR" sz="1200" dirty="0" smtClean="0">
                <a:latin typeface="Arial" charset="0"/>
              </a:rPr>
              <a:t>      char </a:t>
            </a:r>
            <a:r>
              <a:rPr lang="en-US" altLang="ko-KR" sz="1200" dirty="0" err="1" smtClean="0">
                <a:latin typeface="Arial" charset="0"/>
              </a:rPr>
              <a:t>url_address</a:t>
            </a:r>
            <a:r>
              <a:rPr lang="en-US" altLang="ko-KR" sz="1200" dirty="0" smtClean="0">
                <a:latin typeface="Arial" charset="0"/>
              </a:rPr>
              <a:t>[100];</a:t>
            </a:r>
          </a:p>
          <a:p>
            <a:endParaRPr lang="en-US" altLang="ko-KR" sz="1200" dirty="0" smtClean="0">
              <a:latin typeface="Arial" charset="0"/>
            </a:endParaRPr>
          </a:p>
          <a:p>
            <a:r>
              <a:rPr lang="en-US" altLang="ko-KR" sz="1200" dirty="0" smtClean="0">
                <a:latin typeface="Arial" charset="0"/>
              </a:rPr>
              <a:t>      </a:t>
            </a:r>
            <a:r>
              <a:rPr lang="en-US" altLang="ko-KR" sz="1200" dirty="0" err="1" smtClean="0">
                <a:latin typeface="Arial" charset="0"/>
              </a:rPr>
              <a:t>client_socket</a:t>
            </a:r>
            <a:r>
              <a:rPr lang="en-US" altLang="ko-KR" sz="1200" dirty="0" smtClean="0">
                <a:latin typeface="Arial" charset="0"/>
              </a:rPr>
              <a:t>  = socket( PF_INET, SOCK_STREAM, 0);</a:t>
            </a:r>
          </a:p>
          <a:p>
            <a:endParaRPr lang="en-US" altLang="ko-KR" sz="1200" dirty="0" smtClean="0">
              <a:latin typeface="Arial" charset="0"/>
            </a:endParaRPr>
          </a:p>
          <a:p>
            <a:r>
              <a:rPr lang="en-US" altLang="ko-KR" sz="1200" dirty="0" smtClean="0">
                <a:latin typeface="Arial" charset="0"/>
              </a:rPr>
              <a:t>      if( -1 == </a:t>
            </a:r>
            <a:r>
              <a:rPr lang="en-US" altLang="ko-KR" sz="1200" dirty="0" err="1" smtClean="0">
                <a:latin typeface="Arial" charset="0"/>
              </a:rPr>
              <a:t>client_socket</a:t>
            </a:r>
            <a:r>
              <a:rPr lang="en-US" altLang="ko-KR" sz="1200" dirty="0" smtClean="0">
                <a:latin typeface="Arial" charset="0"/>
              </a:rPr>
              <a:t>)</a:t>
            </a:r>
          </a:p>
          <a:p>
            <a:r>
              <a:rPr lang="en-US" altLang="ko-KR" sz="1200" dirty="0" smtClean="0">
                <a:latin typeface="Arial" charset="0"/>
              </a:rPr>
              <a:t>        {</a:t>
            </a:r>
          </a:p>
          <a:p>
            <a:r>
              <a:rPr lang="en-US" altLang="ko-KR" sz="1200" dirty="0" smtClean="0">
                <a:latin typeface="Arial" charset="0"/>
              </a:rPr>
              <a:t>            </a:t>
            </a:r>
            <a:r>
              <a:rPr lang="en-US" altLang="ko-KR" sz="1200" dirty="0" err="1" smtClean="0">
                <a:latin typeface="Arial" charset="0"/>
              </a:rPr>
              <a:t>printf</a:t>
            </a:r>
            <a:r>
              <a:rPr lang="en-US" altLang="ko-KR" sz="1200" dirty="0" smtClean="0">
                <a:latin typeface="Arial" charset="0"/>
              </a:rPr>
              <a:t>( "socket </a:t>
            </a:r>
            <a:r>
              <a:rPr lang="ko-KR" altLang="en-US" sz="1200" dirty="0" smtClean="0">
                <a:latin typeface="Arial" charset="0"/>
              </a:rPr>
              <a:t>생성 실패</a:t>
            </a:r>
            <a:r>
              <a:rPr lang="en-US" altLang="ko-KR" sz="1200" dirty="0" smtClean="0">
                <a:latin typeface="Arial" charset="0"/>
              </a:rPr>
              <a:t>\n");</a:t>
            </a:r>
          </a:p>
          <a:p>
            <a:r>
              <a:rPr lang="en-US" altLang="ko-KR" sz="1200" dirty="0" smtClean="0">
                <a:latin typeface="Arial" charset="0"/>
              </a:rPr>
              <a:t>            exit( 1);</a:t>
            </a:r>
          </a:p>
          <a:p>
            <a:r>
              <a:rPr lang="en-US" altLang="ko-KR" sz="1200" dirty="0" smtClean="0">
                <a:latin typeface="Arial" charset="0"/>
              </a:rPr>
              <a:t>        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83968" y="1825654"/>
            <a:ext cx="4752528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Arial" charset="0"/>
              </a:rPr>
              <a:t>      </a:t>
            </a:r>
            <a:r>
              <a:rPr lang="en-US" altLang="ko-KR" sz="1200" dirty="0" err="1" smtClean="0">
                <a:latin typeface="Arial" charset="0"/>
              </a:rPr>
              <a:t>printf</a:t>
            </a:r>
            <a:r>
              <a:rPr lang="en-US" altLang="ko-KR" sz="1200" dirty="0" smtClean="0">
                <a:latin typeface="Arial" charset="0"/>
              </a:rPr>
              <a:t>("</a:t>
            </a:r>
            <a:r>
              <a:rPr lang="en-US" altLang="ko-KR" sz="1200" dirty="0" err="1" smtClean="0">
                <a:latin typeface="Arial" charset="0"/>
              </a:rPr>
              <a:t>url_address</a:t>
            </a:r>
            <a:r>
              <a:rPr lang="en-US" altLang="ko-KR" sz="1200" dirty="0" smtClean="0">
                <a:latin typeface="Arial" charset="0"/>
              </a:rPr>
              <a:t> is %s \n", </a:t>
            </a:r>
            <a:r>
              <a:rPr lang="en-US" altLang="ko-KR" sz="1200" dirty="0" err="1" smtClean="0">
                <a:latin typeface="Arial" charset="0"/>
              </a:rPr>
              <a:t>argv</a:t>
            </a:r>
            <a:r>
              <a:rPr lang="en-US" altLang="ko-KR" sz="1200" dirty="0" smtClean="0">
                <a:latin typeface="Arial" charset="0"/>
              </a:rPr>
              <a:t>[1]);</a:t>
            </a:r>
          </a:p>
          <a:p>
            <a:r>
              <a:rPr lang="en-US" altLang="ko-KR" sz="1200" dirty="0" smtClean="0">
                <a:latin typeface="Arial" charset="0"/>
              </a:rPr>
              <a:t>      </a:t>
            </a:r>
            <a:r>
              <a:rPr lang="en-US" altLang="ko-KR" sz="1200" dirty="0" err="1" smtClean="0">
                <a:latin typeface="Arial" charset="0"/>
              </a:rPr>
              <a:t>printf</a:t>
            </a:r>
            <a:r>
              <a:rPr lang="en-US" altLang="ko-KR" sz="1200" dirty="0" smtClean="0">
                <a:latin typeface="Arial" charset="0"/>
              </a:rPr>
              <a:t>("port number is %s \n", </a:t>
            </a:r>
            <a:r>
              <a:rPr lang="en-US" altLang="ko-KR" sz="1200" dirty="0" err="1" smtClean="0">
                <a:latin typeface="Arial" charset="0"/>
              </a:rPr>
              <a:t>argv</a:t>
            </a:r>
            <a:r>
              <a:rPr lang="en-US" altLang="ko-KR" sz="1200" dirty="0" smtClean="0">
                <a:latin typeface="Arial" charset="0"/>
              </a:rPr>
              <a:t>[2]);</a:t>
            </a:r>
          </a:p>
          <a:p>
            <a:endParaRPr lang="en-US" altLang="ko-KR" sz="1200" dirty="0" smtClean="0">
              <a:latin typeface="Arial" charset="0"/>
            </a:endParaRPr>
          </a:p>
          <a:p>
            <a:r>
              <a:rPr lang="en-US" altLang="ko-KR" sz="1200" dirty="0" smtClean="0">
                <a:latin typeface="Arial" charset="0"/>
              </a:rPr>
              <a:t>      </a:t>
            </a:r>
            <a:r>
              <a:rPr lang="en-US" altLang="ko-KR" sz="1200" dirty="0" err="1" smtClean="0">
                <a:latin typeface="Arial" charset="0"/>
              </a:rPr>
              <a:t>memset</a:t>
            </a:r>
            <a:r>
              <a:rPr lang="en-US" altLang="ko-KR" sz="1200" dirty="0" smtClean="0">
                <a:latin typeface="Arial" charset="0"/>
              </a:rPr>
              <a:t>( &amp;</a:t>
            </a:r>
            <a:r>
              <a:rPr lang="en-US" altLang="ko-KR" sz="1200" dirty="0" err="1" smtClean="0">
                <a:latin typeface="Arial" charset="0"/>
              </a:rPr>
              <a:t>server_addr</a:t>
            </a:r>
            <a:r>
              <a:rPr lang="en-US" altLang="ko-KR" sz="1200" dirty="0" smtClean="0">
                <a:latin typeface="Arial" charset="0"/>
              </a:rPr>
              <a:t>, 0, </a:t>
            </a:r>
            <a:r>
              <a:rPr lang="en-US" altLang="ko-KR" sz="1200" dirty="0" err="1" smtClean="0">
                <a:latin typeface="Arial" charset="0"/>
              </a:rPr>
              <a:t>sizeof</a:t>
            </a:r>
            <a:r>
              <a:rPr lang="en-US" altLang="ko-KR" sz="1200" dirty="0" smtClean="0">
                <a:latin typeface="Arial" charset="0"/>
              </a:rPr>
              <a:t>( </a:t>
            </a:r>
            <a:r>
              <a:rPr lang="en-US" altLang="ko-KR" sz="1200" dirty="0" err="1" smtClean="0">
                <a:latin typeface="Arial" charset="0"/>
              </a:rPr>
              <a:t>server_addr</a:t>
            </a:r>
            <a:r>
              <a:rPr lang="en-US" altLang="ko-KR" sz="1200" dirty="0" smtClean="0">
                <a:latin typeface="Arial" charset="0"/>
              </a:rPr>
              <a:t>));</a:t>
            </a:r>
          </a:p>
          <a:p>
            <a:r>
              <a:rPr lang="en-US" altLang="ko-KR" sz="1200" dirty="0" smtClean="0">
                <a:latin typeface="Arial" charset="0"/>
              </a:rPr>
              <a:t>      </a:t>
            </a:r>
            <a:r>
              <a:rPr lang="en-US" altLang="ko-KR" sz="1200" dirty="0" err="1" smtClean="0">
                <a:latin typeface="Arial" charset="0"/>
              </a:rPr>
              <a:t>server_addr.sin_family</a:t>
            </a:r>
            <a:r>
              <a:rPr lang="en-US" altLang="ko-KR" sz="1200" dirty="0" smtClean="0">
                <a:latin typeface="Arial" charset="0"/>
              </a:rPr>
              <a:t>     = AF_INET;</a:t>
            </a:r>
          </a:p>
          <a:p>
            <a:r>
              <a:rPr lang="en-US" altLang="ko-KR" sz="1200" dirty="0" smtClean="0">
                <a:latin typeface="Arial" charset="0"/>
              </a:rPr>
              <a:t>      </a:t>
            </a:r>
            <a:r>
              <a:rPr lang="en-US" altLang="ko-KR" sz="1200" dirty="0" err="1" smtClean="0">
                <a:latin typeface="Arial" charset="0"/>
              </a:rPr>
              <a:t>server_addr.sin_port</a:t>
            </a:r>
            <a:r>
              <a:rPr lang="en-US" altLang="ko-KR" sz="1200" dirty="0" smtClean="0">
                <a:latin typeface="Arial" charset="0"/>
              </a:rPr>
              <a:t>       = </a:t>
            </a:r>
            <a:r>
              <a:rPr lang="en-US" altLang="ko-KR" sz="1200" dirty="0" err="1" smtClean="0">
                <a:latin typeface="Arial" charset="0"/>
              </a:rPr>
              <a:t>htons</a:t>
            </a:r>
            <a:r>
              <a:rPr lang="en-US" altLang="ko-KR" sz="1200" dirty="0" smtClean="0">
                <a:latin typeface="Arial" charset="0"/>
              </a:rPr>
              <a:t>(</a:t>
            </a:r>
            <a:r>
              <a:rPr lang="en-US" altLang="ko-KR" sz="1200" dirty="0" err="1" smtClean="0">
                <a:latin typeface="Arial" charset="0"/>
              </a:rPr>
              <a:t>atoi</a:t>
            </a:r>
            <a:r>
              <a:rPr lang="en-US" altLang="ko-KR" sz="1200" dirty="0" smtClean="0">
                <a:latin typeface="Arial" charset="0"/>
              </a:rPr>
              <a:t>(</a:t>
            </a:r>
            <a:r>
              <a:rPr lang="en-US" altLang="ko-KR" sz="1200" dirty="0" err="1" smtClean="0">
                <a:latin typeface="Arial" charset="0"/>
              </a:rPr>
              <a:t>argv</a:t>
            </a:r>
            <a:r>
              <a:rPr lang="en-US" altLang="ko-KR" sz="1200" dirty="0" smtClean="0">
                <a:latin typeface="Arial" charset="0"/>
              </a:rPr>
              <a:t>[2]));</a:t>
            </a:r>
          </a:p>
          <a:p>
            <a:r>
              <a:rPr lang="en-US" altLang="ko-KR" sz="1200" dirty="0" smtClean="0">
                <a:latin typeface="Arial" charset="0"/>
              </a:rPr>
              <a:t>      </a:t>
            </a:r>
            <a:r>
              <a:rPr lang="en-US" altLang="ko-KR" sz="1200" dirty="0" err="1" smtClean="0">
                <a:latin typeface="Arial" charset="0"/>
              </a:rPr>
              <a:t>server_addr.sin_addr.s_addr</a:t>
            </a:r>
            <a:r>
              <a:rPr lang="en-US" altLang="ko-KR" sz="1200" dirty="0" smtClean="0">
                <a:latin typeface="Arial" charset="0"/>
              </a:rPr>
              <a:t>= </a:t>
            </a:r>
            <a:r>
              <a:rPr lang="en-US" altLang="ko-KR" sz="1200" dirty="0" err="1" smtClean="0">
                <a:latin typeface="Arial" charset="0"/>
              </a:rPr>
              <a:t>inet_addr</a:t>
            </a:r>
            <a:r>
              <a:rPr lang="en-US" altLang="ko-KR" sz="1200" dirty="0" smtClean="0">
                <a:latin typeface="Arial" charset="0"/>
              </a:rPr>
              <a:t>(</a:t>
            </a:r>
            <a:r>
              <a:rPr lang="en-US" altLang="ko-KR" sz="1200" dirty="0" err="1" smtClean="0">
                <a:latin typeface="Arial" charset="0"/>
              </a:rPr>
              <a:t>argv</a:t>
            </a:r>
            <a:r>
              <a:rPr lang="en-US" altLang="ko-KR" sz="1200" dirty="0" smtClean="0">
                <a:latin typeface="Arial" charset="0"/>
              </a:rPr>
              <a:t>[1]);</a:t>
            </a:r>
          </a:p>
          <a:p>
            <a:endParaRPr lang="en-US" altLang="ko-KR" sz="1200" dirty="0" smtClean="0">
              <a:latin typeface="Arial" charset="0"/>
            </a:endParaRPr>
          </a:p>
          <a:p>
            <a:r>
              <a:rPr lang="en-US" altLang="ko-KR" sz="1200" dirty="0" smtClean="0">
                <a:latin typeface="Arial" charset="0"/>
              </a:rPr>
              <a:t>   if( -1 == connect( </a:t>
            </a:r>
            <a:r>
              <a:rPr lang="en-US" altLang="ko-KR" sz="1200" dirty="0" err="1" smtClean="0">
                <a:latin typeface="Arial" charset="0"/>
              </a:rPr>
              <a:t>client_socket</a:t>
            </a:r>
            <a:r>
              <a:rPr lang="en-US" altLang="ko-KR" sz="1200" dirty="0" smtClean="0">
                <a:latin typeface="Arial" charset="0"/>
              </a:rPr>
              <a:t>, (</a:t>
            </a:r>
            <a:r>
              <a:rPr lang="en-US" altLang="ko-KR" sz="1200" dirty="0" err="1" smtClean="0">
                <a:latin typeface="Arial" charset="0"/>
              </a:rPr>
              <a:t>struct</a:t>
            </a:r>
            <a:r>
              <a:rPr lang="en-US" altLang="ko-KR" sz="1200" dirty="0" smtClean="0">
                <a:latin typeface="Arial" charset="0"/>
              </a:rPr>
              <a:t>  </a:t>
            </a:r>
            <a:r>
              <a:rPr lang="en-US" altLang="ko-KR" sz="1200" dirty="0" err="1" smtClean="0">
                <a:latin typeface="Arial" charset="0"/>
              </a:rPr>
              <a:t>sockaddr</a:t>
            </a:r>
            <a:r>
              <a:rPr lang="en-US" altLang="ko-KR" sz="1200" dirty="0" smtClean="0">
                <a:latin typeface="Arial" charset="0"/>
              </a:rPr>
              <a:t>*)&amp;</a:t>
            </a:r>
            <a:r>
              <a:rPr lang="en-US" altLang="ko-KR" sz="1200" dirty="0" err="1" smtClean="0">
                <a:latin typeface="Arial" charset="0"/>
              </a:rPr>
              <a:t>server_addr</a:t>
            </a:r>
            <a:r>
              <a:rPr lang="en-US" altLang="ko-KR" sz="1200" dirty="0" smtClean="0">
                <a:latin typeface="Arial" charset="0"/>
              </a:rPr>
              <a:t>, 	</a:t>
            </a:r>
            <a:r>
              <a:rPr lang="en-US" altLang="ko-KR" sz="1200" dirty="0" err="1" smtClean="0">
                <a:latin typeface="Arial" charset="0"/>
              </a:rPr>
              <a:t>sizeof</a:t>
            </a:r>
            <a:r>
              <a:rPr lang="en-US" altLang="ko-KR" sz="1200" dirty="0" smtClean="0">
                <a:latin typeface="Arial" charset="0"/>
              </a:rPr>
              <a:t>( </a:t>
            </a:r>
            <a:r>
              <a:rPr lang="en-US" altLang="ko-KR" sz="1200" dirty="0" err="1" smtClean="0">
                <a:latin typeface="Arial" charset="0"/>
              </a:rPr>
              <a:t>server_addr</a:t>
            </a:r>
            <a:r>
              <a:rPr lang="en-US" altLang="ko-KR" sz="1200" dirty="0" smtClean="0">
                <a:latin typeface="Arial" charset="0"/>
              </a:rPr>
              <a:t>) ) )</a:t>
            </a:r>
          </a:p>
          <a:p>
            <a:r>
              <a:rPr lang="en-US" altLang="ko-KR" sz="1200" dirty="0" smtClean="0">
                <a:latin typeface="Arial" charset="0"/>
              </a:rPr>
              <a:t>      {</a:t>
            </a:r>
          </a:p>
          <a:p>
            <a:r>
              <a:rPr lang="en-US" altLang="ko-KR" sz="1200" dirty="0" smtClean="0">
                <a:latin typeface="Arial" charset="0"/>
              </a:rPr>
              <a:t>         </a:t>
            </a:r>
            <a:r>
              <a:rPr lang="en-US" altLang="ko-KR" sz="1200" dirty="0" err="1" smtClean="0">
                <a:latin typeface="Arial" charset="0"/>
              </a:rPr>
              <a:t>printf</a:t>
            </a:r>
            <a:r>
              <a:rPr lang="en-US" altLang="ko-KR" sz="1200" dirty="0" smtClean="0">
                <a:latin typeface="Arial" charset="0"/>
              </a:rPr>
              <a:t>( "</a:t>
            </a:r>
            <a:r>
              <a:rPr lang="ko-KR" altLang="en-US" sz="1200" dirty="0" smtClean="0">
                <a:latin typeface="Arial" charset="0"/>
              </a:rPr>
              <a:t>접속 실패</a:t>
            </a:r>
            <a:r>
              <a:rPr lang="en-US" altLang="ko-KR" sz="1200" dirty="0" smtClean="0">
                <a:latin typeface="Arial" charset="0"/>
              </a:rPr>
              <a:t>\n");</a:t>
            </a:r>
          </a:p>
          <a:p>
            <a:r>
              <a:rPr lang="en-US" altLang="ko-KR" sz="1200" dirty="0" smtClean="0">
                <a:latin typeface="Arial" charset="0"/>
              </a:rPr>
              <a:t>         exit( 1);</a:t>
            </a:r>
          </a:p>
          <a:p>
            <a:r>
              <a:rPr lang="en-US" altLang="ko-KR" sz="1200" dirty="0" smtClean="0">
                <a:latin typeface="Arial" charset="0"/>
              </a:rPr>
              <a:t>      }</a:t>
            </a:r>
          </a:p>
          <a:p>
            <a:endParaRPr lang="en-US" altLang="ko-KR" sz="1200" dirty="0" smtClean="0">
              <a:latin typeface="Arial" charset="0"/>
            </a:endParaRPr>
          </a:p>
          <a:p>
            <a:r>
              <a:rPr lang="en-US" altLang="ko-KR" sz="1200" dirty="0" smtClean="0">
                <a:latin typeface="Arial" charset="0"/>
              </a:rPr>
              <a:t>      </a:t>
            </a:r>
            <a:r>
              <a:rPr lang="en-US" altLang="ko-KR" sz="1200" dirty="0" err="1" smtClean="0">
                <a:latin typeface="Arial" charset="0"/>
              </a:rPr>
              <a:t>memset</a:t>
            </a:r>
            <a:r>
              <a:rPr lang="en-US" altLang="ko-KR" sz="1200" dirty="0" smtClean="0">
                <a:latin typeface="Arial" charset="0"/>
              </a:rPr>
              <a:t>(buff, 0x00, BUFF_SIZE);</a:t>
            </a:r>
          </a:p>
          <a:p>
            <a:r>
              <a:rPr lang="en-US" altLang="ko-KR" sz="1200" dirty="0" smtClean="0">
                <a:latin typeface="Arial" charset="0"/>
              </a:rPr>
              <a:t>      </a:t>
            </a:r>
            <a:r>
              <a:rPr lang="en-US" altLang="ko-KR" sz="1200" dirty="0" err="1" smtClean="0">
                <a:latin typeface="Arial" charset="0"/>
              </a:rPr>
              <a:t>sprintf</a:t>
            </a:r>
            <a:r>
              <a:rPr lang="en-US" altLang="ko-KR" sz="1200" dirty="0" smtClean="0">
                <a:latin typeface="Arial" charset="0"/>
              </a:rPr>
              <a:t>(buff, "%s\n", </a:t>
            </a:r>
            <a:r>
              <a:rPr lang="en-US" altLang="ko-KR" sz="1200" dirty="0" smtClean="0">
                <a:solidFill>
                  <a:srgbClr val="FF0000"/>
                </a:solidFill>
                <a:latin typeface="Arial" charset="0"/>
              </a:rPr>
              <a:t>"GET //index.html</a:t>
            </a:r>
            <a:r>
              <a:rPr lang="en-US" altLang="ko-KR" sz="1200" dirty="0" smtClean="0">
                <a:latin typeface="Arial" charset="0"/>
              </a:rPr>
              <a:t>");</a:t>
            </a:r>
          </a:p>
          <a:p>
            <a:r>
              <a:rPr lang="en-US" altLang="ko-KR" sz="1200" dirty="0" smtClean="0">
                <a:latin typeface="Arial" charset="0"/>
              </a:rPr>
              <a:t>      write(</a:t>
            </a:r>
            <a:r>
              <a:rPr lang="en-US" altLang="ko-KR" sz="1200" dirty="0" err="1" smtClean="0">
                <a:latin typeface="Arial" charset="0"/>
              </a:rPr>
              <a:t>client_socket</a:t>
            </a:r>
            <a:r>
              <a:rPr lang="en-US" altLang="ko-KR" sz="1200" dirty="0" smtClean="0">
                <a:latin typeface="Arial" charset="0"/>
              </a:rPr>
              <a:t>, buff, </a:t>
            </a:r>
            <a:r>
              <a:rPr lang="en-US" altLang="ko-KR" sz="1200" dirty="0" err="1" smtClean="0">
                <a:latin typeface="Arial" charset="0"/>
              </a:rPr>
              <a:t>strlen</a:t>
            </a:r>
            <a:r>
              <a:rPr lang="en-US" altLang="ko-KR" sz="1200" dirty="0" smtClean="0">
                <a:latin typeface="Arial" charset="0"/>
              </a:rPr>
              <a:t>(buff));</a:t>
            </a:r>
          </a:p>
          <a:p>
            <a:r>
              <a:rPr lang="en-US" altLang="ko-KR" sz="1200" dirty="0" smtClean="0">
                <a:latin typeface="Arial" charset="0"/>
              </a:rPr>
              <a:t>      read(</a:t>
            </a:r>
            <a:r>
              <a:rPr lang="en-US" altLang="ko-KR" sz="1200" dirty="0" err="1" smtClean="0">
                <a:latin typeface="Arial" charset="0"/>
              </a:rPr>
              <a:t>client_socket</a:t>
            </a:r>
            <a:r>
              <a:rPr lang="en-US" altLang="ko-KR" sz="1200" dirty="0" smtClean="0">
                <a:latin typeface="Arial" charset="0"/>
              </a:rPr>
              <a:t>, buff, BUFF_SIZE);</a:t>
            </a:r>
          </a:p>
          <a:p>
            <a:r>
              <a:rPr lang="en-US" altLang="ko-KR" sz="1200" dirty="0" smtClean="0">
                <a:latin typeface="Arial" charset="0"/>
              </a:rPr>
              <a:t>      </a:t>
            </a:r>
            <a:r>
              <a:rPr lang="en-US" altLang="ko-KR" sz="1200" dirty="0" err="1" smtClean="0">
                <a:latin typeface="Arial" charset="0"/>
              </a:rPr>
              <a:t>printf</a:t>
            </a:r>
            <a:r>
              <a:rPr lang="en-US" altLang="ko-KR" sz="1200" dirty="0" smtClean="0">
                <a:latin typeface="Arial" charset="0"/>
              </a:rPr>
              <a:t>("data is %s \n", buff);</a:t>
            </a:r>
          </a:p>
          <a:p>
            <a:endParaRPr lang="en-US" altLang="ko-KR" sz="1200" dirty="0" smtClean="0">
              <a:latin typeface="Arial" charset="0"/>
            </a:endParaRPr>
          </a:p>
          <a:p>
            <a:r>
              <a:rPr lang="en-US" altLang="ko-KR" sz="1200" dirty="0" smtClean="0">
                <a:latin typeface="Arial" charset="0"/>
              </a:rPr>
              <a:t>     return 0;</a:t>
            </a:r>
          </a:p>
          <a:p>
            <a:r>
              <a:rPr lang="en-US" altLang="ko-KR" sz="1200" dirty="0" smtClean="0">
                <a:latin typeface="Arial" charset="0"/>
              </a:rPr>
              <a:t>}</a:t>
            </a:r>
          </a:p>
          <a:p>
            <a:endParaRPr lang="en-US" altLang="ko-KR" sz="1200" dirty="0">
              <a:latin typeface="Arial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44016" y="1052736"/>
            <a:ext cx="3707904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mtClean="0"/>
              <a:t>telnet_test.c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소스코드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web programming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23528" y="1052736"/>
            <a:ext cx="8507288" cy="216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예제 프로그램다운</a:t>
            </a:r>
            <a:r>
              <a:rPr lang="en-US" altLang="ko-KR" sz="2000" dirty="0" smtClean="0"/>
              <a:t>)</a:t>
            </a:r>
          </a:p>
          <a:p>
            <a:pPr marL="457200" indent="-457200"/>
            <a:r>
              <a:rPr lang="en-US" altLang="ko-KR" sz="2000" dirty="0" err="1" smtClean="0"/>
              <a:t>scp</a:t>
            </a:r>
            <a:r>
              <a:rPr lang="en-US" altLang="ko-KR" sz="2000" dirty="0" smtClean="0"/>
              <a:t> -P 8022 system000@166.104.115.116:/home/system000</a:t>
            </a:r>
          </a:p>
          <a:p>
            <a:pPr marL="457200" indent="-457200"/>
            <a:r>
              <a:rPr lang="en-US" altLang="ko-KR" sz="2000" dirty="0" smtClean="0"/>
              <a:t>/socket/</a:t>
            </a:r>
            <a:r>
              <a:rPr lang="en-US" altLang="ko-KR" sz="2000" dirty="0" err="1" smtClean="0"/>
              <a:t>myweb.c</a:t>
            </a:r>
            <a:r>
              <a:rPr lang="en-US" altLang="ko-KR" sz="2000" dirty="0" smtClean="0"/>
              <a:t>    .(</a:t>
            </a:r>
            <a:r>
              <a:rPr lang="ko-KR" altLang="en-US" sz="2000" dirty="0" err="1" smtClean="0"/>
              <a:t>현재디렉토리</a:t>
            </a:r>
            <a:r>
              <a:rPr lang="en-US" altLang="ko-KR" sz="2000" dirty="0" smtClean="0"/>
              <a:t>)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프로그램실행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lang="en-US" altLang="ko-KR" sz="20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./</a:t>
            </a:r>
            <a:r>
              <a:rPr lang="en-US" altLang="ko-KR" sz="2000" dirty="0" err="1" smtClean="0"/>
              <a:t>a.out</a:t>
            </a:r>
            <a:r>
              <a:rPr lang="en-US" altLang="ko-KR" sz="2000" dirty="0" smtClean="0"/>
              <a:t>  -p  2333(port number)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browser 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통한 접속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	  hello world 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출력 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085184"/>
            <a:ext cx="40290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56992"/>
            <a:ext cx="7886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6784</TotalTime>
  <Words>650</Words>
  <Application>Microsoft Office PowerPoint</Application>
  <PresentationFormat>화면 슬라이드 쇼(4:3)</PresentationFormat>
  <Paragraphs>151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KYL</cp:lastModifiedBy>
  <cp:revision>577</cp:revision>
  <dcterms:created xsi:type="dcterms:W3CDTF">2012-05-30T12:36:11Z</dcterms:created>
  <dcterms:modified xsi:type="dcterms:W3CDTF">2014-11-03T11:40:02Z</dcterms:modified>
</cp:coreProperties>
</file>