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62" r:id="rId6"/>
    <p:sldId id="260" r:id="rId7"/>
    <p:sldId id="261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24" autoAdjust="0"/>
  </p:normalViewPr>
  <p:slideViewPr>
    <p:cSldViewPr>
      <p:cViewPr>
        <p:scale>
          <a:sx n="100" d="100"/>
          <a:sy n="100" d="100"/>
        </p:scale>
        <p:origin x="-58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847F4-7866-4655-93C7-71C036505ABF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7393C-2859-4A81-8C22-9C2AD3AFAA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7393C-2859-4A81-8C22-9C2AD3AFAA51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4241-CBC2-44D3-AB4B-8DEB854729F6}" type="datetimeFigureOut">
              <a:rPr lang="en-IN" smtClean="0"/>
              <a:pPr/>
              <a:t>26-01-2015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FAAC-DBCC-4383-BC28-5DF408FB4E7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tlabs/mongo-java-logging" TargetMode="External"/><Relationship Id="rId2" Type="http://schemas.openxmlformats.org/officeDocument/2006/relationships/hyperlink" Target="https://github.com/gaillard/mongo-queue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log4mong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mongodb.org/manual/reference/gloss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tform_as_a_service" TargetMode="External"/><Relationship Id="rId2" Type="http://schemas.openxmlformats.org/officeDocument/2006/relationships/hyperlink" Target="http://en.wikipedia.org/wiki/MongoDB_Inc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n\Desktop\mongo-db-huge-logo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501008"/>
            <a:ext cx="4953000" cy="1657350"/>
          </a:xfrm>
          <a:prstGeom prst="rect">
            <a:avLst/>
          </a:prstGeom>
          <a:noFill/>
        </p:spPr>
      </p:pic>
      <p:pic>
        <p:nvPicPr>
          <p:cNvPr id="1027" name="Picture 3" descr="C:\Users\main\Desktop\Java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052736"/>
            <a:ext cx="2276872" cy="22768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71800" y="335699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with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32" y="548680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Getting Started with Java Driver</a:t>
            </a:r>
          </a:p>
          <a:p>
            <a:r>
              <a:rPr lang="en-US" dirty="0" smtClean="0"/>
              <a:t> </a:t>
            </a:r>
            <a:r>
              <a:rPr lang="en-IN" dirty="0" smtClean="0"/>
              <a:t>Using the Java driver is very </a:t>
            </a:r>
            <a:r>
              <a:rPr lang="en-IN" dirty="0" smtClean="0"/>
              <a:t>simple</a:t>
            </a:r>
          </a:p>
          <a:p>
            <a:r>
              <a:rPr lang="en-IN" dirty="0" smtClean="0"/>
              <a:t>POJO </a:t>
            </a:r>
            <a:r>
              <a:rPr lang="en-IN" dirty="0" err="1" smtClean="0"/>
              <a:t>Mappers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Morphia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Morphium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Spring </a:t>
            </a:r>
            <a:r>
              <a:rPr lang="en-IN" dirty="0" err="1" smtClean="0"/>
              <a:t>MongoDB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DataNucleus</a:t>
            </a:r>
            <a:r>
              <a:rPr lang="en-IN" dirty="0" smtClean="0"/>
              <a:t> </a:t>
            </a:r>
            <a:r>
              <a:rPr lang="en-IN" dirty="0" smtClean="0"/>
              <a:t>JPA/JDO</a:t>
            </a:r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lib-</a:t>
            </a:r>
            <a:r>
              <a:rPr lang="en-IN" dirty="0" err="1" smtClean="0"/>
              <a:t>mongomapper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JavaBean</a:t>
            </a:r>
            <a:r>
              <a:rPr lang="en-IN" dirty="0" smtClean="0"/>
              <a:t> </a:t>
            </a:r>
            <a:r>
              <a:rPr lang="en-IN" dirty="0" err="1" smtClean="0"/>
              <a:t>Mapper</a:t>
            </a:r>
            <a:r>
              <a:rPr lang="en-IN" dirty="0" smtClean="0"/>
              <a:t> (No annotations)</a:t>
            </a:r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MongoJack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err="1" smtClean="0"/>
              <a:t>Jongo</a:t>
            </a:r>
            <a:endParaRPr lang="en-IN" dirty="0" smtClean="0"/>
          </a:p>
          <a:p>
            <a:pPr marL="365125" indent="-182563">
              <a:buFont typeface="Arial" pitchFamily="34" charset="0"/>
              <a:buChar char="•"/>
            </a:pPr>
            <a:r>
              <a:rPr lang="en-IN" dirty="0" smtClean="0"/>
              <a:t>Hibernate OGM</a:t>
            </a:r>
          </a:p>
          <a:p>
            <a:pPr marL="365125" indent="-182563"/>
            <a:endParaRPr lang="en-US" dirty="0" smtClean="0"/>
          </a:p>
          <a:p>
            <a:r>
              <a:rPr lang="en-IN" b="1" dirty="0" smtClean="0"/>
              <a:t>Misc</a:t>
            </a:r>
          </a:p>
          <a:p>
            <a:r>
              <a:rPr lang="en-IN" dirty="0" smtClean="0">
                <a:hlinkClick r:id="rId2"/>
              </a:rPr>
              <a:t>mongo-queue-java</a:t>
            </a:r>
            <a:r>
              <a:rPr lang="en-IN" dirty="0" smtClean="0"/>
              <a:t> Java message queue using </a:t>
            </a:r>
            <a:r>
              <a:rPr lang="en-IN" dirty="0" err="1" smtClean="0"/>
              <a:t>MongoDB</a:t>
            </a:r>
            <a:r>
              <a:rPr lang="en-IN" dirty="0" smtClean="0"/>
              <a:t> as a backend.</a:t>
            </a:r>
          </a:p>
          <a:p>
            <a:r>
              <a:rPr lang="en-IN" dirty="0" smtClean="0">
                <a:hlinkClick r:id="rId3"/>
              </a:rPr>
              <a:t>mongo-java-logging</a:t>
            </a:r>
            <a:r>
              <a:rPr lang="en-IN" dirty="0" smtClean="0"/>
              <a:t> a Java logging handler</a:t>
            </a:r>
          </a:p>
          <a:p>
            <a:r>
              <a:rPr lang="en-IN" dirty="0" smtClean="0">
                <a:hlinkClick r:id="rId4"/>
              </a:rPr>
              <a:t>log4mongo</a:t>
            </a:r>
            <a:endParaRPr lang="en-IN" dirty="0" smtClean="0"/>
          </a:p>
          <a:p>
            <a:pPr marL="365125" indent="-182563"/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 smtClean="0"/>
              <a:t>MongoDB</a:t>
            </a:r>
            <a:r>
              <a:rPr lang="en-IN" sz="3200" b="1" dirty="0" smtClean="0"/>
              <a:t> import and export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1800" b="1" dirty="0" err="1" smtClean="0"/>
              <a:t>mongoexport</a:t>
            </a:r>
            <a:r>
              <a:rPr lang="en-IN" sz="1800" b="1" dirty="0" smtClean="0"/>
              <a:t> </a:t>
            </a:r>
          </a:p>
          <a:p>
            <a:pPr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Export </a:t>
            </a:r>
            <a:r>
              <a:rPr lang="en-IN" sz="1400" dirty="0" err="1" smtClean="0"/>
              <a:t>MongoDB</a:t>
            </a:r>
            <a:r>
              <a:rPr lang="en-IN" sz="1400" dirty="0" smtClean="0"/>
              <a:t> data to CSV, TSV or JSON files. </a:t>
            </a:r>
            <a:r>
              <a:rPr lang="en-IN" sz="1800" dirty="0" smtClean="0"/>
              <a:t> 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400" b="1" dirty="0" smtClean="0"/>
              <a:t>options: </a:t>
            </a:r>
            <a:endParaRPr lang="en-IN" sz="1800" b="1" dirty="0" smtClean="0"/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-</a:t>
            </a:r>
            <a:r>
              <a:rPr lang="en-IN" sz="1200" dirty="0"/>
              <a:t>h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--host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mongo host to connect to </a:t>
            </a:r>
            <a:r>
              <a:rPr lang="en-IN" sz="1200" b="1" dirty="0"/>
              <a:t>(</a:t>
            </a:r>
            <a:r>
              <a:rPr lang="en-IN" sz="1200" dirty="0" smtClean="0"/>
              <a:t> </a:t>
            </a:r>
            <a:r>
              <a:rPr lang="en-IN" sz="1200" b="1" dirty="0"/>
              <a:t>&lt;set</a:t>
            </a:r>
            <a:r>
              <a:rPr lang="en-IN" sz="1200" dirty="0" smtClean="0"/>
              <a:t> name</a:t>
            </a:r>
            <a:r>
              <a:rPr lang="en-IN" sz="1200" b="1" dirty="0"/>
              <a:t>&gt;/</a:t>
            </a:r>
            <a:r>
              <a:rPr lang="en-IN" sz="1200" dirty="0" smtClean="0"/>
              <a:t>s1,s2 </a:t>
            </a:r>
            <a:r>
              <a:rPr lang="en-IN" sz="1200" b="1" dirty="0"/>
              <a:t>for</a:t>
            </a:r>
            <a:r>
              <a:rPr lang="en-IN" sz="1200" dirty="0" smtClean="0"/>
              <a:t>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-</a:t>
            </a:r>
            <a:r>
              <a:rPr lang="en-IN" sz="1200" dirty="0"/>
              <a:t>u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--username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username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-</a:t>
            </a:r>
            <a:r>
              <a:rPr lang="en-IN" sz="1200" dirty="0"/>
              <a:t>p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--password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password  </a:t>
            </a:r>
          </a:p>
          <a:p>
            <a:pPr>
              <a:buNone/>
            </a:pPr>
            <a:r>
              <a:rPr lang="en-IN" sz="1200" dirty="0" smtClean="0"/>
              <a:t>    -</a:t>
            </a:r>
            <a:r>
              <a:rPr lang="en-IN" sz="1200" dirty="0"/>
              <a:t>d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--db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database to use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-</a:t>
            </a:r>
            <a:r>
              <a:rPr lang="en-IN" sz="1200" dirty="0"/>
              <a:t>c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--collection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collection to use </a:t>
            </a:r>
            <a:r>
              <a:rPr lang="en-IN" sz="1200" b="1" dirty="0"/>
              <a:t>(</a:t>
            </a:r>
            <a:r>
              <a:rPr lang="en-IN" sz="1200" dirty="0" smtClean="0"/>
              <a:t>some commands</a:t>
            </a:r>
            <a:r>
              <a:rPr lang="en-IN" sz="1200" b="1" dirty="0"/>
              <a:t>)</a:t>
            </a:r>
            <a:r>
              <a:rPr lang="en-IN" sz="1200" dirty="0" smtClean="0"/>
              <a:t>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-</a:t>
            </a:r>
            <a:r>
              <a:rPr lang="en-IN" sz="1200" dirty="0"/>
              <a:t>q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--query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query filter, </a:t>
            </a:r>
            <a:r>
              <a:rPr lang="en-IN" sz="1200" b="1" dirty="0"/>
              <a:t>as</a:t>
            </a:r>
            <a:r>
              <a:rPr lang="en-IN" sz="1200" dirty="0" smtClean="0"/>
              <a:t> a JSON string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-</a:t>
            </a:r>
            <a:r>
              <a:rPr lang="en-IN" sz="1200" dirty="0"/>
              <a:t>o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--out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output </a:t>
            </a:r>
            <a:r>
              <a:rPr lang="en-IN" sz="1200" b="1" dirty="0"/>
              <a:t>file</a:t>
            </a:r>
            <a:r>
              <a:rPr lang="en-IN" sz="1200" dirty="0" smtClean="0"/>
              <a:t>; </a:t>
            </a:r>
            <a:r>
              <a:rPr lang="en-IN" sz="1200" b="1" dirty="0"/>
              <a:t>if</a:t>
            </a:r>
            <a:r>
              <a:rPr lang="en-IN" sz="1200" dirty="0" smtClean="0"/>
              <a:t> not specified, </a:t>
            </a:r>
            <a:r>
              <a:rPr lang="en-IN" sz="1200" dirty="0" err="1" smtClean="0"/>
              <a:t>stdout</a:t>
            </a:r>
            <a:r>
              <a:rPr lang="en-IN" sz="1200" dirty="0" smtClean="0"/>
              <a:t> is used</a:t>
            </a:r>
          </a:p>
          <a:p>
            <a:pPr>
              <a:buNone/>
            </a:pPr>
            <a:r>
              <a:rPr lang="en-IN" sz="1200" dirty="0" err="1" smtClean="0"/>
              <a:t>mongoexport</a:t>
            </a:r>
            <a:r>
              <a:rPr lang="en-IN" sz="1200" dirty="0" smtClean="0"/>
              <a:t> </a:t>
            </a:r>
            <a:r>
              <a:rPr lang="en-IN" sz="1200" dirty="0"/>
              <a:t>-d</a:t>
            </a:r>
            <a:r>
              <a:rPr lang="en-IN" sz="1200" dirty="0" smtClean="0"/>
              <a:t> test -c </a:t>
            </a:r>
            <a:r>
              <a:rPr lang="en-IN" sz="1200" dirty="0" err="1" smtClean="0"/>
              <a:t>testcollection</a:t>
            </a:r>
            <a:r>
              <a:rPr lang="en-IN" sz="1200" dirty="0" smtClean="0"/>
              <a:t> -o </a:t>
            </a:r>
            <a:r>
              <a:rPr lang="en-IN" sz="1200" dirty="0" err="1" smtClean="0"/>
              <a:t>data.json</a:t>
            </a:r>
            <a:r>
              <a:rPr lang="en-IN" sz="1200" dirty="0" smtClean="0"/>
              <a:t>   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IN" sz="1200" b="1" dirty="0" err="1" smtClean="0"/>
              <a:t>mongoimport</a:t>
            </a:r>
            <a:r>
              <a:rPr lang="en-IN" sz="1200" dirty="0" smtClean="0"/>
              <a:t>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      Import CSV, TSV or JSON data into </a:t>
            </a:r>
            <a:r>
              <a:rPr lang="en-IN" sz="1200" dirty="0" err="1" smtClean="0"/>
              <a:t>MongoDB</a:t>
            </a:r>
            <a:r>
              <a:rPr lang="en-IN" sz="1200" dirty="0" smtClean="0"/>
              <a:t>.   </a:t>
            </a:r>
          </a:p>
          <a:p>
            <a:pPr>
              <a:buNone/>
            </a:pPr>
            <a:r>
              <a:rPr lang="en-IN" sz="1200" dirty="0" smtClean="0"/>
              <a:t>options: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-</a:t>
            </a:r>
            <a:r>
              <a:rPr lang="en-IN" sz="1200" dirty="0"/>
              <a:t>h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--host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mongo host to connect to </a:t>
            </a:r>
            <a:r>
              <a:rPr lang="en-IN" sz="1200" b="1" dirty="0"/>
              <a:t>(</a:t>
            </a:r>
            <a:r>
              <a:rPr lang="en-IN" sz="1200" dirty="0" smtClean="0"/>
              <a:t> </a:t>
            </a:r>
            <a:r>
              <a:rPr lang="en-IN" sz="1200" b="1" dirty="0"/>
              <a:t>&lt;set</a:t>
            </a:r>
            <a:r>
              <a:rPr lang="en-IN" sz="1200" dirty="0" smtClean="0"/>
              <a:t> name</a:t>
            </a:r>
            <a:r>
              <a:rPr lang="en-IN" sz="1200" b="1" dirty="0"/>
              <a:t>&gt;/</a:t>
            </a:r>
            <a:r>
              <a:rPr lang="en-IN" sz="1200" dirty="0" smtClean="0"/>
              <a:t>s1,s2 </a:t>
            </a:r>
            <a:r>
              <a:rPr lang="en-IN" sz="1200" b="1" dirty="0"/>
              <a:t>for</a:t>
            </a:r>
            <a:r>
              <a:rPr lang="en-IN" sz="1200" dirty="0" smtClean="0"/>
              <a:t> sets</a:t>
            </a:r>
            <a:r>
              <a:rPr lang="en-IN" sz="1200" b="1" dirty="0"/>
              <a:t>)</a:t>
            </a:r>
            <a:r>
              <a:rPr lang="en-IN" sz="1200" dirty="0" smtClean="0"/>
              <a:t>  </a:t>
            </a:r>
          </a:p>
          <a:p>
            <a:pPr>
              <a:buNone/>
            </a:pPr>
            <a:r>
              <a:rPr lang="en-IN" sz="1200" dirty="0"/>
              <a:t> </a:t>
            </a:r>
            <a:r>
              <a:rPr lang="en-IN" sz="1200" dirty="0" smtClean="0"/>
              <a:t>-</a:t>
            </a:r>
            <a:r>
              <a:rPr lang="en-IN" sz="1200" dirty="0"/>
              <a:t>u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--username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username</a:t>
            </a:r>
          </a:p>
          <a:p>
            <a:pPr>
              <a:buNone/>
            </a:pPr>
            <a:r>
              <a:rPr lang="en-IN" sz="1200" dirty="0" smtClean="0"/>
              <a:t> </a:t>
            </a:r>
            <a:r>
              <a:rPr lang="en-IN" sz="1200" dirty="0"/>
              <a:t>-p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--password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password</a:t>
            </a:r>
          </a:p>
          <a:p>
            <a:pPr>
              <a:buNone/>
            </a:pPr>
            <a:r>
              <a:rPr lang="en-IN" sz="1200" dirty="0" smtClean="0"/>
              <a:t> </a:t>
            </a:r>
            <a:r>
              <a:rPr lang="en-IN" sz="1200" dirty="0"/>
              <a:t>-d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--db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database to use </a:t>
            </a:r>
          </a:p>
          <a:p>
            <a:pPr>
              <a:buNone/>
            </a:pPr>
            <a:r>
              <a:rPr lang="en-IN" sz="1200" dirty="0" smtClean="0"/>
              <a:t>-</a:t>
            </a:r>
            <a:r>
              <a:rPr lang="en-IN" sz="1200" dirty="0"/>
              <a:t>c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--collection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collection to use </a:t>
            </a:r>
            <a:r>
              <a:rPr lang="en-IN" sz="1200" b="1" dirty="0"/>
              <a:t>(</a:t>
            </a:r>
            <a:r>
              <a:rPr lang="en-IN" sz="1200" dirty="0" smtClean="0"/>
              <a:t>some commands</a:t>
            </a:r>
            <a:r>
              <a:rPr lang="en-IN" sz="1200" b="1" dirty="0"/>
              <a:t>)</a:t>
            </a:r>
            <a:r>
              <a:rPr lang="en-IN" sz="1200" dirty="0" smtClean="0"/>
              <a:t> </a:t>
            </a:r>
          </a:p>
          <a:p>
            <a:pPr>
              <a:buNone/>
            </a:pPr>
            <a:r>
              <a:rPr lang="en-IN" sz="1200" dirty="0" smtClean="0"/>
              <a:t>-</a:t>
            </a:r>
            <a:r>
              <a:rPr lang="en-IN" sz="1200" dirty="0"/>
              <a:t>f</a:t>
            </a:r>
            <a:r>
              <a:rPr lang="en-IN" sz="1200" dirty="0" smtClean="0"/>
              <a:t> </a:t>
            </a:r>
            <a:r>
              <a:rPr lang="en-IN" sz="1200" b="1" dirty="0"/>
              <a:t>[</a:t>
            </a:r>
            <a:r>
              <a:rPr lang="en-IN" sz="1200" dirty="0" smtClean="0"/>
              <a:t> </a:t>
            </a:r>
            <a:r>
              <a:rPr lang="en-IN" sz="1200" dirty="0"/>
              <a:t>--fields</a:t>
            </a:r>
            <a:r>
              <a:rPr lang="en-IN" sz="1200" dirty="0" smtClean="0"/>
              <a:t> </a:t>
            </a:r>
            <a:r>
              <a:rPr lang="en-IN" sz="1200" b="1" dirty="0"/>
              <a:t>]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comma separated list of field names e.g. </a:t>
            </a:r>
            <a:r>
              <a:rPr lang="en-IN" sz="1200" dirty="0"/>
              <a:t>-f</a:t>
            </a:r>
            <a:r>
              <a:rPr lang="en-IN" sz="1200" dirty="0" smtClean="0"/>
              <a:t> </a:t>
            </a:r>
            <a:r>
              <a:rPr lang="en-IN" sz="1200" dirty="0" err="1" smtClean="0"/>
              <a:t>name,age</a:t>
            </a:r>
            <a:r>
              <a:rPr lang="en-IN" sz="1200" dirty="0" smtClean="0"/>
              <a:t> </a:t>
            </a:r>
          </a:p>
          <a:p>
            <a:pPr>
              <a:buNone/>
            </a:pPr>
            <a:r>
              <a:rPr lang="en-IN" sz="1200" dirty="0" smtClean="0"/>
              <a:t>--</a:t>
            </a:r>
            <a:r>
              <a:rPr lang="en-IN" sz="1200" dirty="0"/>
              <a:t>file</a:t>
            </a:r>
            <a:r>
              <a:rPr lang="en-IN" sz="1200" dirty="0" smtClean="0"/>
              <a:t> </a:t>
            </a:r>
            <a:r>
              <a:rPr lang="en-IN" sz="1200" dirty="0" err="1" smtClean="0"/>
              <a:t>arg</a:t>
            </a:r>
            <a:r>
              <a:rPr lang="en-IN" sz="1200" dirty="0" smtClean="0"/>
              <a:t>   </a:t>
            </a:r>
            <a:r>
              <a:rPr lang="en-IN" sz="1200" b="1" dirty="0" smtClean="0"/>
              <a:t>file</a:t>
            </a:r>
            <a:r>
              <a:rPr lang="en-IN" sz="1200" dirty="0" smtClean="0"/>
              <a:t> to import from; </a:t>
            </a:r>
            <a:r>
              <a:rPr lang="en-IN" sz="1200" b="1" dirty="0"/>
              <a:t>if</a:t>
            </a:r>
            <a:r>
              <a:rPr lang="en-IN" sz="1200" dirty="0" smtClean="0"/>
              <a:t> not specified </a:t>
            </a:r>
            <a:r>
              <a:rPr lang="en-IN" sz="1200" dirty="0" err="1" smtClean="0"/>
              <a:t>stdin</a:t>
            </a:r>
            <a:r>
              <a:rPr lang="en-IN" sz="1200" dirty="0" smtClean="0"/>
              <a:t> is used </a:t>
            </a:r>
          </a:p>
          <a:p>
            <a:pPr>
              <a:buNone/>
            </a:pPr>
            <a:r>
              <a:rPr lang="en-US" sz="1200" dirty="0" smtClean="0"/>
              <a:t>--type </a:t>
            </a:r>
            <a:r>
              <a:rPr lang="en-US" sz="1200" dirty="0" err="1" smtClean="0"/>
              <a:t>arg</a:t>
            </a:r>
            <a:r>
              <a:rPr lang="en-US" sz="1200" dirty="0" smtClean="0"/>
              <a:t>   (</a:t>
            </a:r>
            <a:r>
              <a:rPr lang="en-US" sz="1200" dirty="0" err="1" smtClean="0"/>
              <a:t>csv,json,tsv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--</a:t>
            </a:r>
            <a:r>
              <a:rPr lang="en-US" sz="1200" dirty="0" err="1" smtClean="0"/>
              <a:t>headerline</a:t>
            </a: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>--</a:t>
            </a:r>
            <a:r>
              <a:rPr lang="en-IN" sz="1200" dirty="0"/>
              <a:t>drop</a:t>
            </a:r>
            <a:r>
              <a:rPr lang="en-IN" sz="1200" dirty="0" smtClean="0"/>
              <a:t> </a:t>
            </a:r>
            <a:r>
              <a:rPr lang="en-IN" sz="1200" dirty="0" err="1" smtClean="0"/>
              <a:t>drop</a:t>
            </a:r>
            <a:r>
              <a:rPr lang="en-IN" sz="1200" dirty="0" smtClean="0"/>
              <a:t> collection first </a:t>
            </a:r>
          </a:p>
          <a:p>
            <a:pPr>
              <a:buNone/>
            </a:pPr>
            <a:r>
              <a:rPr lang="en-IN" sz="1200" dirty="0" smtClean="0"/>
              <a:t>--</a:t>
            </a:r>
            <a:r>
              <a:rPr lang="en-IN" sz="1200" dirty="0" err="1"/>
              <a:t>upsert</a:t>
            </a:r>
            <a:r>
              <a:rPr lang="en-IN" sz="1200" dirty="0" smtClean="0"/>
              <a:t> insert or update objects that already exist</a:t>
            </a:r>
            <a:endParaRPr lang="en-I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48680"/>
            <a:ext cx="889248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To make a connection to a </a:t>
            </a:r>
            <a:r>
              <a:rPr lang="en-IN" sz="1400" dirty="0" err="1" smtClean="0"/>
              <a:t>MongoDB</a:t>
            </a:r>
            <a:r>
              <a:rPr lang="en-IN" sz="1400" dirty="0" smtClean="0"/>
              <a:t>, you need to have at the minimum, the name of a database to connect to. The database doesn’t have to exist - if it doesn’t, </a:t>
            </a:r>
            <a:r>
              <a:rPr lang="en-IN" sz="1400" dirty="0" err="1" smtClean="0"/>
              <a:t>MongoDB</a:t>
            </a:r>
            <a:r>
              <a:rPr lang="en-IN" sz="1400" dirty="0" smtClean="0"/>
              <a:t> will create it for you.</a:t>
            </a:r>
          </a:p>
          <a:p>
            <a:r>
              <a:rPr lang="en-IN" sz="1400" dirty="0" smtClean="0"/>
              <a:t>Additionally, you can specify the server address and port when </a:t>
            </a:r>
            <a:r>
              <a:rPr lang="en-IN" sz="1400" dirty="0" smtClean="0"/>
              <a:t>connecting</a:t>
            </a:r>
          </a:p>
          <a:p>
            <a:endParaRPr lang="en-US" sz="1400" dirty="0" smtClean="0"/>
          </a:p>
          <a:p>
            <a:r>
              <a:rPr lang="en-US" sz="1400" b="1" dirty="0" err="1" smtClean="0"/>
              <a:t>MongoClient</a:t>
            </a:r>
            <a:r>
              <a:rPr lang="en-US" sz="1400" dirty="0" smtClean="0"/>
              <a:t>:</a:t>
            </a:r>
            <a:r>
              <a:rPr lang="en-IN" sz="1400" dirty="0" smtClean="0"/>
              <a:t> </a:t>
            </a:r>
            <a:r>
              <a:rPr lang="en-IN" sz="1400" dirty="0" err="1" smtClean="0"/>
              <a:t>MongoClient</a:t>
            </a:r>
            <a:r>
              <a:rPr lang="en-IN" sz="1400" dirty="0" smtClean="0"/>
              <a:t> instance actually represents a pool of connections to the database; you will only need one instance of class </a:t>
            </a:r>
            <a:r>
              <a:rPr lang="en-IN" sz="1400" dirty="0" err="1" smtClean="0"/>
              <a:t>MongoClient</a:t>
            </a:r>
            <a:r>
              <a:rPr lang="en-IN" sz="1400" dirty="0" smtClean="0"/>
              <a:t> even with multiple threads. </a:t>
            </a:r>
            <a:r>
              <a:rPr lang="en-IN" sz="1400" dirty="0" err="1" smtClean="0"/>
              <a:t>MongoClient.close</a:t>
            </a:r>
            <a:r>
              <a:rPr lang="en-IN" sz="1400" dirty="0" smtClean="0"/>
              <a:t>() to clean up </a:t>
            </a:r>
            <a:r>
              <a:rPr lang="en-IN" sz="1400" dirty="0" smtClean="0"/>
              <a:t>resources.</a:t>
            </a:r>
            <a:endParaRPr lang="en-IN" sz="1400" dirty="0" smtClean="0"/>
          </a:p>
          <a:p>
            <a:r>
              <a:rPr lang="en-US" sz="1400" b="1" dirty="0" smtClean="0"/>
              <a:t>DB</a:t>
            </a:r>
            <a:r>
              <a:rPr lang="en-US" sz="1400" dirty="0" smtClean="0"/>
              <a:t>: </a:t>
            </a:r>
            <a:r>
              <a:rPr lang="en-IN" sz="1400" dirty="0" smtClean="0"/>
              <a:t>An </a:t>
            </a:r>
            <a:r>
              <a:rPr lang="en-IN" sz="1400" dirty="0" smtClean="0"/>
              <a:t>abstract class that represents a logical database on a server </a:t>
            </a:r>
            <a:endParaRPr lang="en-IN" sz="1400" dirty="0" smtClean="0"/>
          </a:p>
          <a:p>
            <a:r>
              <a:rPr lang="en-US" sz="1400" b="1" dirty="0" err="1" smtClean="0"/>
              <a:t>DBCollection</a:t>
            </a:r>
            <a:r>
              <a:rPr lang="en-US" sz="1400" dirty="0" smtClean="0"/>
              <a:t>: </a:t>
            </a:r>
            <a:r>
              <a:rPr lang="en-IN" sz="1400" dirty="0" smtClean="0"/>
              <a:t>This class provides a skeleton implementation of a database </a:t>
            </a:r>
            <a:r>
              <a:rPr lang="en-IN" sz="1400" dirty="0" smtClean="0"/>
              <a:t>collection</a:t>
            </a:r>
          </a:p>
          <a:p>
            <a:r>
              <a:rPr lang="en-IN" sz="1400" b="1" dirty="0" smtClean="0"/>
              <a:t>_id and </a:t>
            </a:r>
            <a:r>
              <a:rPr lang="en-IN" sz="1400" b="1" dirty="0" err="1" smtClean="0"/>
              <a:t>ObjectId</a:t>
            </a:r>
            <a:r>
              <a:rPr lang="en-IN" sz="1400" b="1" dirty="0" smtClean="0"/>
              <a:t>: </a:t>
            </a:r>
            <a:r>
              <a:rPr lang="en-IN" sz="1400" dirty="0" smtClean="0"/>
              <a:t>A special 12-byte </a:t>
            </a:r>
            <a:r>
              <a:rPr lang="en-IN" sz="1400" i="1" dirty="0" smtClean="0">
                <a:hlinkClick r:id="rId2"/>
              </a:rPr>
              <a:t>BSON</a:t>
            </a:r>
            <a:r>
              <a:rPr lang="en-IN" sz="1400" dirty="0" smtClean="0"/>
              <a:t> type that guarantees uniqueness within the </a:t>
            </a:r>
            <a:r>
              <a:rPr lang="en-IN" sz="1400" i="1" dirty="0" smtClean="0">
                <a:hlinkClick r:id="rId2"/>
              </a:rPr>
              <a:t>collection</a:t>
            </a:r>
            <a:r>
              <a:rPr lang="en-IN" sz="1400" dirty="0" smtClean="0"/>
              <a:t>. The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 is generated based on timestamp, machine ID, process ID, and a process-local incremental counter</a:t>
            </a:r>
            <a:r>
              <a:rPr lang="en-IN" sz="1400" dirty="0" smtClean="0"/>
              <a:t>.</a:t>
            </a:r>
          </a:p>
          <a:p>
            <a:endParaRPr lang="en-IN" sz="1400" b="1" dirty="0" smtClean="0"/>
          </a:p>
          <a:p>
            <a:endParaRPr lang="en-US" sz="1400" dirty="0" smtClean="0"/>
          </a:p>
          <a:p>
            <a:endParaRPr lang="en-IN" sz="1400" dirty="0" smtClean="0"/>
          </a:p>
          <a:p>
            <a:r>
              <a:rPr lang="en-IN" sz="1400" b="1" dirty="0" err="1" smtClean="0"/>
              <a:t>BasicDBObjec</a:t>
            </a:r>
            <a:r>
              <a:rPr lang="en-IN" sz="1400" dirty="0" err="1" smtClean="0"/>
              <a:t>t</a:t>
            </a:r>
            <a:r>
              <a:rPr lang="en-IN" sz="1400" dirty="0" smtClean="0"/>
              <a:t>: </a:t>
            </a:r>
            <a:r>
              <a:rPr lang="en-IN" sz="1400" dirty="0" smtClean="0"/>
              <a:t>A </a:t>
            </a:r>
            <a:r>
              <a:rPr lang="en-IN" sz="1400" dirty="0" smtClean="0"/>
              <a:t>basic implementation of </a:t>
            </a:r>
            <a:r>
              <a:rPr lang="en-IN" sz="1400" dirty="0" err="1" smtClean="0"/>
              <a:t>bson</a:t>
            </a:r>
            <a:r>
              <a:rPr lang="en-IN" sz="1400" dirty="0" smtClean="0"/>
              <a:t> object that is mongo specific. </a:t>
            </a:r>
            <a:r>
              <a:rPr lang="en-IN" sz="1400" dirty="0" smtClean="0"/>
              <a:t>This class to </a:t>
            </a:r>
            <a:r>
              <a:rPr lang="en-IN" sz="1400" dirty="0" smtClean="0"/>
              <a:t>create the document (including the inner document</a:t>
            </a:r>
            <a:r>
              <a:rPr lang="en-IN" sz="1400" dirty="0" smtClean="0"/>
              <a:t>)</a:t>
            </a:r>
          </a:p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    "name" : "</a:t>
            </a:r>
            <a:r>
              <a:rPr lang="en-IN" sz="1100" dirty="0" err="1" smtClean="0">
                <a:solidFill>
                  <a:schemeClr val="accent6">
                    <a:lumMod val="75000"/>
                  </a:schemeClr>
                </a:solidFill>
              </a:rPr>
              <a:t>MongoDB</a:t>
            </a:r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", 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    "type" : "database", 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    "count" : 1,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    "info" : { x : 203, y : 102 }</a:t>
            </a:r>
          </a:p>
          <a:p>
            <a:r>
              <a:rPr lang="en-IN" sz="1100" dirty="0" smtClean="0">
                <a:solidFill>
                  <a:schemeClr val="accent6">
                    <a:lumMod val="75000"/>
                  </a:schemeClr>
                </a:solidFill>
              </a:rPr>
              <a:t>   }</a:t>
            </a:r>
            <a:endParaRPr lang="en-IN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050" dirty="0" err="1" smtClean="0">
                <a:solidFill>
                  <a:schemeClr val="tx2">
                    <a:lumMod val="75000"/>
                  </a:schemeClr>
                </a:solidFill>
              </a:rPr>
              <a:t>BasicDBObject</a:t>
            </a:r>
            <a:r>
              <a:rPr lang="en-IN" sz="1050" dirty="0" smtClean="0">
                <a:solidFill>
                  <a:schemeClr val="tx2">
                    <a:lumMod val="75000"/>
                  </a:schemeClr>
                </a:solidFill>
              </a:rPr>
              <a:t> doc = new </a:t>
            </a:r>
            <a:r>
              <a:rPr lang="en-IN" sz="1050" dirty="0" err="1" smtClean="0">
                <a:solidFill>
                  <a:schemeClr val="tx2">
                    <a:lumMod val="75000"/>
                  </a:schemeClr>
                </a:solidFill>
              </a:rPr>
              <a:t>BasicDBObject</a:t>
            </a:r>
            <a:r>
              <a:rPr lang="en-IN" sz="1050" dirty="0" smtClean="0">
                <a:solidFill>
                  <a:schemeClr val="tx2">
                    <a:lumMod val="75000"/>
                  </a:schemeClr>
                </a:solidFill>
              </a:rPr>
              <a:t>("name", "</a:t>
            </a:r>
            <a:r>
              <a:rPr lang="en-IN" sz="1050" dirty="0" err="1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r>
              <a:rPr lang="en-IN" sz="1050" dirty="0" smtClean="0">
                <a:solidFill>
                  <a:schemeClr val="tx2">
                    <a:lumMod val="75000"/>
                  </a:schemeClr>
                </a:solidFill>
              </a:rPr>
              <a:t>") .append("type", "database") .append("count", 1) .append("info", new </a:t>
            </a:r>
            <a:r>
              <a:rPr lang="en-IN" sz="1050" dirty="0" err="1" smtClean="0">
                <a:solidFill>
                  <a:schemeClr val="tx2">
                    <a:lumMod val="75000"/>
                  </a:schemeClr>
                </a:solidFill>
              </a:rPr>
              <a:t>BasicDBObject</a:t>
            </a:r>
            <a:r>
              <a:rPr lang="en-IN" sz="1050" dirty="0" smtClean="0">
                <a:solidFill>
                  <a:schemeClr val="tx2">
                    <a:lumMod val="75000"/>
                  </a:schemeClr>
                </a:solidFill>
              </a:rPr>
              <a:t>("x", 203).append("y", 102</a:t>
            </a:r>
            <a:r>
              <a:rPr lang="en-IN" sz="1050" dirty="0" smtClean="0">
                <a:solidFill>
                  <a:schemeClr val="tx2">
                    <a:lumMod val="75000"/>
                  </a:schemeClr>
                </a:solidFill>
              </a:rPr>
              <a:t>));</a:t>
            </a:r>
            <a:endParaRPr lang="en-I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400" b="1" dirty="0" err="1" smtClean="0"/>
              <a:t>DBCursor</a:t>
            </a:r>
            <a:r>
              <a:rPr lang="en-IN" sz="1400" b="1" dirty="0" smtClean="0"/>
              <a:t>: </a:t>
            </a:r>
            <a:r>
              <a:rPr lang="en-IN" sz="1400" dirty="0" smtClean="0"/>
              <a:t>An </a:t>
            </a:r>
            <a:r>
              <a:rPr lang="en-IN" sz="1400" dirty="0" err="1" smtClean="0"/>
              <a:t>iterator</a:t>
            </a:r>
            <a:r>
              <a:rPr lang="en-IN" sz="1400" dirty="0" smtClean="0"/>
              <a:t> over database results. Doing a find() query on a collection returns a </a:t>
            </a:r>
            <a:r>
              <a:rPr lang="en-IN" sz="1400" dirty="0" err="1" smtClean="0"/>
              <a:t>DBCursor</a:t>
            </a:r>
            <a:r>
              <a:rPr lang="en-IN" sz="1400" dirty="0" smtClean="0"/>
              <a:t> thus </a:t>
            </a:r>
          </a:p>
          <a:p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</a:rPr>
              <a:t>DBCursor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 cursor = </a:t>
            </a:r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</a:rPr>
              <a:t>collection.find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( query 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if( </a:t>
            </a:r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</a:rPr>
              <a:t>cursor.hasNext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</a:p>
          <a:p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</a:rPr>
              <a:t>DBObject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IN" sz="1400" dirty="0" err="1" smtClean="0">
                <a:solidFill>
                  <a:schemeClr val="tx2">
                    <a:lumMod val="75000"/>
                  </a:schemeClr>
                </a:solidFill>
              </a:rPr>
              <a:t>cursor.next</a:t>
            </a:r>
            <a:r>
              <a:rPr lang="en-IN" sz="14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Java MongoDB API</a:t>
            </a:r>
            <a:endParaRPr lang="en-IN" b="1" u="sng" dirty="0"/>
          </a:p>
        </p:txBody>
      </p:sp>
      <p:pic>
        <p:nvPicPr>
          <p:cNvPr id="4098" name="Picture 2" descr="C:\Users\main\Desktop\id-and-ObjectIds-in-MongoDB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888432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57" y="2967335"/>
            <a:ext cx="852111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Create, Read, Update and Delete (CRUD)</a:t>
            </a:r>
          </a:p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 with java</a:t>
            </a:r>
            <a:endParaRPr 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Java </a:t>
            </a:r>
            <a:r>
              <a:rPr lang="en-IN" b="1" dirty="0" err="1" smtClean="0"/>
              <a:t>MongoDB</a:t>
            </a:r>
            <a:r>
              <a:rPr lang="en-IN" b="1" dirty="0" smtClean="0"/>
              <a:t> : Insert a </a:t>
            </a:r>
            <a:r>
              <a:rPr lang="en-IN" b="1" dirty="0" smtClean="0"/>
              <a:t>document</a:t>
            </a:r>
          </a:p>
          <a:p>
            <a:endParaRPr lang="en-US" b="1" dirty="0" smtClean="0"/>
          </a:p>
          <a:p>
            <a:r>
              <a:rPr lang="en-IN" b="1" dirty="0" smtClean="0"/>
              <a:t>Test Data</a:t>
            </a:r>
          </a:p>
          <a:p>
            <a:r>
              <a:rPr lang="en-IN" dirty="0" smtClean="0"/>
              <a:t>Test data in JSON format.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database" :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MyDB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",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"table" : "hosting",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"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detail" :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records : 99, index : "vps_index1", active : "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true”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/>
              <a:t>4 ways to insert below </a:t>
            </a:r>
            <a:r>
              <a:rPr lang="en-IN" b="1" dirty="0" smtClean="0"/>
              <a:t>JSON</a:t>
            </a:r>
            <a:r>
              <a:rPr lang="en-IN" dirty="0" smtClean="0"/>
              <a:t> data into a “</a:t>
            </a:r>
            <a:r>
              <a:rPr lang="en-IN" b="1" dirty="0" smtClean="0"/>
              <a:t>document</a:t>
            </a:r>
            <a:r>
              <a:rPr lang="en-IN" dirty="0" smtClean="0"/>
              <a:t>“ via </a:t>
            </a:r>
            <a:r>
              <a:rPr lang="en-IN" dirty="0" smtClean="0"/>
              <a:t>Java </a:t>
            </a:r>
            <a:r>
              <a:rPr lang="en-IN" dirty="0" err="1" smtClean="0"/>
              <a:t>MongoDB</a:t>
            </a:r>
            <a:r>
              <a:rPr lang="en-IN" dirty="0" smtClean="0"/>
              <a:t> API</a:t>
            </a:r>
            <a:r>
              <a:rPr lang="en-IN" dirty="0" smtClean="0"/>
              <a:t>.</a:t>
            </a:r>
          </a:p>
          <a:p>
            <a:r>
              <a:rPr lang="en-US" dirty="0" smtClean="0"/>
              <a:t>1)</a:t>
            </a:r>
            <a:r>
              <a:rPr lang="en-IN" b="1" dirty="0" smtClean="0"/>
              <a:t> </a:t>
            </a:r>
            <a:r>
              <a:rPr lang="en-IN" b="1" dirty="0" err="1" smtClean="0"/>
              <a:t>BasicDBObject</a:t>
            </a:r>
            <a:endParaRPr lang="en-IN" b="1" dirty="0" smtClean="0"/>
          </a:p>
          <a:p>
            <a:r>
              <a:rPr lang="en-US" dirty="0" smtClean="0"/>
              <a:t>2) </a:t>
            </a:r>
            <a:r>
              <a:rPr lang="en-IN" b="1" dirty="0" err="1" smtClean="0"/>
              <a:t>BasicDBObjectBuilder</a:t>
            </a:r>
            <a:endParaRPr lang="en-IN" b="1" dirty="0" smtClean="0"/>
          </a:p>
          <a:p>
            <a:r>
              <a:rPr lang="en-US" dirty="0" smtClean="0"/>
              <a:t>3)</a:t>
            </a:r>
            <a:r>
              <a:rPr lang="en-IN" b="1" dirty="0" smtClean="0"/>
              <a:t> Map </a:t>
            </a:r>
          </a:p>
          <a:p>
            <a:r>
              <a:rPr lang="en-US" dirty="0" smtClean="0"/>
              <a:t>4)</a:t>
            </a:r>
            <a:r>
              <a:rPr lang="en-IN" b="1" dirty="0" smtClean="0"/>
              <a:t> JSON parse</a:t>
            </a:r>
          </a:p>
          <a:p>
            <a:endParaRPr lang="en-IN" dirty="0" smtClean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Java </a:t>
            </a:r>
            <a:r>
              <a:rPr lang="en-IN" sz="2000" b="1" dirty="0" err="1" smtClean="0"/>
              <a:t>MongoDB</a:t>
            </a:r>
            <a:r>
              <a:rPr lang="en-IN" sz="2000" b="1" dirty="0" smtClean="0"/>
              <a:t> : Update a document</a:t>
            </a:r>
            <a:endParaRPr lang="en-IN" sz="2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There are 3 ways to update documents</a:t>
            </a:r>
          </a:p>
          <a:p>
            <a:pPr marL="457200" indent="-457200">
              <a:buAutoNum type="arabicParenR"/>
            </a:pPr>
            <a:r>
              <a:rPr lang="en-IN" sz="2000" b="1" dirty="0" err="1" smtClean="0"/>
              <a:t>DBCollection.update</a:t>
            </a:r>
            <a:r>
              <a:rPr lang="en-IN" sz="2000" b="1" dirty="0" smtClean="0"/>
              <a:t>() with $set</a:t>
            </a:r>
          </a:p>
          <a:p>
            <a:pPr marL="457200" indent="-45720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dirty="0" smtClean="0"/>
              <a:t>Using only </a:t>
            </a:r>
            <a:r>
              <a:rPr lang="en-IN" sz="2000" b="1" dirty="0" err="1" smtClean="0"/>
              <a:t>DBCollection.update</a:t>
            </a:r>
            <a:r>
              <a:rPr lang="en-IN" sz="2000" dirty="0" smtClean="0"/>
              <a:t>() will replaced document with another new document. To update a particular value only, uses $set update modifier.</a:t>
            </a:r>
            <a:endParaRPr lang="en-IN" sz="2000" b="1" dirty="0"/>
          </a:p>
          <a:p>
            <a:pPr marL="457200" indent="-457200">
              <a:buNone/>
            </a:pPr>
            <a:r>
              <a:rPr lang="en-IN" sz="2000" b="1" dirty="0" smtClean="0"/>
              <a:t>2)    </a:t>
            </a:r>
            <a:r>
              <a:rPr lang="en-IN" sz="2000" b="1" dirty="0" err="1" smtClean="0"/>
              <a:t>DBCollection.update</a:t>
            </a:r>
            <a:r>
              <a:rPr lang="en-IN" sz="2000" b="1" dirty="0" smtClean="0"/>
              <a:t>() with $inc</a:t>
            </a:r>
          </a:p>
          <a:p>
            <a:pPr marL="457200" indent="-457200">
              <a:buNone/>
            </a:pPr>
            <a:r>
              <a:rPr lang="en-IN" sz="2000" dirty="0" smtClean="0"/>
              <a:t>        use of $inc modifier to increase a particular value</a:t>
            </a:r>
            <a:endParaRPr lang="en-IN" sz="2000" b="1" dirty="0"/>
          </a:p>
          <a:p>
            <a:pPr marL="457200" indent="-457200">
              <a:buNone/>
            </a:pPr>
            <a:r>
              <a:rPr lang="en-IN" sz="2000" b="1" dirty="0" smtClean="0"/>
              <a:t>3)   </a:t>
            </a:r>
            <a:r>
              <a:rPr lang="en-IN" sz="2000" b="1" dirty="0" err="1" smtClean="0"/>
              <a:t>DBCollection</a:t>
            </a:r>
            <a:r>
              <a:rPr lang="en-IN" sz="2000" b="1" dirty="0" smtClean="0"/>
              <a:t>.</a:t>
            </a:r>
            <a:r>
              <a:rPr lang="en-IN" sz="2000" dirty="0"/>
              <a:t> </a:t>
            </a:r>
            <a:r>
              <a:rPr lang="en-IN" sz="2000" b="1" dirty="0" err="1"/>
              <a:t>updateMulti</a:t>
            </a:r>
            <a:r>
              <a:rPr lang="en-IN" sz="2000" b="1" dirty="0" smtClean="0"/>
              <a:t>() with multi</a:t>
            </a:r>
          </a:p>
          <a:p>
            <a:pPr marL="457200" indent="-457200">
              <a:buNone/>
            </a:pPr>
            <a:r>
              <a:rPr lang="en-IN" sz="2000" dirty="0" smtClean="0"/>
              <a:t>      use of multi parameter to update a set of matched documents</a:t>
            </a:r>
            <a:endParaRPr lang="en-IN" sz="2000" b="1" dirty="0" smtClean="0"/>
          </a:p>
          <a:p>
            <a:pPr marL="457200" indent="-457200">
              <a:buNone/>
            </a:pPr>
            <a:endParaRPr lang="en-IN" sz="2000" b="1" dirty="0" smtClean="0"/>
          </a:p>
          <a:p>
            <a:pPr marL="457200" indent="-457200">
              <a:buAutoNum type="arabicParenR"/>
            </a:pPr>
            <a:endParaRPr lang="en-IN" sz="2000" b="1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Java </a:t>
            </a:r>
            <a:r>
              <a:rPr lang="en-IN" sz="2800" b="1" dirty="0" err="1" smtClean="0"/>
              <a:t>MongoDB</a:t>
            </a:r>
            <a:r>
              <a:rPr lang="en-IN" sz="2800" b="1" dirty="0" smtClean="0"/>
              <a:t> : Query document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000" b="1" dirty="0" err="1" smtClean="0"/>
              <a:t>findOne</a:t>
            </a:r>
            <a:r>
              <a:rPr lang="en-IN" sz="2000" b="1" dirty="0" smtClean="0"/>
              <a:t>() </a:t>
            </a:r>
            <a:r>
              <a:rPr lang="en-IN" sz="2000" dirty="0" smtClean="0"/>
              <a:t>Get first matched document only.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Find() </a:t>
            </a:r>
            <a:r>
              <a:rPr lang="en-IN" sz="2000" dirty="0" smtClean="0"/>
              <a:t>Get all matched documents.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find(query, fields</a:t>
            </a:r>
            <a:r>
              <a:rPr lang="en-IN" sz="2000" dirty="0"/>
              <a:t>) </a:t>
            </a:r>
            <a:r>
              <a:rPr lang="en-IN" sz="2000" dirty="0" smtClean="0"/>
              <a:t>Get single field from matched document.</a:t>
            </a:r>
          </a:p>
          <a:p>
            <a:pPr marL="457200" indent="-457200">
              <a:buNone/>
            </a:pPr>
            <a:endParaRPr lang="en-US" sz="2000" b="1" dirty="0" smtClean="0"/>
          </a:p>
          <a:p>
            <a:pPr marL="457200" indent="-45720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query: </a:t>
            </a:r>
          </a:p>
          <a:p>
            <a:pPr marL="457200" indent="-457200">
              <a:buNone/>
            </a:pPr>
            <a:r>
              <a:rPr lang="en-US" sz="2000" b="1" dirty="0" err="1" smtClean="0"/>
              <a:t>i</a:t>
            </a:r>
            <a:r>
              <a:rPr lang="en-US" sz="2000" b="1" dirty="0" smtClean="0"/>
              <a:t>)</a:t>
            </a:r>
            <a:endParaRPr lang="en-IN" sz="2000" b="1" dirty="0" smtClean="0"/>
          </a:p>
          <a:p>
            <a:pPr marL="457200" indent="-457200">
              <a:buAutoNum type="arabicPeriod"/>
            </a:pPr>
            <a:endParaRPr lang="en-IN" sz="2000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2636912"/>
            <a:ext cx="6352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Basics of MongoDB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836712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err="1"/>
              <a:t>MongoDB</a:t>
            </a:r>
            <a:r>
              <a:rPr lang="en-IN" sz="2000" i="1" dirty="0"/>
              <a:t> (from "hu</a:t>
            </a:r>
            <a:r>
              <a:rPr lang="en-IN" sz="2000" b="1" i="1" dirty="0"/>
              <a:t>mongous") is a</a:t>
            </a:r>
          </a:p>
          <a:p>
            <a:pPr algn="ctr"/>
            <a:r>
              <a:rPr lang="en-IN" sz="2000" i="1" dirty="0"/>
              <a:t>scalable, high-performance, open source,</a:t>
            </a:r>
          </a:p>
          <a:p>
            <a:pPr algn="ctr"/>
            <a:r>
              <a:rPr lang="en-IN" sz="2000" i="1" dirty="0"/>
              <a:t>schema-free, document-oriented</a:t>
            </a:r>
          </a:p>
          <a:p>
            <a:pPr algn="ctr"/>
            <a:r>
              <a:rPr lang="en-IN" sz="2000" i="1" dirty="0"/>
              <a:t>database.</a:t>
            </a:r>
          </a:p>
          <a:p>
            <a:pPr algn="ctr"/>
            <a:r>
              <a:rPr lang="en-IN" sz="2000" i="1" dirty="0"/>
              <a:t>- mongodb.org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Introduction to MongoDB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42088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developed by the software company 10gen (now </a:t>
            </a:r>
            <a:r>
              <a:rPr lang="en-IN" dirty="0" err="1" smtClean="0">
                <a:hlinkClick r:id="rId2" tooltip="MongoDB Inc."/>
              </a:rPr>
              <a:t>MongoDB</a:t>
            </a:r>
            <a:r>
              <a:rPr lang="en-IN" dirty="0" smtClean="0">
                <a:hlinkClick r:id="rId2" tooltip="MongoDB Inc."/>
              </a:rPr>
              <a:t> Inc.</a:t>
            </a:r>
            <a:r>
              <a:rPr lang="en-IN" dirty="0" smtClean="0"/>
              <a:t>) in October 2007 as a component of a planned </a:t>
            </a:r>
            <a:r>
              <a:rPr lang="en-IN" dirty="0" smtClean="0">
                <a:hlinkClick r:id="rId3" tooltip="Platform as a service"/>
              </a:rPr>
              <a:t>platform as a service</a:t>
            </a:r>
            <a:r>
              <a:rPr lang="en-IN" dirty="0" smtClean="0"/>
              <a:t> product, the company shifted to an open source development model in 2009, with 10gen offering commercial support and other services.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6855973" cy="28803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165100" dist="190500" dir="4260000" sx="91000" sy="91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17032"/>
            <a:ext cx="57445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203200" dir="5400000" sx="90000" sy="90000" algn="ctr" rotWithShape="0">
              <a:srgbClr val="000000">
                <a:alpha val="96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1560" y="4941168"/>
            <a:ext cx="2000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Who is using it</a:t>
            </a:r>
            <a:endParaRPr 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 smtClean="0"/>
              <a:t>http://db-engines.com/en/ranking</a:t>
            </a:r>
            <a:endParaRPr lang="en-IN" sz="1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Features of </a:t>
            </a:r>
            <a:r>
              <a:rPr lang="en-US" sz="3200" b="1" dirty="0" err="1" smtClean="0"/>
              <a:t>Mongodb</a:t>
            </a:r>
            <a:endParaRPr lang="en-IN" sz="3200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39552" y="1412776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charset="0"/>
                <a:cs typeface="Arial" charset="0"/>
              </a:rPr>
              <a:t>Document-oriented – Documents are stored in BSON (binary JSON</a:t>
            </a:r>
            <a:r>
              <a:rPr lang="en-US" sz="1600" dirty="0" smtClean="0">
                <a:latin typeface="Arial" charset="0"/>
                <a:cs typeface="Arial" charset="0"/>
              </a:rPr>
              <a:t>)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Standard Database stuff</a:t>
            </a:r>
          </a:p>
          <a:p>
            <a:pPr marL="760413" lvl="1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Indexing</a:t>
            </a:r>
          </a:p>
          <a:p>
            <a:pPr marL="760413" lvl="1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Replication/failover support</a:t>
            </a: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Schema-less; very flexible – no more blocking  ALTER TABLE</a:t>
            </a: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Super Easy to install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Makes for easy horizontal scaling</a:t>
            </a: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Querying: Rich, </a:t>
            </a:r>
            <a:r>
              <a:rPr lang="en-US" sz="1600" dirty="0" err="1" smtClean="0">
                <a:latin typeface="Arial" charset="0"/>
                <a:cs typeface="Arial" charset="0"/>
              </a:rPr>
              <a:t>javascript</a:t>
            </a:r>
            <a:r>
              <a:rPr lang="en-US" sz="1600" dirty="0" smtClean="0">
                <a:latin typeface="Arial" charset="0"/>
                <a:cs typeface="Arial" charset="0"/>
              </a:rPr>
              <a:t>-based query syntax, nested queries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Auto-</a:t>
            </a:r>
            <a:r>
              <a:rPr lang="en-US" sz="1600" dirty="0" err="1" smtClean="0">
                <a:latin typeface="Arial" charset="0"/>
                <a:cs typeface="Arial" charset="0"/>
              </a:rPr>
              <a:t>sharding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Replication</a:t>
            </a: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Load balancing</a:t>
            </a:r>
          </a:p>
          <a:p>
            <a:pPr marL="360363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Efficient </a:t>
            </a:r>
            <a:r>
              <a:rPr lang="en-US" sz="1600" dirty="0" err="1" smtClean="0">
                <a:latin typeface="Arial" charset="0"/>
                <a:cs typeface="Arial" charset="0"/>
              </a:rPr>
              <a:t>Binay</a:t>
            </a:r>
            <a:r>
              <a:rPr lang="en-US" sz="1600" dirty="0" smtClean="0">
                <a:latin typeface="Arial" charset="0"/>
                <a:cs typeface="Arial" charset="0"/>
              </a:rPr>
              <a:t> object store via </a:t>
            </a:r>
            <a:r>
              <a:rPr lang="en-US" sz="1600" dirty="0" err="1" smtClean="0">
                <a:latin typeface="Arial" charset="0"/>
                <a:cs typeface="Arial" charset="0"/>
              </a:rPr>
              <a:t>GridFS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i.e</a:t>
            </a:r>
            <a:r>
              <a:rPr lang="en-US" sz="1600" dirty="0" smtClean="0">
                <a:latin typeface="Arial" charset="0"/>
                <a:cs typeface="Arial" charset="0"/>
              </a:rPr>
              <a:t> store </a:t>
            </a:r>
            <a:r>
              <a:rPr lang="en-US" sz="1600" dirty="0" err="1" smtClean="0">
                <a:latin typeface="Arial" charset="0"/>
                <a:cs typeface="Arial" charset="0"/>
              </a:rPr>
              <a:t>images,videos</a:t>
            </a:r>
            <a:r>
              <a:rPr lang="en-US" sz="1600" dirty="0" smtClean="0">
                <a:latin typeface="Arial" charset="0"/>
                <a:cs typeface="Arial" charset="0"/>
              </a:rPr>
              <a:t>, anything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360363" lvl="0" indent="-2698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Aggregation</a:t>
            </a:r>
            <a:endParaRPr 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“One size fits all” approach no longer applies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Black" pitchFamily="34" charset="0"/>
              </a:rPr>
              <a:t>Installation of MongoDB</a:t>
            </a:r>
            <a:endParaRPr lang="en-IN" b="1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Installation on </a:t>
            </a:r>
            <a:r>
              <a:rPr lang="en-US" b="1" u="sng" dirty="0" smtClean="0"/>
              <a:t>Windows</a:t>
            </a:r>
            <a:endParaRPr lang="en-IN" b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Determine which </a:t>
            </a:r>
            <a:r>
              <a:rPr lang="en-IN" dirty="0" err="1" smtClean="0"/>
              <a:t>MongoDB</a:t>
            </a:r>
            <a:r>
              <a:rPr lang="en-IN" dirty="0" smtClean="0"/>
              <a:t> build you need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Download </a:t>
            </a:r>
            <a:r>
              <a:rPr lang="en-IN" dirty="0" err="1" smtClean="0"/>
              <a:t>MongoDB</a:t>
            </a:r>
            <a:r>
              <a:rPr lang="en-IN" dirty="0" smtClean="0"/>
              <a:t> for Windows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Unzip the zip download and extract it in C: drive C:\MongoDB</a:t>
            </a:r>
          </a:p>
          <a:p>
            <a:r>
              <a:rPr lang="en-US" dirty="0" smtClean="0"/>
              <a:t>4.</a:t>
            </a:r>
            <a:r>
              <a:rPr lang="en-IN" b="1" dirty="0" smtClean="0"/>
              <a:t> Configuration File</a:t>
            </a:r>
          </a:p>
          <a:p>
            <a:r>
              <a:rPr lang="en-IN" dirty="0" smtClean="0"/>
              <a:t>     Create a </a:t>
            </a:r>
            <a:r>
              <a:rPr lang="en-IN" dirty="0" err="1" smtClean="0"/>
              <a:t>MongoDB</a:t>
            </a:r>
            <a:r>
              <a:rPr lang="en-IN" dirty="0" smtClean="0"/>
              <a:t> </a:t>
            </a:r>
            <a:r>
              <a:rPr lang="en-IN" dirty="0" err="1" smtClean="0"/>
              <a:t>config</a:t>
            </a:r>
            <a:r>
              <a:rPr lang="en-IN" dirty="0" smtClean="0"/>
              <a:t> file, it’s just a text file,</a:t>
            </a:r>
          </a:p>
          <a:p>
            <a:r>
              <a:rPr lang="en-IN" dirty="0" smtClean="0"/>
              <a:t>     for example : C:\MongoDB\mongo.config</a:t>
            </a:r>
          </a:p>
          <a:p>
            <a:r>
              <a:rPr lang="en-US" dirty="0" smtClean="0"/>
              <a:t>     </a:t>
            </a:r>
            <a:r>
              <a:rPr lang="en-IN" i="1" dirty="0" smtClean="0"/>
              <a:t>##store data here</a:t>
            </a:r>
            <a:r>
              <a:rPr lang="en-IN" dirty="0" smtClean="0"/>
              <a:t>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dbpath</a:t>
            </a:r>
            <a:r>
              <a:rPr lang="en-IN" dirty="0" smtClean="0"/>
              <a:t>=D:\mongodb\data   </a:t>
            </a:r>
          </a:p>
          <a:p>
            <a:r>
              <a:rPr lang="en-IN" i="1" dirty="0" smtClean="0"/>
              <a:t>     ##all output go here</a:t>
            </a:r>
            <a:r>
              <a:rPr lang="en-IN" dirty="0" smtClean="0"/>
              <a:t>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logpath</a:t>
            </a:r>
            <a:r>
              <a:rPr lang="en-IN" dirty="0" smtClean="0"/>
              <a:t>=D:\mongodb\log\mongo.log</a:t>
            </a:r>
          </a:p>
          <a:p>
            <a:r>
              <a:rPr lang="en-US" dirty="0" smtClean="0"/>
              <a:t>5.</a:t>
            </a:r>
            <a:r>
              <a:rPr lang="en-IN" b="1" dirty="0" smtClean="0"/>
              <a:t> Run </a:t>
            </a:r>
            <a:r>
              <a:rPr lang="en-IN" b="1" dirty="0" err="1" smtClean="0"/>
              <a:t>MongoDB</a:t>
            </a:r>
            <a:r>
              <a:rPr lang="en-IN" b="1" dirty="0" smtClean="0"/>
              <a:t> server</a:t>
            </a:r>
          </a:p>
          <a:p>
            <a:r>
              <a:rPr lang="en-IN" dirty="0" smtClean="0"/>
              <a:t>     Use mongod.exe --</a:t>
            </a:r>
            <a:r>
              <a:rPr lang="en-IN" dirty="0" err="1" smtClean="0"/>
              <a:t>config</a:t>
            </a:r>
            <a:r>
              <a:rPr lang="en-IN" dirty="0" smtClean="0"/>
              <a:t> d:\mongodb\mongo.config to start </a:t>
            </a:r>
            <a:r>
              <a:rPr lang="en-IN" dirty="0" err="1" smtClean="0"/>
              <a:t>MongoDB</a:t>
            </a:r>
            <a:r>
              <a:rPr lang="en-IN" dirty="0" smtClean="0"/>
              <a:t> server.</a:t>
            </a:r>
          </a:p>
          <a:p>
            <a:r>
              <a:rPr lang="en-US" dirty="0" smtClean="0"/>
              <a:t>6.</a:t>
            </a:r>
            <a:r>
              <a:rPr lang="en-IN" b="1" dirty="0" smtClean="0"/>
              <a:t> Connect to </a:t>
            </a:r>
            <a:r>
              <a:rPr lang="en-IN" b="1" dirty="0" err="1" smtClean="0"/>
              <a:t>MongoDB</a:t>
            </a:r>
            <a:endParaRPr lang="en-IN" b="1" dirty="0" smtClean="0"/>
          </a:p>
          <a:p>
            <a:r>
              <a:rPr lang="en-IN" dirty="0" smtClean="0"/>
              <a:t>     Uses mongo.exe to connect to the started </a:t>
            </a:r>
            <a:r>
              <a:rPr lang="en-IN" dirty="0" err="1" smtClean="0"/>
              <a:t>MongoDB</a:t>
            </a:r>
            <a:r>
              <a:rPr lang="en-IN" dirty="0" smtClean="0"/>
              <a:t> server.</a:t>
            </a:r>
          </a:p>
          <a:p>
            <a:r>
              <a:rPr lang="en-US" dirty="0" smtClean="0"/>
              <a:t>7.</a:t>
            </a:r>
            <a:r>
              <a:rPr lang="en-IN" b="1" dirty="0" smtClean="0"/>
              <a:t> </a:t>
            </a:r>
            <a:r>
              <a:rPr lang="en-IN" b="1" dirty="0" err="1" smtClean="0"/>
              <a:t>MongoDB</a:t>
            </a:r>
            <a:r>
              <a:rPr lang="en-IN" b="1" dirty="0" smtClean="0"/>
              <a:t> as Windows Service</a:t>
            </a:r>
          </a:p>
          <a:p>
            <a:r>
              <a:rPr lang="en-IN" dirty="0" smtClean="0"/>
              <a:t>    Add </a:t>
            </a:r>
            <a:r>
              <a:rPr lang="en-IN" dirty="0" err="1" smtClean="0"/>
              <a:t>MongoDB</a:t>
            </a:r>
            <a:r>
              <a:rPr lang="en-IN" dirty="0" smtClean="0"/>
              <a:t> as Windows Service, so that </a:t>
            </a:r>
            <a:r>
              <a:rPr lang="en-IN" dirty="0" err="1" smtClean="0"/>
              <a:t>MongoDB</a:t>
            </a:r>
            <a:r>
              <a:rPr lang="en-IN" dirty="0" smtClean="0"/>
              <a:t> will start automatically following each system restart.</a:t>
            </a:r>
          </a:p>
          <a:p>
            <a:r>
              <a:rPr lang="en-IN" dirty="0" smtClean="0"/>
              <a:t>   d:\mongodb\bin</a:t>
            </a:r>
            <a:r>
              <a:rPr lang="en-IN" b="1" dirty="0" smtClean="0"/>
              <a:t>&gt;</a:t>
            </a:r>
            <a:r>
              <a:rPr lang="en-IN" dirty="0" smtClean="0"/>
              <a:t> </a:t>
            </a:r>
            <a:r>
              <a:rPr lang="en-IN" dirty="0" err="1" smtClean="0"/>
              <a:t>mongod</a:t>
            </a:r>
            <a:r>
              <a:rPr lang="en-IN" dirty="0" smtClean="0"/>
              <a:t> --</a:t>
            </a:r>
            <a:r>
              <a:rPr lang="en-IN" dirty="0" err="1" smtClean="0"/>
              <a:t>config</a:t>
            </a:r>
            <a:r>
              <a:rPr lang="en-IN" dirty="0" smtClean="0"/>
              <a:t> D:\mongodb\mongo.config --</a:t>
            </a:r>
            <a:r>
              <a:rPr lang="en-IN" dirty="0" smtClean="0"/>
              <a:t>install    </a:t>
            </a:r>
            <a:endParaRPr lang="en-IN" dirty="0" smtClean="0"/>
          </a:p>
          <a:p>
            <a:pPr marL="342900" indent="-342900"/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2276872"/>
            <a:ext cx="67355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Getting started with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Java and MongoDB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and technologies used</a:t>
            </a:r>
          </a:p>
          <a:p>
            <a:endParaRPr lang="en-US" dirty="0" smtClean="0"/>
          </a:p>
          <a:p>
            <a:r>
              <a:rPr lang="en-US" dirty="0" smtClean="0"/>
              <a:t>1)Eclipse – </a:t>
            </a:r>
            <a:r>
              <a:rPr lang="en-US" dirty="0" err="1" smtClean="0"/>
              <a:t>Kepler</a:t>
            </a:r>
            <a:r>
              <a:rPr lang="en-US" dirty="0" smtClean="0"/>
              <a:t> or higher version</a:t>
            </a:r>
          </a:p>
          <a:p>
            <a:r>
              <a:rPr lang="en-US" dirty="0" smtClean="0"/>
              <a:t>2)Maven 3.x</a:t>
            </a:r>
          </a:p>
          <a:p>
            <a:r>
              <a:rPr lang="en-US" dirty="0" smtClean="0"/>
              <a:t>3)MongoDB</a:t>
            </a:r>
          </a:p>
          <a:p>
            <a:r>
              <a:rPr lang="en-US" dirty="0" smtClean="0"/>
              <a:t>4)JDK1.6 or higher</a:t>
            </a:r>
          </a:p>
          <a:p>
            <a:r>
              <a:rPr lang="en-US" dirty="0" smtClean="0"/>
              <a:t>5)</a:t>
            </a:r>
            <a:r>
              <a:rPr lang="en-IN" dirty="0" smtClean="0"/>
              <a:t> </a:t>
            </a:r>
            <a:r>
              <a:rPr lang="en-IN" dirty="0" err="1" smtClean="0"/>
              <a:t>MongoDB</a:t>
            </a:r>
            <a:r>
              <a:rPr lang="en-IN" dirty="0" smtClean="0"/>
              <a:t>-Java-Driver 2.10.1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158" y="2852936"/>
            <a:ext cx="588606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228600" dir="3300000" algn="l" rotWithShape="0">
              <a:prstClr val="black">
                <a:alpha val="39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843</Words>
  <Application>Microsoft Office PowerPoint</Application>
  <PresentationFormat>On-screen Show (4:3)</PresentationFormat>
  <Paragraphs>154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Features of Mongodb</vt:lpstr>
      <vt:lpstr>Slide 6</vt:lpstr>
      <vt:lpstr>Slide 7</vt:lpstr>
      <vt:lpstr>Slide 8</vt:lpstr>
      <vt:lpstr>Slide 9</vt:lpstr>
      <vt:lpstr>Slide 10</vt:lpstr>
      <vt:lpstr>MongoDB import and export</vt:lpstr>
      <vt:lpstr>Slide 12</vt:lpstr>
      <vt:lpstr>Slide 13</vt:lpstr>
      <vt:lpstr>Slide 14</vt:lpstr>
      <vt:lpstr>Java MongoDB : Update a document</vt:lpstr>
      <vt:lpstr>Java MongoDB : Query document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main</dc:creator>
  <cp:lastModifiedBy>main</cp:lastModifiedBy>
  <cp:revision>67</cp:revision>
  <dcterms:created xsi:type="dcterms:W3CDTF">2015-01-19T17:01:41Z</dcterms:created>
  <dcterms:modified xsi:type="dcterms:W3CDTF">2015-01-26T20:42:00Z</dcterms:modified>
</cp:coreProperties>
</file>