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D3FA-2485-493A-80C5-E9011FD8EA28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EF07-BB6B-4D85-8049-E96951B7E05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mongodb.org/manual/core/aggregation-pipelin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glossary/" TargetMode="External"/><Relationship Id="rId2" Type="http://schemas.openxmlformats.org/officeDocument/2006/relationships/hyperlink" Target="http://docs.mongodb.org/manual/core/indexes-introdu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Aggregation Framework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Aggregations</a:t>
            </a:r>
            <a:r>
              <a:rPr lang="en-IN" dirty="0" smtClean="0"/>
              <a:t> are operations that process data records and return computed results. </a:t>
            </a:r>
            <a:r>
              <a:rPr lang="en-IN" dirty="0" err="1" smtClean="0"/>
              <a:t>MongoDB</a:t>
            </a:r>
            <a:r>
              <a:rPr lang="en-IN" dirty="0" smtClean="0"/>
              <a:t> provides a rich set of aggregation operations that examine and perform calculations on the data sets</a:t>
            </a:r>
          </a:p>
          <a:p>
            <a:r>
              <a:rPr lang="en-IN" dirty="0" err="1" smtClean="0"/>
              <a:t>MongoDB</a:t>
            </a:r>
            <a:r>
              <a:rPr lang="en-IN" dirty="0" smtClean="0"/>
              <a:t> 2.2 introduced a new </a:t>
            </a:r>
            <a:r>
              <a:rPr lang="en-IN" i="1" dirty="0" smtClean="0">
                <a:hlinkClick r:id="rId2"/>
              </a:rPr>
              <a:t>aggregation framework</a:t>
            </a:r>
            <a:r>
              <a:rPr lang="en-IN" dirty="0" smtClean="0"/>
              <a:t>, modelled on the concept of data processing pipelines. Documents enter a multi-stage pipeline that transforms the documents into an aggregated result.</a:t>
            </a:r>
          </a:p>
          <a:p>
            <a:pPr algn="ctr"/>
            <a:r>
              <a:rPr lang="en-IN" b="1" dirty="0" smtClean="0"/>
              <a:t>db.collection.aggregate( [ { &lt;stage&gt; }, ... ] )</a:t>
            </a:r>
            <a:endParaRPr lang="en-IN" b="1" dirty="0"/>
          </a:p>
        </p:txBody>
      </p:sp>
      <p:pic>
        <p:nvPicPr>
          <p:cNvPr id="1026" name="Picture 2" descr="C:\Users\main\Desktop\aggregation-pipe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212976"/>
            <a:ext cx="4719724" cy="3397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Map Reduce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Map-reduce is a data processing paradigm for condensing large volumes of data into useful </a:t>
            </a:r>
            <a:r>
              <a:rPr lang="en-IN" i="1" dirty="0" smtClean="0"/>
              <a:t>aggregated</a:t>
            </a:r>
            <a:r>
              <a:rPr lang="en-IN" dirty="0" smtClean="0"/>
              <a:t> results.</a:t>
            </a:r>
            <a:endParaRPr lang="en-IN" dirty="0"/>
          </a:p>
        </p:txBody>
      </p:sp>
      <p:pic>
        <p:nvPicPr>
          <p:cNvPr id="2050" name="Picture 2" descr="C:\Users\main\Desktop\map-redu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030090" cy="3947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Pipeline Operations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92696"/>
            <a:ext cx="874846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>
                <a:solidFill>
                  <a:srgbClr val="FF0000"/>
                </a:solidFill>
              </a:rPr>
              <a:t>Stage Operators</a:t>
            </a:r>
          </a:p>
          <a:p>
            <a:r>
              <a:rPr lang="en-IN" sz="1600" b="1" dirty="0" smtClean="0"/>
              <a:t>$match    </a:t>
            </a:r>
            <a:r>
              <a:rPr lang="en-IN" sz="1600" dirty="0" smtClean="0"/>
              <a:t>- Uses a query predicate (like .find({…})) as a filter</a:t>
            </a:r>
          </a:p>
          <a:p>
            <a:pPr marL="989013" indent="-989013">
              <a:tabLst>
                <a:tab pos="90488" algn="l"/>
              </a:tabLst>
            </a:pPr>
            <a:r>
              <a:rPr lang="en-IN" sz="1600" b="1" dirty="0" smtClean="0"/>
              <a:t>$project </a:t>
            </a:r>
            <a:r>
              <a:rPr lang="en-IN" sz="1600" dirty="0" smtClean="0"/>
              <a:t>- Uses a sample document to determine the shape of the result (similar to .find()’s optional argument) • This can include computed values</a:t>
            </a:r>
          </a:p>
          <a:p>
            <a:r>
              <a:rPr lang="en-IN" sz="1600" b="1" dirty="0" smtClean="0"/>
              <a:t>$unwind </a:t>
            </a:r>
            <a:r>
              <a:rPr lang="en-IN" sz="1600" dirty="0" smtClean="0"/>
              <a:t>- Hands out array elements one at a time </a:t>
            </a:r>
          </a:p>
          <a:p>
            <a:r>
              <a:rPr lang="en-IN" sz="1600" b="1" dirty="0" smtClean="0"/>
              <a:t>$group    </a:t>
            </a:r>
            <a:r>
              <a:rPr lang="en-IN" sz="1600" dirty="0" smtClean="0"/>
              <a:t>- Aggregates items into buckets defined by a key </a:t>
            </a:r>
          </a:p>
          <a:p>
            <a:r>
              <a:rPr lang="en-IN" sz="1600" b="1" dirty="0" smtClean="0"/>
              <a:t>$sort       </a:t>
            </a:r>
            <a:r>
              <a:rPr lang="en-IN" sz="1600" dirty="0" smtClean="0"/>
              <a:t>- Sort documents  </a:t>
            </a:r>
          </a:p>
          <a:p>
            <a:r>
              <a:rPr lang="en-IN" sz="1600" b="1" dirty="0" smtClean="0"/>
              <a:t>$limit      </a:t>
            </a:r>
            <a:r>
              <a:rPr lang="en-IN" sz="1600" dirty="0" smtClean="0"/>
              <a:t>- Only allow the specified number of documents to pass </a:t>
            </a:r>
          </a:p>
          <a:p>
            <a:r>
              <a:rPr lang="en-IN" sz="1600" b="1" dirty="0" smtClean="0"/>
              <a:t>$skip       </a:t>
            </a:r>
            <a:r>
              <a:rPr lang="en-IN" sz="1600" dirty="0" smtClean="0"/>
              <a:t>- Skip over the specified number of documents</a:t>
            </a:r>
          </a:p>
          <a:p>
            <a:r>
              <a:rPr lang="en-IN" sz="1600" b="1" u="sng" dirty="0" smtClean="0">
                <a:solidFill>
                  <a:srgbClr val="FF0000"/>
                </a:solidFill>
              </a:rPr>
              <a:t>Expression Operators</a:t>
            </a:r>
          </a:p>
          <a:p>
            <a:r>
              <a:rPr lang="en-IN" sz="1600" dirty="0" smtClean="0"/>
              <a:t>{ &lt;operator&gt;: [ &lt;argument1&gt;, &lt;argument2&gt; ... ] }</a:t>
            </a:r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Boolean Operators</a:t>
            </a:r>
            <a:r>
              <a:rPr lang="en-IN" sz="1600" b="1" dirty="0" smtClean="0"/>
              <a:t>:  $</a:t>
            </a:r>
            <a:r>
              <a:rPr lang="en-IN" sz="1600" b="1" dirty="0" err="1" smtClean="0"/>
              <a:t>and,$not,$or</a:t>
            </a:r>
            <a:endParaRPr lang="en-IN" sz="1600" b="1" dirty="0" smtClean="0"/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Set Operators: </a:t>
            </a:r>
            <a:r>
              <a:rPr lang="en-IN" sz="1600" b="1" dirty="0" smtClean="0"/>
              <a:t>$allElementsTrue,$anyElementTrue,$setDifference,$setEquals,$setIntersection,</a:t>
            </a:r>
          </a:p>
          <a:p>
            <a:pPr marL="1438275" indent="-1438275"/>
            <a:r>
              <a:rPr lang="en-IN" sz="1600" b="1" dirty="0" smtClean="0"/>
              <a:t>                             $setIsSubset, $setUnion</a:t>
            </a:r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Comparison Operators:  </a:t>
            </a:r>
            <a:r>
              <a:rPr lang="en-IN" sz="1600" b="1" dirty="0" smtClean="0"/>
              <a:t>$</a:t>
            </a:r>
            <a:r>
              <a:rPr lang="en-IN" sz="1600" b="1" dirty="0" err="1" smtClean="0"/>
              <a:t>cmp,$eq</a:t>
            </a:r>
            <a:r>
              <a:rPr lang="en-IN" sz="1600" b="1" dirty="0" smtClean="0"/>
              <a:t> ,$</a:t>
            </a:r>
            <a:r>
              <a:rPr lang="en-IN" sz="1600" b="1" dirty="0" err="1" smtClean="0"/>
              <a:t>gt,$gte,$lt,$lte,$ne</a:t>
            </a:r>
            <a:endParaRPr lang="en-IN" sz="1600" b="1" dirty="0" smtClean="0"/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Arithmetic Operators: </a:t>
            </a:r>
            <a:r>
              <a:rPr lang="en-IN" sz="1600" b="1" dirty="0" smtClean="0"/>
              <a:t>$add ,$</a:t>
            </a:r>
            <a:r>
              <a:rPr lang="en-IN" sz="1600" b="1" dirty="0" err="1" smtClean="0"/>
              <a:t>divide,$mod,$multiply,$subtract</a:t>
            </a:r>
            <a:endParaRPr lang="en-IN" sz="1600" b="1" dirty="0" smtClean="0"/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String Operators: </a:t>
            </a:r>
            <a:r>
              <a:rPr lang="en-IN" sz="1600" b="1" dirty="0" smtClean="0"/>
              <a:t>$</a:t>
            </a:r>
            <a:r>
              <a:rPr lang="en-IN" sz="1600" b="1" dirty="0" err="1" smtClean="0"/>
              <a:t>concat,$strcasecmp,$substr,$toLower,$toUpper</a:t>
            </a:r>
            <a:endParaRPr lang="en-IN" sz="1600" b="1" dirty="0" smtClean="0"/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Array Operators: </a:t>
            </a:r>
            <a:r>
              <a:rPr lang="en-IN" sz="1600" b="1" dirty="0" smtClean="0"/>
              <a:t>$size</a:t>
            </a:r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Variable Operators: </a:t>
            </a:r>
            <a:r>
              <a:rPr lang="en-IN" sz="1600" b="1" dirty="0" smtClean="0"/>
              <a:t>$</a:t>
            </a:r>
            <a:r>
              <a:rPr lang="en-IN" sz="1600" b="1" dirty="0" err="1" smtClean="0"/>
              <a:t>let,$map</a:t>
            </a:r>
            <a:endParaRPr lang="en-IN" sz="1600" b="1" dirty="0" smtClean="0"/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Date Operators: </a:t>
            </a:r>
            <a:r>
              <a:rPr lang="en-IN" sz="1600" b="1" dirty="0" smtClean="0"/>
              <a:t>dayOfMonth,$dayOfWeek,$dayOfYear,$hour,$millisecond,$minute,$month,$second, $</a:t>
            </a:r>
            <a:r>
              <a:rPr lang="en-IN" sz="1600" b="1" dirty="0" err="1" smtClean="0"/>
              <a:t>week,$year</a:t>
            </a:r>
            <a:endParaRPr lang="en-IN" sz="1600" b="1" dirty="0" smtClean="0"/>
          </a:p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Conditional Expressions: </a:t>
            </a:r>
            <a:r>
              <a:rPr lang="en-IN" sz="1600" b="1" dirty="0" smtClean="0"/>
              <a:t>$</a:t>
            </a:r>
            <a:r>
              <a:rPr lang="en-IN" sz="1600" b="1" dirty="0" err="1" smtClean="0"/>
              <a:t>cond</a:t>
            </a:r>
            <a:r>
              <a:rPr lang="en-IN" sz="1600" b="1" dirty="0" smtClean="0"/>
              <a:t>, $</a:t>
            </a:r>
            <a:r>
              <a:rPr lang="en-IN" sz="1600" b="1" dirty="0" err="1" smtClean="0"/>
              <a:t>ifNull</a:t>
            </a:r>
            <a:endParaRPr lang="en-IN" sz="1600" b="1" dirty="0" smtClean="0"/>
          </a:p>
          <a:p>
            <a:r>
              <a:rPr lang="en-IN" sz="1600" b="1" u="sng" dirty="0" smtClean="0">
                <a:solidFill>
                  <a:srgbClr val="FF0000"/>
                </a:solidFill>
              </a:rPr>
              <a:t>Accumulators   </a:t>
            </a:r>
          </a:p>
          <a:p>
            <a:r>
              <a:rPr lang="en-IN" sz="1600" b="1" dirty="0" smtClean="0"/>
              <a:t>$</a:t>
            </a:r>
            <a:r>
              <a:rPr lang="en-IN" sz="1600" b="1" dirty="0" err="1" smtClean="0"/>
              <a:t>addToSet,$avg,$first,$last,$max,$min,$push,$sum</a:t>
            </a:r>
            <a:endParaRPr lang="en-IN" sz="1600" b="1" dirty="0" smtClean="0"/>
          </a:p>
          <a:p>
            <a:endParaRPr lang="en-IN" sz="1600" b="1" dirty="0" smtClean="0"/>
          </a:p>
          <a:p>
            <a:endParaRPr lang="en-IN" b="1" u="sng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Index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Indexes support the efficient execution of queries in </a:t>
            </a:r>
            <a:r>
              <a:rPr lang="en-IN" dirty="0" err="1" smtClean="0"/>
              <a:t>MongoDB</a:t>
            </a:r>
            <a:r>
              <a:rPr lang="en-IN" dirty="0" smtClean="0"/>
              <a:t>. Indexes are special data structures </a:t>
            </a:r>
            <a:r>
              <a:rPr lang="en-IN" dirty="0" smtClean="0">
                <a:hlinkClick r:id="rId2"/>
              </a:rPr>
              <a:t>[1]</a:t>
            </a:r>
            <a:r>
              <a:rPr lang="en-IN" dirty="0" smtClean="0"/>
              <a:t> that store a small portion of the collection’s data set in an easy to traverse form. The index stores the value of a specific field or set of fields, ordered by the value of the field. All </a:t>
            </a:r>
            <a:r>
              <a:rPr lang="en-IN" dirty="0" err="1" smtClean="0"/>
              <a:t>MongoDB</a:t>
            </a:r>
            <a:r>
              <a:rPr lang="en-IN" dirty="0" smtClean="0"/>
              <a:t> collections have an index on the _id field that exists by default</a:t>
            </a:r>
          </a:p>
          <a:p>
            <a:endParaRPr lang="en-IN" dirty="0" smtClean="0"/>
          </a:p>
          <a:p>
            <a:r>
              <a:rPr lang="en-IN" b="1" dirty="0" smtClean="0"/>
              <a:t>Sorted Results</a:t>
            </a:r>
          </a:p>
          <a:p>
            <a:r>
              <a:rPr lang="en-IN" dirty="0" err="1" smtClean="0"/>
              <a:t>MongoDB</a:t>
            </a:r>
            <a:r>
              <a:rPr lang="en-IN" dirty="0" smtClean="0"/>
              <a:t> can use indexes to return documents sorted by the index key directly from the index without requiring an additional sort phase.</a:t>
            </a:r>
          </a:p>
          <a:p>
            <a:r>
              <a:rPr lang="en-IN" b="1" dirty="0" smtClean="0"/>
              <a:t>Covered Results</a:t>
            </a:r>
          </a:p>
          <a:p>
            <a:r>
              <a:rPr lang="en-IN" dirty="0" smtClean="0"/>
              <a:t>When the query criteria and the </a:t>
            </a:r>
            <a:r>
              <a:rPr lang="en-IN" i="1" dirty="0" smtClean="0">
                <a:hlinkClick r:id="rId3"/>
              </a:rPr>
              <a:t>projection</a:t>
            </a:r>
            <a:r>
              <a:rPr lang="en-IN" dirty="0" smtClean="0"/>
              <a:t> of a query include </a:t>
            </a:r>
            <a:r>
              <a:rPr lang="en-IN" i="1" dirty="0" smtClean="0"/>
              <a:t>only</a:t>
            </a:r>
            <a:r>
              <a:rPr lang="en-IN" dirty="0" smtClean="0"/>
              <a:t> the indexed fields, </a:t>
            </a:r>
            <a:r>
              <a:rPr lang="en-IN" dirty="0" err="1" smtClean="0"/>
              <a:t>MongoDB</a:t>
            </a:r>
            <a:r>
              <a:rPr lang="en-IN" dirty="0" smtClean="0"/>
              <a:t> will return results directly from the index </a:t>
            </a:r>
            <a:r>
              <a:rPr lang="en-IN" i="1" dirty="0" smtClean="0"/>
              <a:t>without</a:t>
            </a:r>
            <a:r>
              <a:rPr lang="en-IN" dirty="0" smtClean="0"/>
              <a:t> scanning any documents or bringing documents into memory.</a:t>
            </a:r>
          </a:p>
          <a:p>
            <a:endParaRPr lang="en-US" dirty="0"/>
          </a:p>
          <a:p>
            <a:r>
              <a:rPr lang="en-IN" dirty="0" err="1" smtClean="0"/>
              <a:t>db.collection.ensureIndex</a:t>
            </a:r>
            <a:r>
              <a:rPr lang="en-IN" dirty="0" smtClean="0"/>
              <a:t>(</a:t>
            </a:r>
            <a:r>
              <a:rPr lang="en-IN" i="1" dirty="0" smtClean="0"/>
              <a:t>keys</a:t>
            </a:r>
            <a:r>
              <a:rPr lang="en-IN" dirty="0" smtClean="0"/>
              <a:t>, </a:t>
            </a:r>
            <a:r>
              <a:rPr lang="en-IN" i="1" dirty="0" smtClean="0"/>
              <a:t>options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db.collection.ensureIndex</a:t>
            </a:r>
            <a:r>
              <a:rPr lang="en-IN" dirty="0" smtClean="0"/>
              <a:t>( { a: 1, b: 1, c: -1 } )</a:t>
            </a:r>
          </a:p>
          <a:p>
            <a:r>
              <a:rPr lang="en-IN" dirty="0" err="1" smtClean="0"/>
              <a:t>db.collection.dropIndex</a:t>
            </a:r>
            <a:r>
              <a:rPr lang="en-IN" dirty="0" smtClean="0"/>
              <a:t>({x:1})</a:t>
            </a:r>
          </a:p>
          <a:p>
            <a:r>
              <a:rPr lang="en-IN" dirty="0" err="1" smtClean="0"/>
              <a:t>db.collection.dropIndexes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db.collection.reIndex</a:t>
            </a:r>
            <a:r>
              <a:rPr lang="en-IN" dirty="0" smtClean="0"/>
              <a:t>()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main\Desktop\mongodb_map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4667250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501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Map Reduce</vt:lpstr>
      <vt:lpstr>Pipeline Operations</vt:lpstr>
      <vt:lpstr>Index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main</dc:creator>
  <cp:lastModifiedBy>main</cp:lastModifiedBy>
  <cp:revision>18</cp:revision>
  <dcterms:created xsi:type="dcterms:W3CDTF">2015-01-29T00:47:58Z</dcterms:created>
  <dcterms:modified xsi:type="dcterms:W3CDTF">2015-01-29T04:36:06Z</dcterms:modified>
</cp:coreProperties>
</file>