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15" r:id="rId2"/>
    <p:sldId id="316" r:id="rId3"/>
    <p:sldId id="387" r:id="rId4"/>
    <p:sldId id="376" r:id="rId5"/>
    <p:sldId id="388" r:id="rId6"/>
    <p:sldId id="389" r:id="rId7"/>
    <p:sldId id="353" r:id="rId8"/>
    <p:sldId id="374" r:id="rId9"/>
    <p:sldId id="390" r:id="rId10"/>
    <p:sldId id="449" r:id="rId11"/>
    <p:sldId id="450" r:id="rId12"/>
    <p:sldId id="451" r:id="rId13"/>
    <p:sldId id="381" r:id="rId14"/>
    <p:sldId id="386" r:id="rId15"/>
    <p:sldId id="385" r:id="rId16"/>
    <p:sldId id="384" r:id="rId17"/>
    <p:sldId id="375" r:id="rId18"/>
    <p:sldId id="377" r:id="rId19"/>
    <p:sldId id="378" r:id="rId20"/>
    <p:sldId id="379" r:id="rId21"/>
    <p:sldId id="380" r:id="rId22"/>
    <p:sldId id="445" r:id="rId23"/>
    <p:sldId id="446" r:id="rId24"/>
    <p:sldId id="447" r:id="rId25"/>
    <p:sldId id="391" r:id="rId26"/>
    <p:sldId id="394" r:id="rId27"/>
    <p:sldId id="395" r:id="rId28"/>
    <p:sldId id="393" r:id="rId29"/>
    <p:sldId id="398" r:id="rId30"/>
    <p:sldId id="399" r:id="rId31"/>
    <p:sldId id="400" r:id="rId32"/>
    <p:sldId id="401" r:id="rId33"/>
    <p:sldId id="448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459" r:id="rId42"/>
    <p:sldId id="460" r:id="rId43"/>
    <p:sldId id="37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1A4"/>
    <a:srgbClr val="C6C7A1"/>
    <a:srgbClr val="C7A388"/>
    <a:srgbClr val="B88F65"/>
    <a:srgbClr val="9F6444"/>
    <a:srgbClr val="9ED91E"/>
    <a:srgbClr val="8CCC1C"/>
    <a:srgbClr val="EDC378"/>
    <a:srgbClr val="F6CC7B"/>
    <a:srgbClr val="486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719" autoAdjust="0"/>
  </p:normalViewPr>
  <p:slideViewPr>
    <p:cSldViewPr snapToObjects="1">
      <p:cViewPr varScale="1">
        <p:scale>
          <a:sx n="107" d="100"/>
          <a:sy n="107" d="100"/>
        </p:scale>
        <p:origin x="-16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A212F-17B2-A540-A843-E000CE0FE80F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3CD0E-D644-DC49-ADA3-43997552D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Read from any of the fastest responding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CD0E-D644-DC49-ADA3-43997552DC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975104"/>
          </a:xfrm>
        </p:spPr>
        <p:txBody>
          <a:bodyPr anchor="ctr"/>
          <a:lstStyle>
            <a:lvl1pPr marR="9144" algn="ctr">
              <a:defRPr sz="4000" b="1" cap="none" spc="0" baseline="0">
                <a:ln w="3175" cmpd="sng">
                  <a:solidFill>
                    <a:schemeClr val="tx1"/>
                  </a:solidFill>
                </a:ln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431540"/>
            <a:ext cx="8229600" cy="1508760"/>
          </a:xfrm>
        </p:spPr>
        <p:txBody>
          <a:bodyPr lIns="100584" tIns="4572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00400" y="6324600"/>
            <a:ext cx="24384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100">
                <a:solidFill>
                  <a:srgbClr val="496075"/>
                </a:solidFill>
              </a:defRPr>
            </a:lvl1pPr>
          </a:lstStyle>
          <a:p>
            <a:r>
              <a:rPr lang="en-US" smtClean="0"/>
              <a:t>© Copyright 2010 10gen Inc.</a:t>
            </a:r>
            <a:endParaRPr dirty="0"/>
          </a:p>
        </p:txBody>
      </p:sp>
      <p:pic>
        <p:nvPicPr>
          <p:cNvPr id="6" name="Picture 5" descr="logo-mongodb-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6096000"/>
            <a:ext cx="1905000" cy="635000"/>
          </a:xfrm>
          <a:prstGeom prst="rect">
            <a:avLst/>
          </a:prstGeom>
        </p:spPr>
      </p:pic>
      <p:pic>
        <p:nvPicPr>
          <p:cNvPr id="7" name="Picture 6" descr="10gen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04" y="6096000"/>
            <a:ext cx="1151496" cy="538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609599" y="251257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0800000">
            <a:off x="2819400" y="251257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 rot="16200000">
            <a:off x="7554388" y="3551238"/>
            <a:ext cx="24384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100">
                <a:solidFill>
                  <a:srgbClr val="496075"/>
                </a:solidFill>
              </a:defRPr>
            </a:lvl1pPr>
          </a:lstStyle>
          <a:p>
            <a:r>
              <a:rPr lang="en-US" dirty="0" smtClean="0"/>
              <a:t>© Copyright 2010 10gen Inc.</a:t>
            </a:r>
            <a:endParaRPr dirty="0"/>
          </a:p>
        </p:txBody>
      </p:sp>
      <p:pic>
        <p:nvPicPr>
          <p:cNvPr id="11" name="Picture 10" descr="logo-mongodb-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734300" y="825500"/>
            <a:ext cx="1905000" cy="635000"/>
          </a:xfrm>
          <a:prstGeom prst="rect">
            <a:avLst/>
          </a:prstGeom>
        </p:spPr>
      </p:pic>
      <p:pic>
        <p:nvPicPr>
          <p:cNvPr id="12" name="Picture 11" descr="10gen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111052" y="5844627"/>
            <a:ext cx="1151496" cy="538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00400" y="6324600"/>
            <a:ext cx="24384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100">
                <a:solidFill>
                  <a:srgbClr val="496075"/>
                </a:solidFill>
              </a:defRPr>
            </a:lvl1pPr>
          </a:lstStyle>
          <a:p>
            <a:r>
              <a:rPr lang="en-US" smtClean="0"/>
              <a:t>© Copyright 2010 10gen Inc.</a:t>
            </a:r>
            <a:endParaRPr dirty="0"/>
          </a:p>
        </p:txBody>
      </p:sp>
      <p:pic>
        <p:nvPicPr>
          <p:cNvPr id="8" name="Picture 7" descr="logo-mongodb-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6096000"/>
            <a:ext cx="1905000" cy="635000"/>
          </a:xfrm>
          <a:prstGeom prst="rect">
            <a:avLst/>
          </a:prstGeom>
        </p:spPr>
      </p:pic>
      <p:pic>
        <p:nvPicPr>
          <p:cNvPr id="9" name="Picture 8" descr="10gen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04" y="6096000"/>
            <a:ext cx="1151496" cy="538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1672"/>
            <a:ext cx="8229600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00400" y="6324600"/>
            <a:ext cx="24384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100">
                <a:solidFill>
                  <a:srgbClr val="496075"/>
                </a:solidFill>
              </a:defRPr>
            </a:lvl1pPr>
          </a:lstStyle>
          <a:p>
            <a:r>
              <a:rPr lang="en-US" smtClean="0"/>
              <a:t>© Copyright 2010 10gen Inc.</a:t>
            </a:r>
            <a:endParaRPr dirty="0"/>
          </a:p>
        </p:txBody>
      </p:sp>
      <p:pic>
        <p:nvPicPr>
          <p:cNvPr id="9" name="Picture 8" descr="logo-mongodb-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6096000"/>
            <a:ext cx="1905000" cy="635000"/>
          </a:xfrm>
          <a:prstGeom prst="rect">
            <a:avLst/>
          </a:prstGeom>
        </p:spPr>
      </p:pic>
      <p:pic>
        <p:nvPicPr>
          <p:cNvPr id="10" name="Picture 9" descr="10gen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04" y="6096000"/>
            <a:ext cx="1151496" cy="538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00400" y="6324600"/>
            <a:ext cx="24384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100">
                <a:solidFill>
                  <a:srgbClr val="496075"/>
                </a:solidFill>
              </a:defRPr>
            </a:lvl1pPr>
          </a:lstStyle>
          <a:p>
            <a:r>
              <a:rPr lang="en-US" smtClean="0"/>
              <a:t>© Copyright 2010 10gen Inc.</a:t>
            </a:r>
            <a:endParaRPr dirty="0"/>
          </a:p>
        </p:txBody>
      </p:sp>
      <p:pic>
        <p:nvPicPr>
          <p:cNvPr id="12" name="Picture 11" descr="logo-mongodb-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6096000"/>
            <a:ext cx="1905000" cy="635000"/>
          </a:xfrm>
          <a:prstGeom prst="rect">
            <a:avLst/>
          </a:prstGeom>
        </p:spPr>
      </p:pic>
      <p:pic>
        <p:nvPicPr>
          <p:cNvPr id="13" name="Picture 12" descr="10gen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04" y="6096000"/>
            <a:ext cx="1151496" cy="538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00400" y="6324600"/>
            <a:ext cx="24384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100">
                <a:solidFill>
                  <a:srgbClr val="496075"/>
                </a:solidFill>
              </a:defRPr>
            </a:lvl1pPr>
          </a:lstStyle>
          <a:p>
            <a:r>
              <a:rPr lang="en-US" smtClean="0"/>
              <a:t>© Copyright 2010 10gen Inc.</a:t>
            </a:r>
            <a:endParaRPr dirty="0"/>
          </a:p>
        </p:txBody>
      </p:sp>
      <p:pic>
        <p:nvPicPr>
          <p:cNvPr id="10" name="Picture 9" descr="logo-mongodb-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6096000"/>
            <a:ext cx="1905000" cy="635000"/>
          </a:xfrm>
          <a:prstGeom prst="rect">
            <a:avLst/>
          </a:prstGeom>
        </p:spPr>
      </p:pic>
      <p:pic>
        <p:nvPicPr>
          <p:cNvPr id="11" name="Picture 10" descr="10gen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04" y="6096000"/>
            <a:ext cx="1151496" cy="538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04800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6464"/>
            <a:ext cx="4040188" cy="639762"/>
          </a:xfrm>
        </p:spPr>
        <p:txBody>
          <a:bodyPr anchor="ctr">
            <a:normAutofit/>
          </a:bodyPr>
          <a:lstStyle>
            <a:lvl1pPr marL="73152" indent="0" algn="l">
              <a:buNone/>
              <a:defRPr sz="1800" b="1">
                <a:solidFill>
                  <a:srgbClr val="C7C1A4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426464"/>
            <a:ext cx="4041775" cy="639762"/>
          </a:xfrm>
        </p:spPr>
        <p:txBody>
          <a:bodyPr anchor="ctr">
            <a:normAutofit/>
          </a:bodyPr>
          <a:lstStyle>
            <a:lvl1pPr marL="73152" indent="0">
              <a:buNone/>
              <a:defRPr sz="1800" b="1">
                <a:solidFill>
                  <a:srgbClr val="C7C1A4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75751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5751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0" y="6324600"/>
            <a:ext cx="24384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100">
                <a:solidFill>
                  <a:srgbClr val="496075"/>
                </a:solidFill>
              </a:defRPr>
            </a:lvl1pPr>
          </a:lstStyle>
          <a:p>
            <a:r>
              <a:rPr lang="en-US" smtClean="0"/>
              <a:t>© Copyright 2010 10gen Inc.</a:t>
            </a:r>
            <a:endParaRPr dirty="0"/>
          </a:p>
        </p:txBody>
      </p:sp>
      <p:pic>
        <p:nvPicPr>
          <p:cNvPr id="11" name="Picture 10" descr="logo-mongodb-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6096000"/>
            <a:ext cx="1905000" cy="635000"/>
          </a:xfrm>
          <a:prstGeom prst="rect">
            <a:avLst/>
          </a:prstGeom>
        </p:spPr>
      </p:pic>
      <p:pic>
        <p:nvPicPr>
          <p:cNvPr id="12" name="Picture 11" descr="10gen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04" y="6096000"/>
            <a:ext cx="1151496" cy="538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0" y="6324600"/>
            <a:ext cx="24384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100">
                <a:solidFill>
                  <a:srgbClr val="496075"/>
                </a:solidFill>
              </a:defRPr>
            </a:lvl1pPr>
          </a:lstStyle>
          <a:p>
            <a:r>
              <a:rPr lang="en-US" smtClean="0"/>
              <a:t>© Copyright 2010 10gen Inc.</a:t>
            </a:r>
            <a:endParaRPr dirty="0"/>
          </a:p>
        </p:txBody>
      </p:sp>
      <p:pic>
        <p:nvPicPr>
          <p:cNvPr id="9" name="Picture 8" descr="logo-mongodb-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6096000"/>
            <a:ext cx="1905000" cy="635000"/>
          </a:xfrm>
          <a:prstGeom prst="rect">
            <a:avLst/>
          </a:prstGeom>
        </p:spPr>
      </p:pic>
      <p:pic>
        <p:nvPicPr>
          <p:cNvPr id="10" name="Picture 9" descr="10gen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04" y="6096000"/>
            <a:ext cx="1151496" cy="538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00400" y="6324600"/>
            <a:ext cx="24384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100">
                <a:solidFill>
                  <a:srgbClr val="496075"/>
                </a:solidFill>
              </a:defRPr>
            </a:lvl1pPr>
          </a:lstStyle>
          <a:p>
            <a:r>
              <a:rPr lang="en-US" smtClean="0"/>
              <a:t>© Copyright 2010 10gen Inc.</a:t>
            </a:r>
            <a:endParaRPr dirty="0"/>
          </a:p>
        </p:txBody>
      </p:sp>
      <p:pic>
        <p:nvPicPr>
          <p:cNvPr id="12" name="Picture 11" descr="logo-mongodb-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6096000"/>
            <a:ext cx="1905000" cy="635000"/>
          </a:xfrm>
          <a:prstGeom prst="rect">
            <a:avLst/>
          </a:prstGeom>
        </p:spPr>
      </p:pic>
      <p:pic>
        <p:nvPicPr>
          <p:cNvPr id="13" name="Picture 12" descr="10gen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04" y="6096000"/>
            <a:ext cx="1151496" cy="538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vert270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 rot="16200000">
            <a:off x="7554388" y="3551238"/>
            <a:ext cx="24384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100">
                <a:solidFill>
                  <a:srgbClr val="496075"/>
                </a:solidFill>
              </a:defRPr>
            </a:lvl1pPr>
          </a:lstStyle>
          <a:p>
            <a:r>
              <a:rPr lang="en-US" dirty="0" smtClean="0"/>
              <a:t>© Copyright 2010 10gen Inc.</a:t>
            </a:r>
            <a:endParaRPr dirty="0"/>
          </a:p>
        </p:txBody>
      </p:sp>
      <p:pic>
        <p:nvPicPr>
          <p:cNvPr id="11" name="Picture 10" descr="logo-mongodb-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734300" y="825500"/>
            <a:ext cx="1905000" cy="635000"/>
          </a:xfrm>
          <a:prstGeom prst="rect">
            <a:avLst/>
          </a:prstGeom>
        </p:spPr>
      </p:pic>
      <p:pic>
        <p:nvPicPr>
          <p:cNvPr id="12" name="Picture 11" descr="10gen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111052" y="5844627"/>
            <a:ext cx="1151496" cy="5387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0C2C66"/>
            </a:gs>
            <a:gs pos="100000">
              <a:srgbClr val="23498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00400" y="6324600"/>
            <a:ext cx="24384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100">
                <a:solidFill>
                  <a:srgbClr val="496075"/>
                </a:solidFill>
              </a:defRPr>
            </a:lvl1pPr>
          </a:lstStyle>
          <a:p>
            <a:r>
              <a:rPr lang="en-US" smtClean="0"/>
              <a:t>© Copyright 2010 10gen Inc.</a:t>
            </a:r>
            <a:endParaRPr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pic>
        <p:nvPicPr>
          <p:cNvPr id="8" name="Picture 7" descr="logo-mongodb-ondark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6096000"/>
            <a:ext cx="1905000" cy="635000"/>
          </a:xfrm>
          <a:prstGeom prst="rect">
            <a:avLst/>
          </a:prstGeom>
        </p:spPr>
      </p:pic>
      <p:pic>
        <p:nvPicPr>
          <p:cNvPr id="9" name="Picture 8" descr="10genRev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04" y="6096000"/>
            <a:ext cx="1151496" cy="5387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rgbClr val="ABDC45"/>
          </a:solidFill>
          <a:latin typeface="Arial"/>
          <a:ea typeface="+mj-ea"/>
          <a:cs typeface="Arial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rgbClr val="F6CC7B"/>
        </a:buClr>
        <a:buSzPct val="95000"/>
        <a:buFont typeface="Arial"/>
        <a:buChar char="•"/>
        <a:defRPr kumimoji="0"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740664" indent="-285750" algn="l" rtl="0" eaLnBrk="1" latinLnBrk="0" hangingPunct="1">
        <a:spcBef>
          <a:spcPct val="20000"/>
        </a:spcBef>
        <a:buClr>
          <a:srgbClr val="95CE3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Arial"/>
          <a:ea typeface="+mn-ea"/>
          <a:cs typeface="Arial"/>
        </a:defRPr>
      </a:lvl2pPr>
      <a:lvl3pPr marL="996696" indent="-228600" algn="l" rtl="0" eaLnBrk="1" latinLnBrk="0" hangingPunct="1">
        <a:spcBef>
          <a:spcPct val="20000"/>
        </a:spcBef>
        <a:buClr>
          <a:srgbClr val="86C800"/>
        </a:buClr>
        <a:buFont typeface="Arial"/>
        <a:buChar char="•"/>
        <a:defRPr kumimoji="0"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261872" indent="-228600" algn="l" rtl="0" eaLnBrk="1" latinLnBrk="0" hangingPunct="1">
        <a:spcBef>
          <a:spcPct val="20000"/>
        </a:spcBef>
        <a:buClr>
          <a:srgbClr val="86C800"/>
        </a:buClr>
        <a:buFont typeface="Arial"/>
        <a:buChar char="•"/>
        <a:defRPr kumimoji="0"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1481328" indent="-210312" algn="l" rtl="0" eaLnBrk="1" latinLnBrk="0" hangingPunct="1">
        <a:spcBef>
          <a:spcPct val="20000"/>
        </a:spcBef>
        <a:buClr>
          <a:srgbClr val="86C800"/>
        </a:buClr>
        <a:buFont typeface="Arial"/>
        <a:buChar char="•"/>
        <a:defRPr kumimoji="0"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ridhar@10gen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4"/>
          <p:cNvSpPr>
            <a:spLocks/>
          </p:cNvSpPr>
          <p:nvPr/>
        </p:nvSpPr>
        <p:spPr bwMode="auto">
          <a:xfrm>
            <a:off x="98227" y="5884664"/>
            <a:ext cx="9045773" cy="66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endParaRPr lang="en-US" sz="2000" dirty="0">
              <a:latin typeface="Helvetica" charset="0"/>
              <a:cs typeface="Lucida Grande" charset="0"/>
              <a:sym typeface="Lucida Grand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47405" y="504760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Bryan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Reinero</a:t>
            </a:r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bryan.reinero@10gen.com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72200" y="6324600"/>
            <a:ext cx="609600" cy="365125"/>
          </a:xfrm>
          <a:prstGeom prst="rect">
            <a:avLst/>
          </a:prstGeom>
        </p:spPr>
        <p:txBody>
          <a:bodyPr/>
          <a:lstStyle/>
          <a:p>
            <a:pPr algn="ctr"/>
            <a:fld id="{E418A70A-20A5-2441-94C1-90FE29357D2D}" type="slidenum">
              <a:rPr lang="en-US" smtClean="0"/>
              <a:pPr algn="ctr"/>
              <a:t>1</a:t>
            </a:fld>
            <a:endParaRPr lang="en-US"/>
          </a:p>
        </p:txBody>
      </p:sp>
      <p:pic>
        <p:nvPicPr>
          <p:cNvPr id="5" name="Picture 4" descr="10gen-comb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1869774"/>
            <a:ext cx="7239000" cy="13306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3794369"/>
            <a:ext cx="64453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Building Your First Application in Java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251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ort-Point-San-Francisco-Surfing-under-the-Golden-Gate-Bridge.jpeg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257300"/>
            <a:ext cx="5981700" cy="4324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468923"/>
            <a:ext cx="705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FD13B"/>
                </a:solidFill>
              </a:rPr>
              <a:t>Let’s build a location based surf </a:t>
            </a:r>
            <a:r>
              <a:rPr lang="en-US" sz="2800" dirty="0">
                <a:solidFill>
                  <a:srgbClr val="7FD13B"/>
                </a:solidFill>
              </a:rPr>
              <a:t>r</a:t>
            </a:r>
            <a:r>
              <a:rPr lang="en-US" sz="2800" dirty="0" smtClean="0">
                <a:solidFill>
                  <a:srgbClr val="7FD13B"/>
                </a:solidFill>
              </a:rPr>
              <a:t>eporting app!</a:t>
            </a:r>
            <a:endParaRPr lang="en-US" sz="2800" dirty="0">
              <a:solidFill>
                <a:srgbClr val="7FD13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9785" y="2362200"/>
            <a:ext cx="4775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Report current conditions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01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ort-Point-San-Francisco-Surfing-under-the-Golden-Gate-Bridge.jpeg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257300"/>
            <a:ext cx="5981700" cy="4324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468923"/>
            <a:ext cx="705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FD13B"/>
                </a:solidFill>
              </a:rPr>
              <a:t>Let’s build a location based surf </a:t>
            </a:r>
            <a:r>
              <a:rPr lang="en-US" sz="2800" dirty="0">
                <a:solidFill>
                  <a:srgbClr val="7FD13B"/>
                </a:solidFill>
              </a:rPr>
              <a:t>r</a:t>
            </a:r>
            <a:r>
              <a:rPr lang="en-US" sz="2800" dirty="0" smtClean="0">
                <a:solidFill>
                  <a:srgbClr val="7FD13B"/>
                </a:solidFill>
              </a:rPr>
              <a:t>eporting app!</a:t>
            </a:r>
            <a:endParaRPr lang="en-US" sz="2800" dirty="0">
              <a:solidFill>
                <a:srgbClr val="7FD13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9785" y="2362200"/>
            <a:ext cx="5121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Report current conditions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Get current local conditions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20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ort-Point-San-Francisco-Surfing-under-the-Golden-Gate-Bridge.jpeg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257300"/>
            <a:ext cx="5981700" cy="4324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468923"/>
            <a:ext cx="705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FD13B"/>
                </a:solidFill>
              </a:rPr>
              <a:t>Let’s build a location based surf </a:t>
            </a:r>
            <a:r>
              <a:rPr lang="en-US" sz="2800" dirty="0">
                <a:solidFill>
                  <a:srgbClr val="7FD13B"/>
                </a:solidFill>
              </a:rPr>
              <a:t>r</a:t>
            </a:r>
            <a:r>
              <a:rPr lang="en-US" sz="2800" dirty="0" smtClean="0">
                <a:solidFill>
                  <a:srgbClr val="7FD13B"/>
                </a:solidFill>
              </a:rPr>
              <a:t>eporting app!</a:t>
            </a:r>
            <a:endParaRPr lang="en-US" sz="2800" dirty="0">
              <a:solidFill>
                <a:srgbClr val="7FD13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9785" y="2362200"/>
            <a:ext cx="6660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Report current conditions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Get current local conditions 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Determine best conditions per beach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016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5529203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"_id" : </a:t>
            </a:r>
            <a:r>
              <a:rPr lang="en-US" dirty="0" err="1"/>
              <a:t>ObjectId</a:t>
            </a:r>
            <a:r>
              <a:rPr lang="en-US" dirty="0"/>
              <a:t>("504ceb3d30042d707af96fef"),</a:t>
            </a:r>
          </a:p>
          <a:p>
            <a:r>
              <a:rPr lang="en-US" dirty="0"/>
              <a:t>	"reporter" : "test",</a:t>
            </a:r>
          </a:p>
          <a:p>
            <a:r>
              <a:rPr lang="en-US" dirty="0"/>
              <a:t>	"location" : {</a:t>
            </a:r>
          </a:p>
          <a:p>
            <a:r>
              <a:rPr lang="en-US" dirty="0"/>
              <a:t>		"coordinates" : [</a:t>
            </a:r>
          </a:p>
          <a:p>
            <a:r>
              <a:rPr lang="en-US" dirty="0"/>
              <a:t>			-122.477222,</a:t>
            </a:r>
          </a:p>
          <a:p>
            <a:r>
              <a:rPr lang="en-US" dirty="0"/>
              <a:t>			37.810556</a:t>
            </a:r>
          </a:p>
          <a:p>
            <a:r>
              <a:rPr lang="en-US" dirty="0"/>
              <a:t>		],</a:t>
            </a:r>
          </a:p>
          <a:p>
            <a:r>
              <a:rPr lang="en-US" dirty="0"/>
              <a:t>		"name" : "Fort Point"</a:t>
            </a:r>
          </a:p>
          <a:p>
            <a:r>
              <a:rPr lang="en-US" dirty="0"/>
              <a:t>	},</a:t>
            </a:r>
          </a:p>
          <a:p>
            <a:r>
              <a:rPr lang="en-US" dirty="0"/>
              <a:t>	"conditions" : {</a:t>
            </a:r>
          </a:p>
          <a:p>
            <a:r>
              <a:rPr lang="en-US" dirty="0"/>
              <a:t>		"height" : 0,</a:t>
            </a:r>
          </a:p>
          <a:p>
            <a:r>
              <a:rPr lang="en-US" dirty="0"/>
              <a:t>		"period" : 9,</a:t>
            </a:r>
          </a:p>
          <a:p>
            <a:r>
              <a:rPr lang="en-US" dirty="0"/>
              <a:t>		"rating" : 1</a:t>
            </a:r>
          </a:p>
          <a:p>
            <a:r>
              <a:rPr lang="en-US" dirty="0"/>
              <a:t>	},</a:t>
            </a:r>
          </a:p>
          <a:p>
            <a:r>
              <a:rPr lang="en-US" dirty="0"/>
              <a:t>	"date" : </a:t>
            </a:r>
            <a:r>
              <a:rPr lang="en-US" dirty="0" err="1"/>
              <a:t>ISODate</a:t>
            </a:r>
            <a:r>
              <a:rPr lang="en-US" dirty="0"/>
              <a:t>("2011-11-16T20:17:17.277Z")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931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5529203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"_id" : </a:t>
            </a:r>
            <a:r>
              <a:rPr lang="en-US" dirty="0" err="1">
                <a:solidFill>
                  <a:schemeClr val="accent1"/>
                </a:solidFill>
              </a:rPr>
              <a:t>ObjectId</a:t>
            </a:r>
            <a:r>
              <a:rPr lang="en-US" dirty="0">
                <a:solidFill>
                  <a:schemeClr val="accent1"/>
                </a:solidFill>
              </a:rPr>
              <a:t>("504ceb3d30042d707af96fef")</a:t>
            </a:r>
            <a:r>
              <a:rPr lang="en-US" dirty="0"/>
              <a:t>,</a:t>
            </a:r>
          </a:p>
          <a:p>
            <a:r>
              <a:rPr lang="en-US" dirty="0"/>
              <a:t>	"reporter" : "test",</a:t>
            </a:r>
          </a:p>
          <a:p>
            <a:r>
              <a:rPr lang="en-US" dirty="0"/>
              <a:t>	"location" : {</a:t>
            </a:r>
          </a:p>
          <a:p>
            <a:r>
              <a:rPr lang="en-US" dirty="0"/>
              <a:t>		"coordinates" : [</a:t>
            </a:r>
          </a:p>
          <a:p>
            <a:r>
              <a:rPr lang="en-US" dirty="0"/>
              <a:t>			-122.477222,</a:t>
            </a:r>
          </a:p>
          <a:p>
            <a:r>
              <a:rPr lang="en-US" dirty="0"/>
              <a:t>			37.810556</a:t>
            </a:r>
          </a:p>
          <a:p>
            <a:r>
              <a:rPr lang="en-US" dirty="0"/>
              <a:t>		],</a:t>
            </a:r>
          </a:p>
          <a:p>
            <a:r>
              <a:rPr lang="en-US" dirty="0"/>
              <a:t>		"name" : "Fort Point"</a:t>
            </a:r>
          </a:p>
          <a:p>
            <a:r>
              <a:rPr lang="en-US" dirty="0"/>
              <a:t>	},</a:t>
            </a:r>
          </a:p>
          <a:p>
            <a:r>
              <a:rPr lang="en-US" dirty="0"/>
              <a:t>	"conditions" : {</a:t>
            </a:r>
          </a:p>
          <a:p>
            <a:r>
              <a:rPr lang="en-US" dirty="0"/>
              <a:t>		"height" : 0,</a:t>
            </a:r>
          </a:p>
          <a:p>
            <a:r>
              <a:rPr lang="en-US" dirty="0"/>
              <a:t>		"period" : 9,</a:t>
            </a:r>
          </a:p>
          <a:p>
            <a:r>
              <a:rPr lang="en-US" dirty="0"/>
              <a:t>		"rating" : 1</a:t>
            </a:r>
          </a:p>
          <a:p>
            <a:r>
              <a:rPr lang="en-US" dirty="0"/>
              <a:t>	},</a:t>
            </a:r>
          </a:p>
          <a:p>
            <a:r>
              <a:rPr lang="en-US" dirty="0"/>
              <a:t>	"date" : </a:t>
            </a:r>
            <a:r>
              <a:rPr lang="en-US" dirty="0" err="1"/>
              <a:t>ISODate</a:t>
            </a:r>
            <a:r>
              <a:rPr lang="en-US" dirty="0"/>
              <a:t>("2011-11-16T20:17:17.277Z")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954050" y="1351952"/>
            <a:ext cx="1632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FD13B"/>
                </a:solidFill>
              </a:rPr>
              <a:t>Primary Key, </a:t>
            </a:r>
          </a:p>
          <a:p>
            <a:r>
              <a:rPr lang="en-US" sz="2000" dirty="0" smtClean="0">
                <a:solidFill>
                  <a:srgbClr val="7FD13B"/>
                </a:solidFill>
              </a:rPr>
              <a:t>Unique, </a:t>
            </a:r>
          </a:p>
          <a:p>
            <a:r>
              <a:rPr lang="en-US" sz="2000" dirty="0" smtClean="0">
                <a:solidFill>
                  <a:srgbClr val="7FD13B"/>
                </a:solidFill>
              </a:rPr>
              <a:t>Auto-indexed</a:t>
            </a:r>
            <a:endParaRPr lang="en-US" sz="2000" dirty="0">
              <a:solidFill>
                <a:srgbClr val="7FD13B"/>
              </a:solidFill>
            </a:endParaRP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 flipV="1">
            <a:off x="5986404" y="1524000"/>
            <a:ext cx="967646" cy="335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8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5529203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"_id" : </a:t>
            </a:r>
            <a:r>
              <a:rPr lang="en-US" dirty="0" err="1">
                <a:solidFill>
                  <a:schemeClr val="accent1"/>
                </a:solidFill>
              </a:rPr>
              <a:t>ObjectId</a:t>
            </a:r>
            <a:r>
              <a:rPr lang="en-US" dirty="0">
                <a:solidFill>
                  <a:schemeClr val="accent1"/>
                </a:solidFill>
              </a:rPr>
              <a:t>("504ceb3d30042d707af96fef")</a:t>
            </a:r>
            <a:r>
              <a:rPr lang="en-US" dirty="0"/>
              <a:t>,</a:t>
            </a:r>
          </a:p>
          <a:p>
            <a:r>
              <a:rPr lang="en-US" dirty="0"/>
              <a:t>	"reporter" : "test",</a:t>
            </a:r>
          </a:p>
          <a:p>
            <a:r>
              <a:rPr lang="en-US" dirty="0"/>
              <a:t>	"location" : 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7FD13B"/>
                </a:solidFill>
              </a:rPr>
              <a:t>"coordinates" : [</a:t>
            </a:r>
          </a:p>
          <a:p>
            <a:r>
              <a:rPr lang="en-US" dirty="0">
                <a:solidFill>
                  <a:srgbClr val="7FD13B"/>
                </a:solidFill>
              </a:rPr>
              <a:t>			-122.477222,</a:t>
            </a:r>
          </a:p>
          <a:p>
            <a:r>
              <a:rPr lang="en-US" dirty="0">
                <a:solidFill>
                  <a:srgbClr val="7FD13B"/>
                </a:solidFill>
              </a:rPr>
              <a:t>			37.810556</a:t>
            </a:r>
          </a:p>
          <a:p>
            <a:r>
              <a:rPr lang="en-US" dirty="0">
                <a:solidFill>
                  <a:srgbClr val="7FD13B"/>
                </a:solidFill>
              </a:rPr>
              <a:t>		]</a:t>
            </a:r>
            <a:r>
              <a:rPr lang="en-US" dirty="0"/>
              <a:t>,</a:t>
            </a:r>
          </a:p>
          <a:p>
            <a:r>
              <a:rPr lang="en-US" dirty="0"/>
              <a:t>		"name" : "Fort Point"</a:t>
            </a:r>
          </a:p>
          <a:p>
            <a:r>
              <a:rPr lang="en-US" dirty="0"/>
              <a:t>	},</a:t>
            </a:r>
          </a:p>
          <a:p>
            <a:r>
              <a:rPr lang="en-US" dirty="0"/>
              <a:t>	"conditions" : {</a:t>
            </a:r>
          </a:p>
          <a:p>
            <a:r>
              <a:rPr lang="en-US" dirty="0"/>
              <a:t>		"height" : 0,</a:t>
            </a:r>
          </a:p>
          <a:p>
            <a:r>
              <a:rPr lang="en-US" dirty="0"/>
              <a:t>		"period" : 9,</a:t>
            </a:r>
          </a:p>
          <a:p>
            <a:r>
              <a:rPr lang="en-US" dirty="0"/>
              <a:t>		"rating" : 1</a:t>
            </a:r>
          </a:p>
          <a:p>
            <a:r>
              <a:rPr lang="en-US" dirty="0"/>
              <a:t>	},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FD13B"/>
                </a:solidFill>
              </a:rPr>
              <a:t>"date" : </a:t>
            </a:r>
            <a:r>
              <a:rPr lang="en-US" dirty="0" err="1">
                <a:solidFill>
                  <a:srgbClr val="7FD13B"/>
                </a:solidFill>
              </a:rPr>
              <a:t>ISODate</a:t>
            </a:r>
            <a:r>
              <a:rPr lang="en-US" dirty="0">
                <a:solidFill>
                  <a:srgbClr val="7FD13B"/>
                </a:solidFill>
              </a:rPr>
              <a:t>("2011-11-16T20:17:17.277Z")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954050" y="1351952"/>
            <a:ext cx="15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FD13B"/>
                </a:solidFill>
              </a:rPr>
              <a:t>Primary Key, </a:t>
            </a:r>
          </a:p>
          <a:p>
            <a:r>
              <a:rPr lang="en-US" sz="2000" dirty="0" smtClean="0">
                <a:solidFill>
                  <a:srgbClr val="7FD13B"/>
                </a:solidFill>
              </a:rPr>
              <a:t>Unique, </a:t>
            </a:r>
          </a:p>
          <a:p>
            <a:r>
              <a:rPr lang="en-US" sz="2000" dirty="0" err="1" smtClean="0">
                <a:solidFill>
                  <a:srgbClr val="7FD13B"/>
                </a:solidFill>
              </a:rPr>
              <a:t>Autoindexed</a:t>
            </a:r>
            <a:endParaRPr lang="en-US" sz="2000" dirty="0">
              <a:solidFill>
                <a:srgbClr val="7FD13B"/>
              </a:solidFill>
            </a:endParaRP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 flipV="1">
            <a:off x="5986403" y="1524000"/>
            <a:ext cx="967647" cy="335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73120" y="2891692"/>
            <a:ext cx="206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FD13B"/>
                </a:solidFill>
              </a:rPr>
              <a:t>Compound Index,</a:t>
            </a:r>
          </a:p>
          <a:p>
            <a:r>
              <a:rPr lang="en-US" sz="2000" dirty="0" err="1" smtClean="0">
                <a:solidFill>
                  <a:srgbClr val="7FD13B"/>
                </a:solidFill>
              </a:rPr>
              <a:t>Geospacial</a:t>
            </a:r>
            <a:endParaRPr lang="en-US" sz="2000" dirty="0" smtClean="0">
              <a:solidFill>
                <a:srgbClr val="7FD13B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724400" y="2743201"/>
            <a:ext cx="2148720" cy="502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4191000" y="3245635"/>
            <a:ext cx="2682120" cy="1783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4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5529203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"_id" : </a:t>
            </a:r>
            <a:r>
              <a:rPr lang="en-US" dirty="0" err="1">
                <a:solidFill>
                  <a:schemeClr val="accent1"/>
                </a:solidFill>
              </a:rPr>
              <a:t>ObjectId</a:t>
            </a:r>
            <a:r>
              <a:rPr lang="en-US" dirty="0">
                <a:solidFill>
                  <a:schemeClr val="accent1"/>
                </a:solidFill>
              </a:rPr>
              <a:t>("504ceb3d30042d707af96fef")</a:t>
            </a:r>
            <a:r>
              <a:rPr lang="en-US" dirty="0"/>
              <a:t>,</a:t>
            </a:r>
          </a:p>
          <a:p>
            <a:r>
              <a:rPr lang="en-US" dirty="0"/>
              <a:t>	"reporter" : "test",</a:t>
            </a:r>
          </a:p>
          <a:p>
            <a:r>
              <a:rPr lang="en-US" dirty="0"/>
              <a:t>	"location" : 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7FD13B"/>
                </a:solidFill>
              </a:rPr>
              <a:t>"coordinates" : [</a:t>
            </a:r>
          </a:p>
          <a:p>
            <a:r>
              <a:rPr lang="en-US" dirty="0">
                <a:solidFill>
                  <a:srgbClr val="7FD13B"/>
                </a:solidFill>
              </a:rPr>
              <a:t>			-122.477222,</a:t>
            </a:r>
          </a:p>
          <a:p>
            <a:r>
              <a:rPr lang="en-US" dirty="0">
                <a:solidFill>
                  <a:srgbClr val="7FD13B"/>
                </a:solidFill>
              </a:rPr>
              <a:t>			37.810556</a:t>
            </a:r>
          </a:p>
          <a:p>
            <a:r>
              <a:rPr lang="en-US" dirty="0">
                <a:solidFill>
                  <a:srgbClr val="7FD13B"/>
                </a:solidFill>
              </a:rPr>
              <a:t>		]</a:t>
            </a:r>
            <a:r>
              <a:rPr lang="en-US" dirty="0"/>
              <a:t>,</a:t>
            </a:r>
          </a:p>
          <a:p>
            <a:r>
              <a:rPr lang="en-US" dirty="0"/>
              <a:t>		"name" : "Fort Point"</a:t>
            </a:r>
          </a:p>
          <a:p>
            <a:r>
              <a:rPr lang="en-US" dirty="0"/>
              <a:t>	},</a:t>
            </a:r>
          </a:p>
          <a:p>
            <a:r>
              <a:rPr lang="en-US" dirty="0"/>
              <a:t>	"conditions" : {</a:t>
            </a:r>
          </a:p>
          <a:p>
            <a:r>
              <a:rPr lang="en-US" dirty="0"/>
              <a:t>		"height" : 0,</a:t>
            </a:r>
          </a:p>
          <a:p>
            <a:r>
              <a:rPr lang="en-US" dirty="0"/>
              <a:t>		"period" : 9,</a:t>
            </a:r>
          </a:p>
          <a:p>
            <a:r>
              <a:rPr lang="en-US" dirty="0"/>
              <a:t>		"rating" : 1</a:t>
            </a:r>
          </a:p>
          <a:p>
            <a:r>
              <a:rPr lang="en-US" dirty="0"/>
              <a:t>	},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FD13B"/>
                </a:solidFill>
              </a:rPr>
              <a:t>"date" : </a:t>
            </a:r>
            <a:r>
              <a:rPr lang="en-US" dirty="0" err="1">
                <a:solidFill>
                  <a:srgbClr val="7FD13B"/>
                </a:solidFill>
              </a:rPr>
              <a:t>ISODate</a:t>
            </a:r>
            <a:r>
              <a:rPr lang="en-US" dirty="0">
                <a:solidFill>
                  <a:srgbClr val="7FD13B"/>
                </a:solidFill>
              </a:rPr>
              <a:t>("2011-11-16T20:17:17.277Z")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954050" y="1351952"/>
            <a:ext cx="15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FD13B"/>
                </a:solidFill>
              </a:rPr>
              <a:t>Primary Key, </a:t>
            </a:r>
          </a:p>
          <a:p>
            <a:r>
              <a:rPr lang="en-US" sz="2000" dirty="0" smtClean="0">
                <a:solidFill>
                  <a:srgbClr val="7FD13B"/>
                </a:solidFill>
              </a:rPr>
              <a:t>Unique, </a:t>
            </a:r>
          </a:p>
          <a:p>
            <a:r>
              <a:rPr lang="en-US" sz="2000" dirty="0" err="1" smtClean="0">
                <a:solidFill>
                  <a:srgbClr val="7FD13B"/>
                </a:solidFill>
              </a:rPr>
              <a:t>Autoindexed</a:t>
            </a:r>
            <a:endParaRPr lang="en-US" sz="2000" dirty="0">
              <a:solidFill>
                <a:srgbClr val="7FD13B"/>
              </a:solidFill>
            </a:endParaRP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 flipV="1">
            <a:off x="5986403" y="1524000"/>
            <a:ext cx="967647" cy="335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73120" y="2891692"/>
            <a:ext cx="206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FD13B"/>
                </a:solidFill>
              </a:rPr>
              <a:t>Compound Index,</a:t>
            </a:r>
          </a:p>
          <a:p>
            <a:r>
              <a:rPr lang="en-US" sz="2000" dirty="0" err="1" smtClean="0">
                <a:solidFill>
                  <a:srgbClr val="7FD13B"/>
                </a:solidFill>
              </a:rPr>
              <a:t>Geospacial</a:t>
            </a:r>
            <a:endParaRPr lang="en-US" sz="2000" dirty="0" smtClean="0">
              <a:solidFill>
                <a:srgbClr val="7FD13B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724400" y="2743201"/>
            <a:ext cx="2148720" cy="502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4191000" y="3245635"/>
            <a:ext cx="2682120" cy="1783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59685" y="4884022"/>
            <a:ext cx="1581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FD13B"/>
                </a:solidFill>
              </a:rPr>
              <a:t>Indexed for</a:t>
            </a:r>
          </a:p>
          <a:p>
            <a:r>
              <a:rPr lang="en-US" sz="2000" dirty="0" smtClean="0">
                <a:solidFill>
                  <a:srgbClr val="7FD13B"/>
                </a:solidFill>
              </a:rPr>
              <a:t>Time-To-Live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67333" y="5257800"/>
            <a:ext cx="886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7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local surf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56677"/>
            <a:ext cx="72487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db.reports.find</a:t>
            </a:r>
            <a:r>
              <a:rPr lang="en-US" sz="2000" dirty="0"/>
              <a:t>(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location.coordinates</a:t>
            </a:r>
            <a:r>
              <a:rPr lang="en-US" sz="2000" dirty="0"/>
              <a:t>" : { $near : [-122, 37] , </a:t>
            </a:r>
            <a:endParaRPr lang="en-US" sz="2000" dirty="0" smtClean="0"/>
          </a:p>
          <a:p>
            <a:r>
              <a:rPr lang="en-US" sz="2000" dirty="0" smtClean="0"/>
              <a:t>	$</a:t>
            </a:r>
            <a:r>
              <a:rPr lang="en-US" sz="2000" dirty="0" err="1"/>
              <a:t>maxDistance</a:t>
            </a:r>
            <a:r>
              <a:rPr lang="en-US" sz="2000" dirty="0"/>
              <a:t> : 0.9}, </a:t>
            </a:r>
            <a:endParaRPr lang="en-US" sz="2000" dirty="0" smtClean="0"/>
          </a:p>
          <a:p>
            <a:r>
              <a:rPr lang="en-US" sz="2000" dirty="0" smtClean="0"/>
              <a:t>	date </a:t>
            </a:r>
            <a:r>
              <a:rPr lang="en-US" sz="2000" dirty="0"/>
              <a:t>: { $</a:t>
            </a:r>
            <a:r>
              <a:rPr lang="en-US" sz="2000" dirty="0" err="1"/>
              <a:t>gte</a:t>
            </a:r>
            <a:r>
              <a:rPr lang="en-US" sz="2000" dirty="0"/>
              <a:t> : new Date(2012, 8, 9)}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}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 smtClean="0"/>
              <a:t>	{</a:t>
            </a:r>
            <a:r>
              <a:rPr lang="en-US" sz="2000" dirty="0"/>
              <a:t>"date" : 1, "</a:t>
            </a:r>
            <a:r>
              <a:rPr lang="en-US" sz="2000" dirty="0" err="1"/>
              <a:t>location.name</a:t>
            </a:r>
            <a:r>
              <a:rPr lang="en-US" sz="2000" dirty="0"/>
              <a:t>" :1, _id : 0, "conditions" :1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)</a:t>
            </a:r>
            <a:r>
              <a:rPr lang="en-US" sz="2000" dirty="0"/>
              <a:t>.sort({"</a:t>
            </a:r>
            <a:r>
              <a:rPr lang="en-US" sz="2000" dirty="0" err="1"/>
              <a:t>conditions.rating</a:t>
            </a:r>
            <a:r>
              <a:rPr lang="en-US" sz="2000" dirty="0"/>
              <a:t>" : -1})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2680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local surf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56677"/>
            <a:ext cx="72487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db.reports.find</a:t>
            </a:r>
            <a:r>
              <a:rPr lang="en-US" sz="2000" dirty="0"/>
              <a:t>(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7FD13B"/>
                </a:solidFill>
              </a:rPr>
              <a:t>"</a:t>
            </a:r>
            <a:r>
              <a:rPr lang="en-US" sz="2000" dirty="0" err="1">
                <a:solidFill>
                  <a:srgbClr val="7FD13B"/>
                </a:solidFill>
              </a:rPr>
              <a:t>location.coordinates</a:t>
            </a:r>
            <a:r>
              <a:rPr lang="en-US" sz="2000" dirty="0">
                <a:solidFill>
                  <a:srgbClr val="7FD13B"/>
                </a:solidFill>
              </a:rPr>
              <a:t>" : { $near : [-122, 37] , </a:t>
            </a:r>
            <a:endParaRPr lang="en-US" sz="2000" dirty="0" smtClean="0">
              <a:solidFill>
                <a:srgbClr val="7FD13B"/>
              </a:solidFill>
            </a:endParaRPr>
          </a:p>
          <a:p>
            <a:r>
              <a:rPr lang="en-US" sz="2000" dirty="0" smtClean="0">
                <a:solidFill>
                  <a:srgbClr val="7FD13B"/>
                </a:solidFill>
              </a:rPr>
              <a:t>	$</a:t>
            </a:r>
            <a:r>
              <a:rPr lang="en-US" sz="2000" dirty="0" err="1">
                <a:solidFill>
                  <a:srgbClr val="7FD13B"/>
                </a:solidFill>
              </a:rPr>
              <a:t>maxDistance</a:t>
            </a:r>
            <a:r>
              <a:rPr lang="en-US" sz="2000" dirty="0">
                <a:solidFill>
                  <a:srgbClr val="7FD13B"/>
                </a:solidFill>
              </a:rPr>
              <a:t> : 0.9}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 smtClean="0"/>
              <a:t>	date </a:t>
            </a:r>
            <a:r>
              <a:rPr lang="en-US" sz="2000" dirty="0"/>
              <a:t>: { $</a:t>
            </a:r>
            <a:r>
              <a:rPr lang="en-US" sz="2000" dirty="0" err="1"/>
              <a:t>gte</a:t>
            </a:r>
            <a:r>
              <a:rPr lang="en-US" sz="2000" dirty="0"/>
              <a:t> : new Date(2012, 8, 9)}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}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 smtClean="0"/>
              <a:t>	{</a:t>
            </a:r>
            <a:r>
              <a:rPr lang="en-US" sz="2000" dirty="0"/>
              <a:t>"date" : 1, "</a:t>
            </a:r>
            <a:r>
              <a:rPr lang="en-US" sz="2000" dirty="0" err="1"/>
              <a:t>location.name</a:t>
            </a:r>
            <a:r>
              <a:rPr lang="en-US" sz="2000" dirty="0"/>
              <a:t>" :1, _id : 0, "conditions" :1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)</a:t>
            </a:r>
            <a:r>
              <a:rPr lang="en-US" sz="2000" dirty="0"/>
              <a:t>.sort({"</a:t>
            </a:r>
            <a:r>
              <a:rPr lang="en-US" sz="2000" dirty="0" err="1"/>
              <a:t>conditions.rating</a:t>
            </a:r>
            <a:r>
              <a:rPr lang="en-US" sz="2000" dirty="0"/>
              <a:t>" : -1})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1200" y="3886200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G</a:t>
            </a:r>
            <a:r>
              <a:rPr lang="en-US" sz="2400" dirty="0" smtClean="0">
                <a:solidFill>
                  <a:schemeClr val="accent1"/>
                </a:solidFill>
              </a:rPr>
              <a:t>et local reports</a:t>
            </a:r>
          </a:p>
        </p:txBody>
      </p:sp>
    </p:spTree>
    <p:extLst>
      <p:ext uri="{BB962C8B-B14F-4D97-AF65-F5344CB8AC3E}">
        <p14:creationId xmlns:p14="http://schemas.microsoft.com/office/powerpoint/2010/main" val="188821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local surf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56677"/>
            <a:ext cx="72487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db.reports.find</a:t>
            </a:r>
            <a:r>
              <a:rPr lang="en-US" sz="2000" dirty="0"/>
              <a:t>(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{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"</a:t>
            </a:r>
            <a:r>
              <a:rPr lang="en-US" sz="2000" dirty="0" err="1">
                <a:solidFill>
                  <a:srgbClr val="FFFFFF"/>
                </a:solidFill>
              </a:rPr>
              <a:t>location.coordinates</a:t>
            </a:r>
            <a:r>
              <a:rPr lang="en-US" sz="2000" dirty="0">
                <a:solidFill>
                  <a:srgbClr val="FFFFFF"/>
                </a:solidFill>
              </a:rPr>
              <a:t>" : { $near : [-122, 37] ,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	$</a:t>
            </a:r>
            <a:r>
              <a:rPr lang="en-US" sz="2000" dirty="0" err="1">
                <a:solidFill>
                  <a:srgbClr val="FFFFFF"/>
                </a:solidFill>
              </a:rPr>
              <a:t>maxDistance</a:t>
            </a:r>
            <a:r>
              <a:rPr lang="en-US" sz="2000" dirty="0">
                <a:solidFill>
                  <a:srgbClr val="FFFFFF"/>
                </a:solidFill>
              </a:rPr>
              <a:t> : 0.9},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7FD13B"/>
                </a:solidFill>
              </a:rPr>
              <a:t>date </a:t>
            </a:r>
            <a:r>
              <a:rPr lang="en-US" sz="2000" dirty="0">
                <a:solidFill>
                  <a:srgbClr val="7FD13B"/>
                </a:solidFill>
              </a:rPr>
              <a:t>: { $</a:t>
            </a:r>
            <a:r>
              <a:rPr lang="en-US" sz="2000" dirty="0" err="1">
                <a:solidFill>
                  <a:srgbClr val="7FD13B"/>
                </a:solidFill>
              </a:rPr>
              <a:t>gte</a:t>
            </a:r>
            <a:r>
              <a:rPr lang="en-US" sz="2000" dirty="0">
                <a:solidFill>
                  <a:srgbClr val="7FD13B"/>
                </a:solidFill>
              </a:rPr>
              <a:t> : new Date(2012, 8, 9)}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}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 smtClean="0"/>
              <a:t>	{</a:t>
            </a:r>
            <a:r>
              <a:rPr lang="en-US" sz="2000" dirty="0"/>
              <a:t>"date" : 1, "</a:t>
            </a:r>
            <a:r>
              <a:rPr lang="en-US" sz="2000" dirty="0" err="1"/>
              <a:t>location.name</a:t>
            </a:r>
            <a:r>
              <a:rPr lang="en-US" sz="2000" dirty="0"/>
              <a:t>" :1, _id : 0, "conditions" :1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)</a:t>
            </a:r>
            <a:r>
              <a:rPr lang="en-US" sz="2000" dirty="0"/>
              <a:t>.sort({"</a:t>
            </a:r>
            <a:r>
              <a:rPr lang="en-US" sz="2000" dirty="0" err="1"/>
              <a:t>conditions.rating</a:t>
            </a:r>
            <a:r>
              <a:rPr lang="en-US" sz="2000" dirty="0"/>
              <a:t>" : -1})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1200" y="388620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G</a:t>
            </a:r>
            <a:r>
              <a:rPr lang="en-US" sz="2400" dirty="0" smtClean="0">
                <a:solidFill>
                  <a:srgbClr val="FFFFFF"/>
                </a:solidFill>
              </a:rPr>
              <a:t>et local reports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Get today’s reports</a:t>
            </a:r>
          </a:p>
        </p:txBody>
      </p:sp>
    </p:spTree>
    <p:extLst>
      <p:ext uri="{BB962C8B-B14F-4D97-AF65-F5344CB8AC3E}">
        <p14:creationId xmlns:p14="http://schemas.microsoft.com/office/powerpoint/2010/main" val="379982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"/>
            <a:ext cx="1817077" cy="861646"/>
          </a:xfrm>
        </p:spPr>
        <p:txBody>
          <a:bodyPr/>
          <a:lstStyle/>
          <a:p>
            <a:r>
              <a:rPr lang="en-US" dirty="0" smtClean="0"/>
              <a:t>is 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High performance</a:t>
            </a:r>
          </a:p>
          <a:p>
            <a:r>
              <a:rPr lang="en-US" dirty="0"/>
              <a:t>Highly available </a:t>
            </a:r>
            <a:endParaRPr lang="en-US" dirty="0" smtClean="0"/>
          </a:p>
          <a:p>
            <a:r>
              <a:rPr lang="en-US" dirty="0" smtClean="0"/>
              <a:t>Easily scalable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Feature rich</a:t>
            </a:r>
          </a:p>
        </p:txBody>
      </p:sp>
      <p:pic>
        <p:nvPicPr>
          <p:cNvPr id="4" name="Picture 3" descr="logo-mongodb-o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64477"/>
            <a:ext cx="3810000" cy="127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4648201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Document </a:t>
            </a:r>
            <a:r>
              <a:rPr lang="en-US" sz="4000" dirty="0" smtClean="0">
                <a:solidFill>
                  <a:schemeClr val="accent1"/>
                </a:solidFill>
              </a:rPr>
              <a:t>store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1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local surf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56677"/>
            <a:ext cx="72487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db.reports.find</a:t>
            </a:r>
            <a:r>
              <a:rPr lang="en-US" sz="2000" dirty="0"/>
              <a:t>(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{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"</a:t>
            </a:r>
            <a:r>
              <a:rPr lang="en-US" sz="2000" dirty="0" err="1">
                <a:solidFill>
                  <a:srgbClr val="FFFFFF"/>
                </a:solidFill>
              </a:rPr>
              <a:t>location.coordinates</a:t>
            </a:r>
            <a:r>
              <a:rPr lang="en-US" sz="2000" dirty="0">
                <a:solidFill>
                  <a:srgbClr val="FFFFFF"/>
                </a:solidFill>
              </a:rPr>
              <a:t>" : { $near : [-122, 37] ,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	$</a:t>
            </a:r>
            <a:r>
              <a:rPr lang="en-US" sz="2000" dirty="0" err="1">
                <a:solidFill>
                  <a:srgbClr val="FFFFFF"/>
                </a:solidFill>
              </a:rPr>
              <a:t>maxDistance</a:t>
            </a:r>
            <a:r>
              <a:rPr lang="en-US" sz="2000" dirty="0">
                <a:solidFill>
                  <a:srgbClr val="FFFFFF"/>
                </a:solidFill>
              </a:rPr>
              <a:t> : 0.9},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	date </a:t>
            </a:r>
            <a:r>
              <a:rPr lang="en-US" sz="2000" dirty="0">
                <a:solidFill>
                  <a:srgbClr val="FFFFFF"/>
                </a:solidFill>
              </a:rPr>
              <a:t>: { $</a:t>
            </a:r>
            <a:r>
              <a:rPr lang="en-US" sz="2000" dirty="0" err="1">
                <a:solidFill>
                  <a:srgbClr val="FFFFFF"/>
                </a:solidFill>
              </a:rPr>
              <a:t>gte</a:t>
            </a:r>
            <a:r>
              <a:rPr lang="en-US" sz="2000" dirty="0">
                <a:solidFill>
                  <a:srgbClr val="FFFFFF"/>
                </a:solidFill>
              </a:rPr>
              <a:t> : new Date(2012, 8, 9)}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}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/>
              <a:t>	{"</a:t>
            </a:r>
            <a:r>
              <a:rPr lang="en-US" sz="2000" dirty="0" err="1">
                <a:solidFill>
                  <a:srgbClr val="7FD13B"/>
                </a:solidFill>
              </a:rPr>
              <a:t>location.name</a:t>
            </a:r>
            <a:r>
              <a:rPr lang="en-US" sz="2000" dirty="0">
                <a:solidFill>
                  <a:srgbClr val="7FD13B"/>
                </a:solidFill>
              </a:rPr>
              <a:t>" :1, _id : 0, "conditions" :1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)</a:t>
            </a:r>
            <a:r>
              <a:rPr lang="en-US" sz="2000" dirty="0"/>
              <a:t>.sort({"</a:t>
            </a:r>
            <a:r>
              <a:rPr lang="en-US" sz="2000" dirty="0" err="1"/>
              <a:t>conditions.rating</a:t>
            </a:r>
            <a:r>
              <a:rPr lang="en-US" sz="2000" dirty="0"/>
              <a:t>" : -1})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1200" y="3886200"/>
            <a:ext cx="407034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Get local reports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Get today’s reports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Return only the relevant info</a:t>
            </a:r>
          </a:p>
        </p:txBody>
      </p:sp>
    </p:spTree>
    <p:extLst>
      <p:ext uri="{BB962C8B-B14F-4D97-AF65-F5344CB8AC3E}">
        <p14:creationId xmlns:p14="http://schemas.microsoft.com/office/powerpoint/2010/main" val="125463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local surf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56677"/>
            <a:ext cx="72487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db.reports.find</a:t>
            </a:r>
            <a:r>
              <a:rPr lang="en-US" sz="2000" dirty="0"/>
              <a:t>(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 err="1"/>
              <a:t>location.coordinates</a:t>
            </a:r>
            <a:r>
              <a:rPr lang="en-US" sz="2000" dirty="0"/>
              <a:t>" : { $near : [-122, 37] , </a:t>
            </a:r>
            <a:endParaRPr lang="en-US" sz="2000" dirty="0" smtClean="0"/>
          </a:p>
          <a:p>
            <a:r>
              <a:rPr lang="en-US" sz="2000" dirty="0" smtClean="0"/>
              <a:t>	$</a:t>
            </a:r>
            <a:r>
              <a:rPr lang="en-US" sz="2000" dirty="0" err="1"/>
              <a:t>maxDistance</a:t>
            </a:r>
            <a:r>
              <a:rPr lang="en-US" sz="2000" dirty="0"/>
              <a:t> : 0.9}, </a:t>
            </a:r>
            <a:endParaRPr lang="en-US" sz="2000" dirty="0" smtClean="0"/>
          </a:p>
          <a:p>
            <a:r>
              <a:rPr lang="en-US" sz="2000" dirty="0" smtClean="0"/>
              <a:t>	date </a:t>
            </a:r>
            <a:r>
              <a:rPr lang="en-US" sz="2000" dirty="0"/>
              <a:t>: { $</a:t>
            </a:r>
            <a:r>
              <a:rPr lang="en-US" sz="2000" dirty="0" err="1"/>
              <a:t>gte</a:t>
            </a:r>
            <a:r>
              <a:rPr lang="en-US" sz="2000" dirty="0"/>
              <a:t> : new Date(2012, 8, 9)}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}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 smtClean="0"/>
              <a:t>	{"</a:t>
            </a:r>
            <a:r>
              <a:rPr lang="en-US" sz="2000" dirty="0" err="1"/>
              <a:t>location.name</a:t>
            </a:r>
            <a:r>
              <a:rPr lang="en-US" sz="2000" dirty="0"/>
              <a:t>" :1, _id : 0, "conditions" :1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)</a:t>
            </a:r>
            <a:r>
              <a:rPr lang="en-US" sz="2000" dirty="0"/>
              <a:t>.sort({</a:t>
            </a:r>
            <a:r>
              <a:rPr lang="en-US" sz="2000" dirty="0">
                <a:solidFill>
                  <a:schemeClr val="accent1"/>
                </a:solidFill>
              </a:rPr>
              <a:t>"</a:t>
            </a:r>
            <a:r>
              <a:rPr lang="en-US" sz="2000" dirty="0" err="1">
                <a:solidFill>
                  <a:schemeClr val="accent1"/>
                </a:solidFill>
              </a:rPr>
              <a:t>conditions.rating</a:t>
            </a:r>
            <a:r>
              <a:rPr lang="en-US" sz="2000" dirty="0">
                <a:solidFill>
                  <a:schemeClr val="accent1"/>
                </a:solidFill>
              </a:rPr>
              <a:t>" : -1</a:t>
            </a:r>
            <a:r>
              <a:rPr lang="en-US" sz="2000" dirty="0"/>
              <a:t>})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1200" y="3886200"/>
            <a:ext cx="4070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Get local reports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Get today’s reports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Return only the relevant info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Show me the best surf first</a:t>
            </a:r>
          </a:p>
        </p:txBody>
      </p:sp>
    </p:spTree>
    <p:extLst>
      <p:ext uri="{BB962C8B-B14F-4D97-AF65-F5344CB8AC3E}">
        <p14:creationId xmlns:p14="http://schemas.microsoft.com/office/powerpoint/2010/main" val="407717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local surf conditions: Connecting</a:t>
            </a:r>
            <a:endParaRPr lang="en-US" dirty="0"/>
          </a:p>
        </p:txBody>
      </p:sp>
      <p:pic>
        <p:nvPicPr>
          <p:cNvPr id="3" name="Picture 2" descr="Conne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295400"/>
            <a:ext cx="7753543" cy="37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4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DBObjects</a:t>
            </a:r>
            <a:endParaRPr lang="en-US" dirty="0"/>
          </a:p>
        </p:txBody>
      </p:sp>
      <p:pic>
        <p:nvPicPr>
          <p:cNvPr id="5" name="Picture 4" descr="BasicDBObjec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51792"/>
            <a:ext cx="7839353" cy="32678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999" y="4648200"/>
            <a:ext cx="935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081115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 "name" : "test"}</a:t>
            </a:r>
          </a:p>
          <a:p>
            <a:r>
              <a:rPr lang="en-US" dirty="0"/>
              <a:t>parsed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2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query</a:t>
            </a:r>
            <a:endParaRPr lang="en-US" dirty="0"/>
          </a:p>
        </p:txBody>
      </p:sp>
      <p:pic>
        <p:nvPicPr>
          <p:cNvPr id="4" name="Picture 3" descr="Java_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346200"/>
            <a:ext cx="8623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 "location" : { "name" : "</a:t>
            </a:r>
            <a:r>
              <a:rPr lang="en-US" sz="1600" dirty="0" err="1"/>
              <a:t>Montara</a:t>
            </a:r>
            <a:r>
              <a:rPr lang="en-US" sz="1600" dirty="0"/>
              <a:t>" }, "conditions" : { "height" : 6, "period" : 20, "rating" : 5 } }</a:t>
            </a:r>
          </a:p>
          <a:p>
            <a:r>
              <a:rPr lang="en-US" sz="1600" dirty="0"/>
              <a:t>{ "location" : { "name" : "Maverick's" }, "conditions" : { "height" : 5, "period" : 13, "rating" : 3 } }</a:t>
            </a:r>
          </a:p>
          <a:p>
            <a:r>
              <a:rPr lang="en-US" sz="1600" dirty="0"/>
              <a:t>{ "location" : { "name" : "Maverick's" }, "conditions" : { "height" : 3, "period" : 15, "rating" : 3 } }</a:t>
            </a:r>
          </a:p>
          <a:p>
            <a:r>
              <a:rPr lang="en-US" sz="1600" dirty="0"/>
              <a:t>{ "location" : { "name" : "Maverick's" }, "conditions" : { "height" : 3, "period" : 16, "rating" : 2 } }</a:t>
            </a:r>
          </a:p>
          <a:p>
            <a:r>
              <a:rPr lang="en-US" sz="1600" dirty="0"/>
              <a:t>{ "location" : { "name" : "</a:t>
            </a:r>
            <a:r>
              <a:rPr lang="en-US" sz="1600" dirty="0" err="1"/>
              <a:t>Montara</a:t>
            </a:r>
            <a:r>
              <a:rPr lang="en-US" sz="1600" dirty="0"/>
              <a:t>" }, "conditions" : { "height" : 0, "period" : 8, "rating" : 1 } }</a:t>
            </a:r>
          </a:p>
          <a:p>
            <a:r>
              <a:rPr lang="en-US" sz="1600" dirty="0"/>
              <a:t>{ "location" : { "name" : "Linda Mar" }, "conditions" : { "height" : 3, "period" : 10, "rating" : 1 } }</a:t>
            </a:r>
          </a:p>
          <a:p>
            <a:r>
              <a:rPr lang="en-US" sz="1600" dirty="0"/>
              <a:t>{ "location" : { "name" : "Sharp Park" }, "conditions" : { "height" : 1, "period" : 15, "rating" : 1 } }</a:t>
            </a:r>
          </a:p>
          <a:p>
            <a:r>
              <a:rPr lang="en-US" sz="1600" dirty="0"/>
              <a:t>{ "location" : { "name" : "Sharp Park" }, "conditions" : { "height" : 5, "period" : 6, "rating" : 1 } }</a:t>
            </a:r>
          </a:p>
          <a:p>
            <a:r>
              <a:rPr lang="en-US" sz="1600" dirty="0"/>
              <a:t>{ "location" : { "name" : "South Ocean Beach" }, "conditions" : { "height" : 1, "period" : 6, "rating" : 1 } }</a:t>
            </a:r>
          </a:p>
          <a:p>
            <a:r>
              <a:rPr lang="en-US" sz="1600" dirty="0"/>
              <a:t>{ "location" : { "name" : "South Ocean Beach" }, "conditions" : { "height" : 0, "period" : 10, "rating" : 1 } }</a:t>
            </a:r>
          </a:p>
          <a:p>
            <a:r>
              <a:rPr lang="en-US" sz="1600" dirty="0"/>
              <a:t>{ "location" : { "name" : "South Ocean Beach" }, "conditions" : { "height" : 4, "period" : 6, "rating" : 1 } }</a:t>
            </a:r>
          </a:p>
          <a:p>
            <a:r>
              <a:rPr lang="en-US" sz="1600" dirty="0"/>
              <a:t>{ "location" : { "name" : "South Ocean Beach" }, "conditions" : { "height" : 0, "period" : 14, "rating" : 1 } 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1027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1524000"/>
          </a:xfrm>
        </p:spPr>
        <p:txBody>
          <a:bodyPr/>
          <a:lstStyle/>
          <a:p>
            <a:pPr marL="571500" indent="-571500"/>
            <a:r>
              <a:rPr lang="en-US" dirty="0" smtClean="0"/>
              <a:t>Analysis Features:</a:t>
            </a:r>
            <a:br>
              <a:rPr lang="en-US" dirty="0" smtClean="0"/>
            </a:br>
            <a:r>
              <a:rPr lang="en-US" dirty="0" smtClean="0"/>
              <a:t>Aggregation Framework</a:t>
            </a:r>
            <a:endParaRPr lang="en-US" dirty="0"/>
          </a:p>
        </p:txBody>
      </p:sp>
      <p:pic>
        <p:nvPicPr>
          <p:cNvPr id="3" name="Picture 2" descr="PN0T1446-Collin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758462"/>
            <a:ext cx="5410200" cy="3604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372113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best conditions for my local beach?</a:t>
            </a:r>
          </a:p>
        </p:txBody>
      </p:sp>
    </p:spTree>
    <p:extLst>
      <p:ext uri="{BB962C8B-B14F-4D97-AF65-F5344CB8AC3E}">
        <p14:creationId xmlns:p14="http://schemas.microsoft.com/office/powerpoint/2010/main" val="353457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92" y="228600"/>
            <a:ext cx="8229600" cy="914400"/>
          </a:xfrm>
        </p:spPr>
        <p:txBody>
          <a:bodyPr/>
          <a:lstStyle/>
          <a:p>
            <a:r>
              <a:rPr lang="en-US" dirty="0" smtClean="0"/>
              <a:t>Pipelining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9123" y="1143000"/>
            <a:ext cx="1940169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$match</a:t>
            </a: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3031" y="2442605"/>
            <a:ext cx="1940169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$project</a:t>
            </a: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9123" y="3657600"/>
            <a:ext cx="1944077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$group</a:t>
            </a: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2246" y="1143000"/>
            <a:ext cx="37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Match “Linda Mar”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122246" y="2477869"/>
            <a:ext cx="566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Only interested in conditions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122246" y="3505200"/>
            <a:ext cx="5730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Group by rating, averaging</a:t>
            </a:r>
          </a:p>
          <a:p>
            <a:r>
              <a:rPr lang="en-US" sz="3600" dirty="0"/>
              <a:t>w</a:t>
            </a:r>
            <a:r>
              <a:rPr lang="en-US" sz="3600" dirty="0" smtClean="0"/>
              <a:t>ave height and wave period</a:t>
            </a:r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1769208" y="1905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69208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95215" y="4949092"/>
            <a:ext cx="1944077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$sort</a:t>
            </a: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6" name="Straight Arrow Connector 15"/>
          <p:cNvCxnSpPr>
            <a:endCxn id="13" idx="0"/>
          </p:cNvCxnSpPr>
          <p:nvPr/>
        </p:nvCxnSpPr>
        <p:spPr>
          <a:xfrm flipH="1">
            <a:off x="1767254" y="4419600"/>
            <a:ext cx="1955" cy="529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2246" y="4949092"/>
            <a:ext cx="486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Order by best conditions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045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56677"/>
            <a:ext cx="72487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{ "aggregate" : "reports" , </a:t>
            </a:r>
            <a:endParaRPr lang="en-US" sz="2000" dirty="0" smtClean="0"/>
          </a:p>
          <a:p>
            <a:r>
              <a:rPr lang="en-US" sz="2000" dirty="0" smtClean="0"/>
              <a:t>    "</a:t>
            </a:r>
            <a:r>
              <a:rPr lang="en-US" sz="2000" dirty="0"/>
              <a:t>pipeline" : [ </a:t>
            </a:r>
            <a:endParaRPr lang="en-US" sz="2000" dirty="0" smtClean="0"/>
          </a:p>
          <a:p>
            <a:r>
              <a:rPr lang="en-US" sz="2000" dirty="0" smtClean="0"/>
              <a:t>        { </a:t>
            </a:r>
            <a:r>
              <a:rPr lang="en-US" sz="2000" dirty="0"/>
              <a:t>"$match" : { "</a:t>
            </a:r>
            <a:r>
              <a:rPr lang="en-US" sz="2000" dirty="0" err="1"/>
              <a:t>location.name</a:t>
            </a:r>
            <a:r>
              <a:rPr lang="en-US" sz="2000" dirty="0"/>
              <a:t>" : "Linda Mar"}} , </a:t>
            </a:r>
            <a:endParaRPr lang="en-US" sz="2000" dirty="0" smtClean="0"/>
          </a:p>
          <a:p>
            <a:r>
              <a:rPr lang="en-US" sz="2000" dirty="0" smtClean="0"/>
              <a:t>        { </a:t>
            </a:r>
            <a:r>
              <a:rPr lang="en-US" sz="2000" dirty="0"/>
              <a:t>"$project" : </a:t>
            </a:r>
            <a:r>
              <a:rPr lang="en-US" sz="2000" dirty="0" smtClean="0"/>
              <a:t> { </a:t>
            </a:r>
            <a:r>
              <a:rPr lang="en-US" sz="2000" dirty="0"/>
              <a:t>"conditions" : 1}} , </a:t>
            </a:r>
            <a:endParaRPr lang="en-US" sz="2000" dirty="0" smtClean="0"/>
          </a:p>
          <a:p>
            <a:r>
              <a:rPr lang="en-US" sz="2000" dirty="0" smtClean="0"/>
              <a:t>        { </a:t>
            </a:r>
            <a:r>
              <a:rPr lang="en-US" sz="2000" dirty="0"/>
              <a:t>"$group" : { </a:t>
            </a:r>
            <a:endParaRPr lang="en-US" sz="2000" dirty="0" smtClean="0"/>
          </a:p>
          <a:p>
            <a:r>
              <a:rPr lang="en-US" sz="2000" dirty="0" smtClean="0"/>
              <a:t>            "</a:t>
            </a:r>
            <a:r>
              <a:rPr lang="en-US" sz="2000" dirty="0"/>
              <a:t>_id" : "$</a:t>
            </a:r>
            <a:r>
              <a:rPr lang="en-US" sz="2000" dirty="0" err="1"/>
              <a:t>conditions.rating</a:t>
            </a:r>
            <a:r>
              <a:rPr lang="en-US" sz="2000" dirty="0"/>
              <a:t>" 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           "</a:t>
            </a:r>
            <a:r>
              <a:rPr lang="en-US" sz="2000" dirty="0"/>
              <a:t>average height" : { "$</a:t>
            </a:r>
            <a:r>
              <a:rPr lang="en-US" sz="2000" dirty="0" err="1"/>
              <a:t>avg</a:t>
            </a:r>
            <a:r>
              <a:rPr lang="en-US" sz="2000" dirty="0"/>
              <a:t>" : "$</a:t>
            </a:r>
            <a:r>
              <a:rPr lang="en-US" sz="2000" dirty="0" err="1"/>
              <a:t>conditions.height</a:t>
            </a:r>
            <a:r>
              <a:rPr lang="en-US" sz="2000" dirty="0"/>
              <a:t>"} , </a:t>
            </a:r>
            <a:endParaRPr lang="en-US" sz="2000" dirty="0" smtClean="0"/>
          </a:p>
          <a:p>
            <a:r>
              <a:rPr lang="en-US" sz="2000" dirty="0" smtClean="0"/>
              <a:t>            "</a:t>
            </a:r>
            <a:r>
              <a:rPr lang="en-US" sz="2000" dirty="0"/>
              <a:t>average period" : { "$</a:t>
            </a:r>
            <a:r>
              <a:rPr lang="en-US" sz="2000" dirty="0" err="1"/>
              <a:t>avg</a:t>
            </a:r>
            <a:r>
              <a:rPr lang="en-US" sz="2000" dirty="0"/>
              <a:t>" : "$</a:t>
            </a:r>
            <a:r>
              <a:rPr lang="en-US" sz="2000" dirty="0" err="1"/>
              <a:t>conditions.period</a:t>
            </a:r>
            <a:r>
              <a:rPr lang="en-US" sz="2000" dirty="0"/>
              <a:t>"}}} , </a:t>
            </a:r>
            <a:endParaRPr lang="en-US" sz="2000" dirty="0" smtClean="0"/>
          </a:p>
          <a:p>
            <a:r>
              <a:rPr lang="en-US" sz="2000" dirty="0" smtClean="0"/>
              <a:t>        { </a:t>
            </a:r>
            <a:r>
              <a:rPr lang="en-US" sz="2000" dirty="0"/>
              <a:t>"$sort" : { "_id" : -1}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   ]</a:t>
            </a:r>
          </a:p>
          <a:p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04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56677"/>
            <a:ext cx="72487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{ "aggregate" : "reports" , </a:t>
            </a:r>
            <a:endParaRPr lang="en-US" sz="2000" dirty="0" smtClean="0"/>
          </a:p>
          <a:p>
            <a:r>
              <a:rPr lang="en-US" sz="2000" dirty="0" smtClean="0"/>
              <a:t>    "</a:t>
            </a:r>
            <a:r>
              <a:rPr lang="en-US" sz="2000" dirty="0"/>
              <a:t>pipeline" : [ </a:t>
            </a:r>
            <a:endParaRPr lang="en-US" sz="2000" dirty="0" smtClean="0"/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7FD13B"/>
                </a:solidFill>
              </a:rPr>
              <a:t>{ </a:t>
            </a:r>
            <a:r>
              <a:rPr lang="en-US" sz="2000" dirty="0">
                <a:solidFill>
                  <a:srgbClr val="7FD13B"/>
                </a:solidFill>
              </a:rPr>
              <a:t>"$match" : { "</a:t>
            </a:r>
            <a:r>
              <a:rPr lang="en-US" sz="2000" dirty="0" err="1">
                <a:solidFill>
                  <a:srgbClr val="7FD13B"/>
                </a:solidFill>
              </a:rPr>
              <a:t>location.name</a:t>
            </a:r>
            <a:r>
              <a:rPr lang="en-US" sz="2000" dirty="0">
                <a:solidFill>
                  <a:srgbClr val="7FD13B"/>
                </a:solidFill>
              </a:rPr>
              <a:t>" : "Linda Mar"}}</a:t>
            </a:r>
            <a:r>
              <a:rPr lang="en-US" sz="2000" dirty="0"/>
              <a:t> , </a:t>
            </a:r>
            <a:endParaRPr lang="en-US" sz="2000" dirty="0" smtClean="0"/>
          </a:p>
          <a:p>
            <a:r>
              <a:rPr lang="en-US" sz="2000" dirty="0" smtClean="0"/>
              <a:t>        { </a:t>
            </a:r>
            <a:r>
              <a:rPr lang="en-US" sz="2000" dirty="0"/>
              <a:t>"$project" : </a:t>
            </a:r>
            <a:r>
              <a:rPr lang="en-US" sz="2000" dirty="0" smtClean="0"/>
              <a:t> { </a:t>
            </a:r>
            <a:r>
              <a:rPr lang="en-US" sz="2000" dirty="0"/>
              <a:t>"conditions" : 1}} , </a:t>
            </a:r>
            <a:endParaRPr lang="en-US" sz="2000" dirty="0" smtClean="0"/>
          </a:p>
          <a:p>
            <a:r>
              <a:rPr lang="en-US" sz="2000" dirty="0" smtClean="0"/>
              <a:t>        { </a:t>
            </a:r>
            <a:r>
              <a:rPr lang="en-US" sz="2000" dirty="0"/>
              <a:t>"$group" : { </a:t>
            </a:r>
            <a:endParaRPr lang="en-US" sz="2000" dirty="0" smtClean="0"/>
          </a:p>
          <a:p>
            <a:r>
              <a:rPr lang="en-US" sz="2000" dirty="0" smtClean="0"/>
              <a:t>            "</a:t>
            </a:r>
            <a:r>
              <a:rPr lang="en-US" sz="2000" dirty="0"/>
              <a:t>_id" : "$</a:t>
            </a:r>
            <a:r>
              <a:rPr lang="en-US" sz="2000" dirty="0" err="1"/>
              <a:t>conditions.rating</a:t>
            </a:r>
            <a:r>
              <a:rPr lang="en-US" sz="2000" dirty="0"/>
              <a:t>" 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           "</a:t>
            </a:r>
            <a:r>
              <a:rPr lang="en-US" sz="2000" dirty="0"/>
              <a:t>average height" : { "$</a:t>
            </a:r>
            <a:r>
              <a:rPr lang="en-US" sz="2000" dirty="0" err="1"/>
              <a:t>avg</a:t>
            </a:r>
            <a:r>
              <a:rPr lang="en-US" sz="2000" dirty="0"/>
              <a:t>" : "$</a:t>
            </a:r>
            <a:r>
              <a:rPr lang="en-US" sz="2000" dirty="0" err="1"/>
              <a:t>conditions.height</a:t>
            </a:r>
            <a:r>
              <a:rPr lang="en-US" sz="2000" dirty="0"/>
              <a:t>"} , </a:t>
            </a:r>
            <a:endParaRPr lang="en-US" sz="2000" dirty="0" smtClean="0"/>
          </a:p>
          <a:p>
            <a:r>
              <a:rPr lang="en-US" sz="2000" dirty="0" smtClean="0"/>
              <a:t>            "</a:t>
            </a:r>
            <a:r>
              <a:rPr lang="en-US" sz="2000" dirty="0"/>
              <a:t>average period" : { "$</a:t>
            </a:r>
            <a:r>
              <a:rPr lang="en-US" sz="2000" dirty="0" err="1"/>
              <a:t>avg</a:t>
            </a:r>
            <a:r>
              <a:rPr lang="en-US" sz="2000" dirty="0"/>
              <a:t>" : "$</a:t>
            </a:r>
            <a:r>
              <a:rPr lang="en-US" sz="2000" dirty="0" err="1"/>
              <a:t>conditions.period</a:t>
            </a:r>
            <a:r>
              <a:rPr lang="en-US" sz="2000" dirty="0"/>
              <a:t>"}}} , </a:t>
            </a:r>
            <a:endParaRPr lang="en-US" sz="2000" dirty="0" smtClean="0"/>
          </a:p>
          <a:p>
            <a:r>
              <a:rPr lang="en-US" sz="2000" dirty="0" smtClean="0"/>
              <a:t>        { </a:t>
            </a:r>
            <a:r>
              <a:rPr lang="en-US" sz="2000" dirty="0"/>
              <a:t>"$sort" : { "_id" : -1}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   ]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5385" y="4888934"/>
            <a:ext cx="29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FD13B"/>
                </a:solidFill>
              </a:rPr>
              <a:t>Match “Linda Mar”</a:t>
            </a:r>
            <a:endParaRPr lang="en-US" sz="2800" dirty="0">
              <a:solidFill>
                <a:srgbClr val="7FD1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2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226" y="327991"/>
            <a:ext cx="4267200" cy="914400"/>
          </a:xfrm>
        </p:spPr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800600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endParaRPr lang="en-US" sz="1800" b="1" dirty="0"/>
          </a:p>
          <a:p>
            <a:r>
              <a:rPr lang="en-US" sz="2400" dirty="0"/>
              <a:t>A Mongo system </a:t>
            </a:r>
            <a:r>
              <a:rPr lang="en-US" sz="2400" dirty="0" smtClean="0"/>
              <a:t>holds </a:t>
            </a:r>
            <a:r>
              <a:rPr lang="en-US" sz="2400" dirty="0"/>
              <a:t>a set of databases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chemeClr val="accent1"/>
                </a:solidFill>
              </a:rPr>
              <a:t>database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holds a set of collections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7FD13B"/>
                </a:solidFill>
              </a:rPr>
              <a:t>collection</a:t>
            </a:r>
            <a:r>
              <a:rPr lang="en-US" sz="2400" dirty="0">
                <a:solidFill>
                  <a:srgbClr val="7FD13B"/>
                </a:solidFill>
              </a:rPr>
              <a:t> </a:t>
            </a:r>
            <a:r>
              <a:rPr lang="en-US" sz="2400" dirty="0"/>
              <a:t>holds a set of documents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7FD13B"/>
                </a:solidFill>
              </a:rPr>
              <a:t>document</a:t>
            </a:r>
            <a:r>
              <a:rPr lang="en-US" sz="2400" dirty="0">
                <a:solidFill>
                  <a:srgbClr val="7FD13B"/>
                </a:solidFill>
              </a:rPr>
              <a:t> </a:t>
            </a:r>
            <a:r>
              <a:rPr lang="en-US" sz="2400" dirty="0"/>
              <a:t>is a set of fields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7FD13B"/>
                </a:solidFill>
              </a:rPr>
              <a:t>field</a:t>
            </a:r>
            <a:r>
              <a:rPr lang="en-US" sz="2400" dirty="0">
                <a:solidFill>
                  <a:srgbClr val="7FD13B"/>
                </a:solidFill>
              </a:rPr>
              <a:t> </a:t>
            </a:r>
            <a:r>
              <a:rPr lang="en-US" sz="2400" dirty="0"/>
              <a:t>is a key-value pair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7FD13B"/>
                </a:solidFill>
              </a:rPr>
              <a:t>key</a:t>
            </a:r>
            <a:r>
              <a:rPr lang="en-US" sz="2400" dirty="0">
                <a:solidFill>
                  <a:srgbClr val="7FD13B"/>
                </a:solidFill>
              </a:rPr>
              <a:t> </a:t>
            </a:r>
            <a:r>
              <a:rPr lang="en-US" sz="2400" dirty="0"/>
              <a:t>is a name (string)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7FD13B"/>
                </a:solidFill>
              </a:rPr>
              <a:t>value</a:t>
            </a:r>
            <a:r>
              <a:rPr lang="en-US" sz="2400" dirty="0">
                <a:solidFill>
                  <a:srgbClr val="7FD13B"/>
                </a:solidFill>
              </a:rPr>
              <a:t> </a:t>
            </a:r>
            <a:r>
              <a:rPr lang="en-US" sz="2400" dirty="0"/>
              <a:t>is a</a:t>
            </a:r>
          </a:p>
          <a:p>
            <a:pPr marL="68580" indent="0">
              <a:buNone/>
            </a:pPr>
            <a:r>
              <a:rPr lang="en-US" sz="2400" dirty="0" smtClean="0"/>
              <a:t>	basic </a:t>
            </a:r>
            <a:r>
              <a:rPr lang="en-US" sz="2400" dirty="0"/>
              <a:t>type like string, integer, float, timestamp, binary, etc.,</a:t>
            </a:r>
          </a:p>
          <a:p>
            <a:pPr marL="68580" indent="0">
              <a:buNone/>
            </a:pPr>
            <a:r>
              <a:rPr lang="en-US" sz="2400" dirty="0" smtClean="0"/>
              <a:t>	a </a:t>
            </a:r>
            <a:r>
              <a:rPr lang="en-US" sz="2400" dirty="0"/>
              <a:t>document, or</a:t>
            </a:r>
          </a:p>
          <a:p>
            <a:pPr marL="68580" indent="0">
              <a:buNone/>
            </a:pPr>
            <a:r>
              <a:rPr lang="en-US" sz="2400" dirty="0" smtClean="0"/>
              <a:t>	an </a:t>
            </a:r>
            <a:r>
              <a:rPr lang="en-US" sz="2400" dirty="0"/>
              <a:t>array of values</a:t>
            </a:r>
          </a:p>
        </p:txBody>
      </p:sp>
      <p:pic>
        <p:nvPicPr>
          <p:cNvPr id="4" name="Picture 3" descr="logo-mongodb-o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-27609"/>
            <a:ext cx="381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0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56677"/>
            <a:ext cx="72487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{ "aggregate" : "reports" , </a:t>
            </a:r>
            <a:endParaRPr lang="en-US" sz="2000" dirty="0" smtClean="0"/>
          </a:p>
          <a:p>
            <a:r>
              <a:rPr lang="en-US" sz="2000" dirty="0" smtClean="0"/>
              <a:t>    "</a:t>
            </a:r>
            <a:r>
              <a:rPr lang="en-US" sz="2000" dirty="0"/>
              <a:t>pipeline" : [ </a:t>
            </a:r>
            <a:endParaRPr lang="en-US" sz="2000" dirty="0" smtClean="0"/>
          </a:p>
          <a:p>
            <a:r>
              <a:rPr lang="en-US" sz="2000" dirty="0" smtClean="0"/>
              <a:t>        { </a:t>
            </a:r>
            <a:r>
              <a:rPr lang="en-US" sz="2000" dirty="0"/>
              <a:t>"$match" : { "</a:t>
            </a:r>
            <a:r>
              <a:rPr lang="en-US" sz="2000" dirty="0" err="1"/>
              <a:t>location.name</a:t>
            </a:r>
            <a:r>
              <a:rPr lang="en-US" sz="2000" dirty="0"/>
              <a:t>" : "Linda Mar"}} , </a:t>
            </a:r>
            <a:endParaRPr lang="en-US" sz="2000" dirty="0" smtClean="0"/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7FD13B"/>
                </a:solidFill>
              </a:rPr>
              <a:t>{ </a:t>
            </a:r>
            <a:r>
              <a:rPr lang="en-US" sz="2000" dirty="0">
                <a:solidFill>
                  <a:srgbClr val="7FD13B"/>
                </a:solidFill>
              </a:rPr>
              <a:t>"$project" : </a:t>
            </a:r>
            <a:r>
              <a:rPr lang="en-US" sz="2000" dirty="0" smtClean="0">
                <a:solidFill>
                  <a:srgbClr val="7FD13B"/>
                </a:solidFill>
              </a:rPr>
              <a:t> { </a:t>
            </a:r>
            <a:r>
              <a:rPr lang="en-US" sz="2000" dirty="0">
                <a:solidFill>
                  <a:srgbClr val="7FD13B"/>
                </a:solidFill>
              </a:rPr>
              <a:t>"conditions" : 1}}</a:t>
            </a:r>
            <a:r>
              <a:rPr lang="en-US" sz="2000" dirty="0"/>
              <a:t> , </a:t>
            </a:r>
            <a:endParaRPr lang="en-US" sz="2000" dirty="0" smtClean="0"/>
          </a:p>
          <a:p>
            <a:r>
              <a:rPr lang="en-US" sz="2000" dirty="0" smtClean="0"/>
              <a:t>        { </a:t>
            </a:r>
            <a:r>
              <a:rPr lang="en-US" sz="2000" dirty="0"/>
              <a:t>"$group" : { </a:t>
            </a:r>
            <a:endParaRPr lang="en-US" sz="2000" dirty="0" smtClean="0"/>
          </a:p>
          <a:p>
            <a:r>
              <a:rPr lang="en-US" sz="2000" dirty="0" smtClean="0"/>
              <a:t>            "</a:t>
            </a:r>
            <a:r>
              <a:rPr lang="en-US" sz="2000" dirty="0"/>
              <a:t>_id" : "$</a:t>
            </a:r>
            <a:r>
              <a:rPr lang="en-US" sz="2000" dirty="0" err="1"/>
              <a:t>conditions.rating</a:t>
            </a:r>
            <a:r>
              <a:rPr lang="en-US" sz="2000" dirty="0"/>
              <a:t>" 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           "</a:t>
            </a:r>
            <a:r>
              <a:rPr lang="en-US" sz="2000" dirty="0"/>
              <a:t>average height" : { "$</a:t>
            </a:r>
            <a:r>
              <a:rPr lang="en-US" sz="2000" dirty="0" err="1"/>
              <a:t>avg</a:t>
            </a:r>
            <a:r>
              <a:rPr lang="en-US" sz="2000" dirty="0"/>
              <a:t>" : "$</a:t>
            </a:r>
            <a:r>
              <a:rPr lang="en-US" sz="2000" dirty="0" err="1"/>
              <a:t>conditions.height</a:t>
            </a:r>
            <a:r>
              <a:rPr lang="en-US" sz="2000" dirty="0"/>
              <a:t>"} , </a:t>
            </a:r>
            <a:endParaRPr lang="en-US" sz="2000" dirty="0" smtClean="0"/>
          </a:p>
          <a:p>
            <a:r>
              <a:rPr lang="en-US" sz="2000" dirty="0" smtClean="0"/>
              <a:t>            "</a:t>
            </a:r>
            <a:r>
              <a:rPr lang="en-US" sz="2000" dirty="0"/>
              <a:t>average period" : { "$</a:t>
            </a:r>
            <a:r>
              <a:rPr lang="en-US" sz="2000" dirty="0" err="1"/>
              <a:t>avg</a:t>
            </a:r>
            <a:r>
              <a:rPr lang="en-US" sz="2000" dirty="0"/>
              <a:t>" : "$</a:t>
            </a:r>
            <a:r>
              <a:rPr lang="en-US" sz="2000" dirty="0" err="1"/>
              <a:t>conditions.period</a:t>
            </a:r>
            <a:r>
              <a:rPr lang="en-US" sz="2000" dirty="0"/>
              <a:t>"}}} , </a:t>
            </a:r>
            <a:endParaRPr lang="en-US" sz="2000" dirty="0" smtClean="0"/>
          </a:p>
          <a:p>
            <a:r>
              <a:rPr lang="en-US" sz="2000" dirty="0" smtClean="0"/>
              <a:t>        { </a:t>
            </a:r>
            <a:r>
              <a:rPr lang="en-US" sz="2000" dirty="0"/>
              <a:t>"$sort" : { "_id" : -1}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   ]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4888934"/>
            <a:ext cx="444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FD13B"/>
                </a:solidFill>
              </a:rPr>
              <a:t>Only interested in conditions</a:t>
            </a:r>
            <a:endParaRPr lang="en-US" sz="2800" dirty="0">
              <a:solidFill>
                <a:srgbClr val="7FD1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0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56677"/>
            <a:ext cx="72487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{ "aggregate" : "reports" , </a:t>
            </a:r>
            <a:endParaRPr lang="en-US" sz="2000" dirty="0" smtClean="0"/>
          </a:p>
          <a:p>
            <a:r>
              <a:rPr lang="en-US" sz="2000" dirty="0" smtClean="0"/>
              <a:t>    "</a:t>
            </a:r>
            <a:r>
              <a:rPr lang="en-US" sz="2000" dirty="0"/>
              <a:t>pipeline" : [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        { </a:t>
            </a:r>
            <a:r>
              <a:rPr lang="en-US" sz="2000" dirty="0">
                <a:solidFill>
                  <a:srgbClr val="FFFFFF"/>
                </a:solidFill>
              </a:rPr>
              <a:t>"$match" : { "</a:t>
            </a:r>
            <a:r>
              <a:rPr lang="en-US" sz="2000" dirty="0" err="1">
                <a:solidFill>
                  <a:srgbClr val="FFFFFF"/>
                </a:solidFill>
              </a:rPr>
              <a:t>location.name</a:t>
            </a:r>
            <a:r>
              <a:rPr lang="en-US" sz="2000" dirty="0">
                <a:solidFill>
                  <a:srgbClr val="FFFFFF"/>
                </a:solidFill>
              </a:rPr>
              <a:t>" : "Linda Mar"}} ,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        { </a:t>
            </a:r>
            <a:r>
              <a:rPr lang="en-US" sz="2000" dirty="0">
                <a:solidFill>
                  <a:srgbClr val="FFFFFF"/>
                </a:solidFill>
              </a:rPr>
              <a:t>"$project" : </a:t>
            </a:r>
            <a:r>
              <a:rPr lang="en-US" sz="2000" dirty="0" smtClean="0">
                <a:solidFill>
                  <a:srgbClr val="FFFFFF"/>
                </a:solidFill>
              </a:rPr>
              <a:t> { </a:t>
            </a:r>
            <a:r>
              <a:rPr lang="en-US" sz="2000" dirty="0">
                <a:solidFill>
                  <a:srgbClr val="FFFFFF"/>
                </a:solidFill>
              </a:rPr>
              <a:t>"conditions" : 1}} ,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/>
                </a:solidFill>
              </a:rPr>
              <a:t>{ </a:t>
            </a:r>
            <a:r>
              <a:rPr lang="en-US" sz="2000" dirty="0">
                <a:solidFill>
                  <a:schemeClr val="accent1"/>
                </a:solidFill>
              </a:rPr>
              <a:t>"$group" : { </a:t>
            </a:r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            "</a:t>
            </a:r>
            <a:r>
              <a:rPr lang="en-US" sz="2000" dirty="0">
                <a:solidFill>
                  <a:schemeClr val="accent1"/>
                </a:solidFill>
              </a:rPr>
              <a:t>_id" : "$</a:t>
            </a:r>
            <a:r>
              <a:rPr lang="en-US" sz="2000" dirty="0" err="1">
                <a:solidFill>
                  <a:schemeClr val="accent1"/>
                </a:solidFill>
              </a:rPr>
              <a:t>conditions.rating</a:t>
            </a:r>
            <a:r>
              <a:rPr lang="en-US" sz="2000" dirty="0">
                <a:solidFill>
                  <a:schemeClr val="accent1"/>
                </a:solidFill>
              </a:rPr>
              <a:t>" </a:t>
            </a:r>
            <a:r>
              <a:rPr lang="en-US" sz="2000" dirty="0" smtClean="0">
                <a:solidFill>
                  <a:schemeClr val="accent1"/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            "</a:t>
            </a:r>
            <a:r>
              <a:rPr lang="en-US" sz="2000" dirty="0">
                <a:solidFill>
                  <a:schemeClr val="accent1"/>
                </a:solidFill>
              </a:rPr>
              <a:t>average height" : { "$</a:t>
            </a:r>
            <a:r>
              <a:rPr lang="en-US" sz="2000" dirty="0" err="1">
                <a:solidFill>
                  <a:schemeClr val="accent1"/>
                </a:solidFill>
              </a:rPr>
              <a:t>avg</a:t>
            </a:r>
            <a:r>
              <a:rPr lang="en-US" sz="2000" dirty="0">
                <a:solidFill>
                  <a:schemeClr val="accent1"/>
                </a:solidFill>
              </a:rPr>
              <a:t>" : "$</a:t>
            </a:r>
            <a:r>
              <a:rPr lang="en-US" sz="2000" dirty="0" err="1">
                <a:solidFill>
                  <a:schemeClr val="accent1"/>
                </a:solidFill>
              </a:rPr>
              <a:t>conditions.height</a:t>
            </a:r>
            <a:r>
              <a:rPr lang="en-US" sz="2000" dirty="0">
                <a:solidFill>
                  <a:schemeClr val="accent1"/>
                </a:solidFill>
              </a:rPr>
              <a:t>"} , </a:t>
            </a:r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            "</a:t>
            </a:r>
            <a:r>
              <a:rPr lang="en-US" sz="2000" dirty="0">
                <a:solidFill>
                  <a:schemeClr val="accent1"/>
                </a:solidFill>
              </a:rPr>
              <a:t>average period" : { "$</a:t>
            </a:r>
            <a:r>
              <a:rPr lang="en-US" sz="2000" dirty="0" err="1">
                <a:solidFill>
                  <a:schemeClr val="accent1"/>
                </a:solidFill>
              </a:rPr>
              <a:t>avg</a:t>
            </a:r>
            <a:r>
              <a:rPr lang="en-US" sz="2000" dirty="0">
                <a:solidFill>
                  <a:schemeClr val="accent1"/>
                </a:solidFill>
              </a:rPr>
              <a:t>" : "$</a:t>
            </a:r>
            <a:r>
              <a:rPr lang="en-US" sz="2000" dirty="0" err="1">
                <a:solidFill>
                  <a:schemeClr val="accent1"/>
                </a:solidFill>
              </a:rPr>
              <a:t>conditions.period</a:t>
            </a:r>
            <a:r>
              <a:rPr lang="en-US" sz="2000" dirty="0">
                <a:solidFill>
                  <a:schemeClr val="accent1"/>
                </a:solidFill>
              </a:rPr>
              <a:t>"}}}</a:t>
            </a:r>
            <a:r>
              <a:rPr lang="en-US" sz="2000" dirty="0"/>
              <a:t> , </a:t>
            </a:r>
            <a:endParaRPr lang="en-US" sz="2000" dirty="0" smtClean="0"/>
          </a:p>
          <a:p>
            <a:r>
              <a:rPr lang="en-US" sz="2000" dirty="0" smtClean="0"/>
              <a:t>        { </a:t>
            </a:r>
            <a:r>
              <a:rPr lang="en-US" sz="2000" dirty="0"/>
              <a:t>"$sort" : { "_id" : -1}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   ]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4888934"/>
            <a:ext cx="569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FD13B"/>
                </a:solidFill>
              </a:rPr>
              <a:t>Group by rating &amp; average conditions</a:t>
            </a:r>
            <a:endParaRPr lang="en-US" sz="2800" dirty="0">
              <a:solidFill>
                <a:srgbClr val="7FD1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1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56677"/>
            <a:ext cx="72487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{ "aggregate" : "reports" , </a:t>
            </a:r>
            <a:endParaRPr lang="en-US" sz="2000" dirty="0" smtClean="0"/>
          </a:p>
          <a:p>
            <a:r>
              <a:rPr lang="en-US" sz="2000" dirty="0" smtClean="0"/>
              <a:t>    "</a:t>
            </a:r>
            <a:r>
              <a:rPr lang="en-US" sz="2000" dirty="0"/>
              <a:t>pipeline" : [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        { </a:t>
            </a:r>
            <a:r>
              <a:rPr lang="en-US" sz="2000" dirty="0">
                <a:solidFill>
                  <a:srgbClr val="FFFFFF"/>
                </a:solidFill>
              </a:rPr>
              <a:t>"$match" : { "</a:t>
            </a:r>
            <a:r>
              <a:rPr lang="en-US" sz="2000" dirty="0" err="1">
                <a:solidFill>
                  <a:srgbClr val="FFFFFF"/>
                </a:solidFill>
              </a:rPr>
              <a:t>location.name</a:t>
            </a:r>
            <a:r>
              <a:rPr lang="en-US" sz="2000" dirty="0">
                <a:solidFill>
                  <a:srgbClr val="FFFFFF"/>
                </a:solidFill>
              </a:rPr>
              <a:t>" : "Linda Mar"}} ,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        { </a:t>
            </a:r>
            <a:r>
              <a:rPr lang="en-US" sz="2000" dirty="0">
                <a:solidFill>
                  <a:srgbClr val="FFFFFF"/>
                </a:solidFill>
              </a:rPr>
              <a:t>"$project" : </a:t>
            </a:r>
            <a:r>
              <a:rPr lang="en-US" sz="2000" dirty="0" smtClean="0">
                <a:solidFill>
                  <a:srgbClr val="FFFFFF"/>
                </a:solidFill>
              </a:rPr>
              <a:t> { </a:t>
            </a:r>
            <a:r>
              <a:rPr lang="en-US" sz="2000" dirty="0">
                <a:solidFill>
                  <a:srgbClr val="FFFFFF"/>
                </a:solidFill>
              </a:rPr>
              <a:t>"conditions" : 1}} ,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/>
              <a:t>        { </a:t>
            </a:r>
            <a:r>
              <a:rPr lang="en-US" sz="2000" dirty="0"/>
              <a:t>"$group" : { </a:t>
            </a:r>
            <a:endParaRPr lang="en-US" sz="2000" dirty="0" smtClean="0"/>
          </a:p>
          <a:p>
            <a:r>
              <a:rPr lang="en-US" sz="2000" dirty="0" smtClean="0"/>
              <a:t>            "</a:t>
            </a:r>
            <a:r>
              <a:rPr lang="en-US" sz="2000" dirty="0"/>
              <a:t>_id" : "$</a:t>
            </a:r>
            <a:r>
              <a:rPr lang="en-US" sz="2000" dirty="0" err="1"/>
              <a:t>conditions.rating</a:t>
            </a:r>
            <a:r>
              <a:rPr lang="en-US" sz="2000" dirty="0"/>
              <a:t>" 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           "</a:t>
            </a:r>
            <a:r>
              <a:rPr lang="en-US" sz="2000" dirty="0"/>
              <a:t>average height" : { "$</a:t>
            </a:r>
            <a:r>
              <a:rPr lang="en-US" sz="2000" dirty="0" err="1"/>
              <a:t>avg</a:t>
            </a:r>
            <a:r>
              <a:rPr lang="en-US" sz="2000" dirty="0"/>
              <a:t>" : "$</a:t>
            </a:r>
            <a:r>
              <a:rPr lang="en-US" sz="2000" dirty="0" err="1"/>
              <a:t>conditions.height</a:t>
            </a:r>
            <a:r>
              <a:rPr lang="en-US" sz="2000" dirty="0"/>
              <a:t>"} , </a:t>
            </a:r>
            <a:endParaRPr lang="en-US" sz="2000" dirty="0" smtClean="0"/>
          </a:p>
          <a:p>
            <a:r>
              <a:rPr lang="en-US" sz="2000" dirty="0" smtClean="0"/>
              <a:t>            "</a:t>
            </a:r>
            <a:r>
              <a:rPr lang="en-US" sz="2000" dirty="0"/>
              <a:t>average period" : { "$</a:t>
            </a:r>
            <a:r>
              <a:rPr lang="en-US" sz="2000" dirty="0" err="1"/>
              <a:t>avg</a:t>
            </a:r>
            <a:r>
              <a:rPr lang="en-US" sz="2000" dirty="0"/>
              <a:t>" : "$</a:t>
            </a:r>
            <a:r>
              <a:rPr lang="en-US" sz="2000" dirty="0" err="1"/>
              <a:t>conditions.period</a:t>
            </a:r>
            <a:r>
              <a:rPr lang="en-US" sz="2000" dirty="0"/>
              <a:t>"}}} , </a:t>
            </a:r>
            <a:endParaRPr lang="en-US" sz="2000" dirty="0" smtClean="0"/>
          </a:p>
          <a:p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7FD13B"/>
                </a:solidFill>
              </a:rPr>
              <a:t> { </a:t>
            </a:r>
            <a:r>
              <a:rPr lang="en-US" sz="2000" dirty="0">
                <a:solidFill>
                  <a:srgbClr val="7FD13B"/>
                </a:solidFill>
              </a:rPr>
              <a:t>"$sort" : { "_id" : -1}</a:t>
            </a:r>
            <a:r>
              <a:rPr lang="en-US" sz="2000" dirty="0" smtClean="0">
                <a:solidFill>
                  <a:srgbClr val="7FD13B"/>
                </a:solidFill>
              </a:rPr>
              <a:t>}</a:t>
            </a:r>
          </a:p>
          <a:p>
            <a:r>
              <a:rPr lang="en-US" sz="2000" dirty="0" smtClean="0"/>
              <a:t>    ]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0292" y="4888934"/>
            <a:ext cx="4555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FD13B"/>
                </a:solidFill>
              </a:rPr>
              <a:t>Show me best conditions first</a:t>
            </a:r>
            <a:endParaRPr lang="en-US" sz="2800" dirty="0">
              <a:solidFill>
                <a:srgbClr val="7FD1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1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Aggregation Helper</a:t>
            </a:r>
            <a:endParaRPr lang="en-US" dirty="0"/>
          </a:p>
        </p:txBody>
      </p:sp>
      <p:pic>
        <p:nvPicPr>
          <p:cNvPr id="5" name="Picture 4" descr="Agg_Hel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828800"/>
            <a:ext cx="8648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Sharding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is the partitioning of data among multiple </a:t>
            </a:r>
            <a:r>
              <a:rPr lang="en-US" dirty="0" smtClean="0"/>
              <a:t>machines</a:t>
            </a:r>
          </a:p>
          <a:p>
            <a:r>
              <a:rPr lang="en-US" dirty="0">
                <a:solidFill>
                  <a:srgbClr val="7FD13B"/>
                </a:solidFill>
              </a:rPr>
              <a:t>Balancing</a:t>
            </a:r>
            <a:r>
              <a:rPr lang="en-US" dirty="0"/>
              <a:t> </a:t>
            </a:r>
            <a:r>
              <a:rPr lang="en-US" dirty="0" smtClean="0"/>
              <a:t>occurs when </a:t>
            </a:r>
            <a:r>
              <a:rPr lang="en-US" dirty="0"/>
              <a:t>the load on any </a:t>
            </a:r>
            <a:r>
              <a:rPr lang="en-US" dirty="0" smtClean="0"/>
              <a:t>one node </a:t>
            </a:r>
            <a:r>
              <a:rPr lang="en-US" dirty="0"/>
              <a:t>grows out of </a:t>
            </a:r>
            <a:r>
              <a:rPr lang="en-US" dirty="0" smtClean="0"/>
              <a:t>proportion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26226" y="327991"/>
            <a:ext cx="4267200" cy="914400"/>
          </a:xfrm>
        </p:spPr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6" name="Picture 5" descr="logo-mongodb-o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-27609"/>
            <a:ext cx="381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9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87794" y="4724400"/>
            <a:ext cx="20574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Client Application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94" y="1752600"/>
            <a:ext cx="1981200" cy="19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25594" y="3923323"/>
            <a:ext cx="1627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Single Instance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Replica 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54194" y="3364468"/>
            <a:ext cx="115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15" name="Curved Connector 14"/>
          <p:cNvCxnSpPr>
            <a:endCxn id="6" idx="3"/>
          </p:cNvCxnSpPr>
          <p:nvPr/>
        </p:nvCxnSpPr>
        <p:spPr>
          <a:xfrm rot="16200000" flipV="1">
            <a:off x="4749594" y="2971800"/>
            <a:ext cx="1981200" cy="15240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30" y="2282935"/>
            <a:ext cx="920527" cy="920527"/>
          </a:xfrm>
          <a:prstGeom prst="rect">
            <a:avLst/>
          </a:prstGeom>
        </p:spPr>
      </p:pic>
      <p:pic>
        <p:nvPicPr>
          <p:cNvPr id="14" name="Picture 13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30" y="2282935"/>
            <a:ext cx="920527" cy="920527"/>
          </a:xfrm>
          <a:prstGeom prst="rect">
            <a:avLst/>
          </a:prstGeom>
        </p:spPr>
      </p:pic>
      <p:pic>
        <p:nvPicPr>
          <p:cNvPr id="16" name="Picture 15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295501"/>
            <a:ext cx="920527" cy="920527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5127530" y="3216028"/>
            <a:ext cx="2343134" cy="1508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4852737" y="3203462"/>
            <a:ext cx="735057" cy="1520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54194" y="3203462"/>
            <a:ext cx="965406" cy="1520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24000" y="3203462"/>
            <a:ext cx="2390457" cy="1520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6000" y="1602154"/>
            <a:ext cx="28314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Sharded</a:t>
            </a:r>
            <a:r>
              <a:rPr lang="en-US" sz="3200" dirty="0" smtClean="0"/>
              <a:t> cluster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101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-0.26667 2.22222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4.44444E-6 L -0.22361 4.44444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Mechanism of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7200" y="1143000"/>
            <a:ext cx="8229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Complete Data Set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" y="3143683"/>
            <a:ext cx="822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3500" y="4028611"/>
            <a:ext cx="11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Maverick’s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45035" y="4024546"/>
            <a:ext cx="115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Rockaway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028611"/>
            <a:ext cx="112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 Point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79763" y="4025611"/>
            <a:ext cx="143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Ocean Beach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05507" y="404849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Linda Mar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385592"/>
            <a:ext cx="362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Shard Key on Location Name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0"/>
          </p:cNvCxnSpPr>
          <p:nvPr/>
        </p:nvCxnSpPr>
        <p:spPr>
          <a:xfrm flipV="1">
            <a:off x="1478317" y="3143683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657600" y="3143683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724400" y="3163567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91200" y="3163567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543800" y="3163567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43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Mechanism of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1143000"/>
            <a:ext cx="4114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2385592"/>
            <a:ext cx="362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Shard Key on Location Name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572000" y="2610283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597400" y="1143000"/>
            <a:ext cx="4114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57200" y="3143683"/>
            <a:ext cx="822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43500" y="4028611"/>
            <a:ext cx="11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Maverick’s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45035" y="4024546"/>
            <a:ext cx="115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Rockaway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028611"/>
            <a:ext cx="112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 Point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79763" y="4025611"/>
            <a:ext cx="143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Ocean Beach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05507" y="404849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Linda Mar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0"/>
          </p:cNvCxnSpPr>
          <p:nvPr/>
        </p:nvCxnSpPr>
        <p:spPr>
          <a:xfrm flipV="1">
            <a:off x="1478317" y="3143683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657600" y="3143683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724400" y="3163567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791200" y="3163567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543800" y="3163567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60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Mechanism of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1143000"/>
            <a:ext cx="19812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572000" y="2610283"/>
            <a:ext cx="0" cy="106680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597400" y="1143000"/>
            <a:ext cx="1955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705600" y="2610283"/>
            <a:ext cx="0" cy="106680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705601" y="1143000"/>
            <a:ext cx="19812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362200" y="2610283"/>
            <a:ext cx="0" cy="106680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520294" y="1143000"/>
            <a:ext cx="1981200" cy="9671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7200" y="3143683"/>
            <a:ext cx="8229600" cy="0"/>
          </a:xfrm>
          <a:prstGeom prst="straightConnector1">
            <a:avLst/>
          </a:prstGeom>
          <a:ln>
            <a:solidFill>
              <a:srgbClr val="59595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78317" y="3143683"/>
            <a:ext cx="0" cy="88492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657600" y="3143683"/>
            <a:ext cx="0" cy="88492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724400" y="3163567"/>
            <a:ext cx="0" cy="88492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791200" y="3163567"/>
            <a:ext cx="0" cy="88492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543800" y="3163567"/>
            <a:ext cx="0" cy="88492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500" y="4028611"/>
            <a:ext cx="11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Maverick’s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5035" y="4024546"/>
            <a:ext cx="115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Rockaway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4400" y="4028611"/>
            <a:ext cx="112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 Point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79763" y="4025611"/>
            <a:ext cx="143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Ocean Beach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05507" y="404849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Linda 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Mechanism of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1143000"/>
            <a:ext cx="19812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" y="3143683"/>
            <a:ext cx="822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43400" y="4028611"/>
            <a:ext cx="11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Maverick’s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45035" y="4035987"/>
            <a:ext cx="115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Rockaway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028611"/>
            <a:ext cx="112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 Point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0792" y="4028611"/>
            <a:ext cx="143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Ocean Beach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97032" y="404849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Linda Mar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0"/>
          </p:cNvCxnSpPr>
          <p:nvPr/>
        </p:nvCxnSpPr>
        <p:spPr>
          <a:xfrm flipV="1">
            <a:off x="1478317" y="3143683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657600" y="3143683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924300" y="3163567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48400" y="3163567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543800" y="3163567"/>
            <a:ext cx="0" cy="884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72000" y="2610283"/>
            <a:ext cx="0" cy="106680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597400" y="1143000"/>
            <a:ext cx="1955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705600" y="2610283"/>
            <a:ext cx="0" cy="106680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705601" y="1143000"/>
            <a:ext cx="19812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362200" y="2656051"/>
            <a:ext cx="0" cy="106680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520294" y="1143000"/>
            <a:ext cx="1981200" cy="9671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</a:t>
            </a:r>
            <a:endParaRPr lang="en-US" sz="2800" dirty="0"/>
          </a:p>
        </p:txBody>
      </p:sp>
      <p:pic>
        <p:nvPicPr>
          <p:cNvPr id="6" name="Picture 5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6" y="3163567"/>
            <a:ext cx="14478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018053" y="48445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748" y="4844534"/>
            <a:ext cx="9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42759" y="4844534"/>
            <a:ext cx="8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19114" y="48445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4</a:t>
            </a:r>
            <a:endParaRPr lang="en-US" dirty="0"/>
          </a:p>
        </p:txBody>
      </p:sp>
      <p:pic>
        <p:nvPicPr>
          <p:cNvPr id="36" name="Picture 35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00" y="3163567"/>
            <a:ext cx="14478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" name="Picture 36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43683"/>
            <a:ext cx="1447800" cy="1493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Picture 37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46" y="3188967"/>
            <a:ext cx="14478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9104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667 0.17778 " pathEditMode="relative" ptsTypes="AA">
                                      <p:cBhvr>
                                        <p:cTn id="6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8333 0.17801 " pathEditMode="relative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51 0.17824 " pathEditMode="relative" ptsTypes="AA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941 0.17824 " pathEditMode="relative" ptsTypes="AA"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8" grpId="0"/>
      <p:bldP spid="19" grpId="0"/>
      <p:bldP spid="9" grpId="0"/>
      <p:bldP spid="10" grpId="0"/>
      <p:bldP spid="11" grpId="0"/>
      <p:bldP spid="20" grpId="0" animBg="1"/>
      <p:bldP spid="20" grpId="1" animBg="1"/>
      <p:bldP spid="23" grpId="0" animBg="1"/>
      <p:bldP spid="23" grpId="1" animBg="1"/>
      <p:bldP spid="26" grpId="0" animBg="1"/>
      <p:bldP spid="26" grpId="1" animBg="1"/>
      <p:bldP spid="7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Availability: Replica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Initialize -&gt; Election</a:t>
            </a:r>
          </a:p>
          <a:p>
            <a:r>
              <a:rPr lang="en-US" sz="2000" dirty="0" smtClean="0"/>
              <a:t>Primary + data replication from primary to secondary</a:t>
            </a:r>
            <a:endParaRPr lang="en-US" sz="2000" dirty="0"/>
          </a:p>
        </p:txBody>
      </p:sp>
      <p:sp>
        <p:nvSpPr>
          <p:cNvPr id="4" name="Cube 3"/>
          <p:cNvSpPr/>
          <p:nvPr/>
        </p:nvSpPr>
        <p:spPr bwMode="auto">
          <a:xfrm>
            <a:off x="1066800" y="2819400"/>
            <a:ext cx="1964633" cy="1015130"/>
          </a:xfrm>
          <a:prstGeom prst="cube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Node 1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Secondary</a:t>
            </a:r>
            <a:endParaRPr lang="en-US" sz="2400" dirty="0">
              <a:solidFill>
                <a:srgbClr val="FFFFFF"/>
              </a:solidFill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5" name="Cube 4"/>
          <p:cNvSpPr/>
          <p:nvPr/>
        </p:nvSpPr>
        <p:spPr bwMode="auto">
          <a:xfrm>
            <a:off x="5536557" y="2718670"/>
            <a:ext cx="1964633" cy="1015130"/>
          </a:xfrm>
          <a:prstGeom prst="cube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Node 2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Secondary</a:t>
            </a:r>
            <a:endParaRPr lang="en-US" sz="2400" dirty="0">
              <a:solidFill>
                <a:srgbClr val="FFFFFF"/>
              </a:solidFill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6" name="Cube 5"/>
          <p:cNvSpPr/>
          <p:nvPr/>
        </p:nvSpPr>
        <p:spPr bwMode="auto">
          <a:xfrm>
            <a:off x="3546060" y="4538013"/>
            <a:ext cx="1964633" cy="1015130"/>
          </a:xfrm>
          <a:prstGeom prst="cub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Node 3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Primary</a:t>
            </a:r>
            <a:endParaRPr lang="en-US" sz="2400" dirty="0">
              <a:solidFill>
                <a:srgbClr val="0000FF"/>
              </a:solidFill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752601" y="4191000"/>
            <a:ext cx="1447800" cy="990600"/>
          </a:xfrm>
          <a:prstGeom prst="bentConnector3">
            <a:avLst>
              <a:gd name="adj1" fmla="val 99123"/>
            </a:avLst>
          </a:prstGeom>
          <a:ln w="50800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7"/>
          <p:cNvCxnSpPr/>
          <p:nvPr/>
        </p:nvCxnSpPr>
        <p:spPr>
          <a:xfrm flipV="1">
            <a:off x="5715000" y="4190999"/>
            <a:ext cx="1066800" cy="990601"/>
          </a:xfrm>
          <a:prstGeom prst="bentConnector3">
            <a:avLst>
              <a:gd name="adj1" fmla="val 99206"/>
            </a:avLst>
          </a:prstGeom>
          <a:ln w="50800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1" y="3733800"/>
            <a:ext cx="761999" cy="6096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648199" y="3733800"/>
            <a:ext cx="533401" cy="5334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52800" y="3276600"/>
            <a:ext cx="1828802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4600" y="5334000"/>
            <a:ext cx="125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33600" y="5421868"/>
            <a:ext cx="125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99043" y="3440668"/>
            <a:ext cx="115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4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Mechanism of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954954" y="6477000"/>
            <a:ext cx="676275" cy="2384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97D1B3F-F934-B64D-A211-A48AF2D2517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" name="Picture 5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6" y="3163567"/>
            <a:ext cx="14478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018053" y="48445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14748" y="4844534"/>
            <a:ext cx="9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2759" y="4844534"/>
            <a:ext cx="8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19114" y="48445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4</a:t>
            </a:r>
            <a:endParaRPr lang="en-US" dirty="0"/>
          </a:p>
        </p:txBody>
      </p:sp>
      <p:pic>
        <p:nvPicPr>
          <p:cNvPr id="11" name="Picture 10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00" y="3163567"/>
            <a:ext cx="14478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43683"/>
            <a:ext cx="1447800" cy="1493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46" y="3188967"/>
            <a:ext cx="14478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ounded Rectangle 13"/>
          <p:cNvSpPr>
            <a:spLocks noChangeAspect="1"/>
          </p:cNvSpPr>
          <p:nvPr/>
        </p:nvSpPr>
        <p:spPr>
          <a:xfrm>
            <a:off x="689899" y="4152225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2947393" y="4155880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>
            <a:off x="5021835" y="4148094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7267888" y="4151749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1334250" y="4155880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5662515" y="4148093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685800" y="3816277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3557421" y="4148093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7877917" y="4155404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1333822" y="3823589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564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8569E-6 -1.66782E-7 L 0.19243 -0.15173 C 0.23237 -0.18578 0.29263 -0.205 0.35602 -0.205 C 0.42775 -0.205 0.48506 -0.18578 0.52553 -0.15173 L 0.71813 -1.66782E-7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98" y="-102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Mechanism of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954954" y="6477000"/>
            <a:ext cx="676275" cy="2384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97D1B3F-F934-B64D-A211-A48AF2D251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Picture 5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6" y="3163567"/>
            <a:ext cx="14478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018053" y="48445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14748" y="4844534"/>
            <a:ext cx="9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2759" y="4844534"/>
            <a:ext cx="8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19114" y="48445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4</a:t>
            </a:r>
            <a:endParaRPr lang="en-US" dirty="0"/>
          </a:p>
        </p:txBody>
      </p:sp>
      <p:pic>
        <p:nvPicPr>
          <p:cNvPr id="11" name="Picture 10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00" y="3163567"/>
            <a:ext cx="14478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43683"/>
            <a:ext cx="1447800" cy="1493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46" y="3188967"/>
            <a:ext cx="14478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ounded Rectangle 13"/>
          <p:cNvSpPr>
            <a:spLocks noChangeAspect="1"/>
          </p:cNvSpPr>
          <p:nvPr/>
        </p:nvSpPr>
        <p:spPr>
          <a:xfrm>
            <a:off x="689899" y="4152225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2947393" y="4155880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>
            <a:off x="5021835" y="4148094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7267888" y="4151749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1334250" y="4155880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5662515" y="4148093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685800" y="3816277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3557421" y="4148093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7877917" y="4155404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7877917" y="3822554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3608549" y="1349034"/>
            <a:ext cx="20574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Client Application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>
            <a:off x="4622053" y="2322709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3902" y="1899358"/>
            <a:ext cx="196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Linda 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2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Mechanism of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954954" y="6477000"/>
            <a:ext cx="676275" cy="2384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97D1B3F-F934-B64D-A211-A48AF2D251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6" y="3163567"/>
            <a:ext cx="14478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018053" y="48445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14748" y="4844534"/>
            <a:ext cx="91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2759" y="4844534"/>
            <a:ext cx="8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19114" y="48445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Shard 4</a:t>
            </a:r>
            <a:endParaRPr lang="en-US" dirty="0"/>
          </a:p>
        </p:txBody>
      </p:sp>
      <p:pic>
        <p:nvPicPr>
          <p:cNvPr id="11" name="Picture 10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00" y="3163567"/>
            <a:ext cx="14478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43683"/>
            <a:ext cx="1447800" cy="1493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Icon_MongoDB_by_xkne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46" y="3188967"/>
            <a:ext cx="14478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ounded Rectangle 13"/>
          <p:cNvSpPr>
            <a:spLocks noChangeAspect="1"/>
          </p:cNvSpPr>
          <p:nvPr/>
        </p:nvSpPr>
        <p:spPr>
          <a:xfrm>
            <a:off x="689899" y="4152225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2947393" y="4155880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>
            <a:off x="5021835" y="4148094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7267888" y="4151749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1334250" y="4155880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5662515" y="4148093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685800" y="3816277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3557421" y="4148093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7877917" y="4155404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3608549" y="1349034"/>
            <a:ext cx="20574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Client Application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5" idx="2"/>
            <a:endCxn id="6" idx="0"/>
          </p:cNvCxnSpPr>
          <p:nvPr/>
        </p:nvCxnSpPr>
        <p:spPr>
          <a:xfrm flipH="1">
            <a:off x="1209896" y="2263434"/>
            <a:ext cx="3427353" cy="90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3902" y="1899358"/>
            <a:ext cx="202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Query: Maverick’s</a:t>
            </a:r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7862870" y="3816277"/>
            <a:ext cx="374089" cy="187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en-US" sz="2800" dirty="0" err="1" smtClean="0"/>
              <a:t>Chunkc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76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031" y="990600"/>
            <a:ext cx="2514600" cy="762000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9631" y="2003957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Office Hours </a:t>
            </a:r>
          </a:p>
          <a:p>
            <a:r>
              <a:rPr lang="en-US" sz="2400" dirty="0" smtClean="0">
                <a:latin typeface="Arial"/>
                <a:cs typeface="Arial"/>
              </a:rPr>
              <a:t>Thursdays 4-6 pm</a:t>
            </a:r>
          </a:p>
          <a:p>
            <a:r>
              <a:rPr lang="en-US" sz="2400" dirty="0" smtClean="0">
                <a:latin typeface="Arial"/>
                <a:cs typeface="Arial"/>
              </a:rPr>
              <a:t>555 University Ave.</a:t>
            </a:r>
          </a:p>
          <a:p>
            <a:r>
              <a:rPr lang="en-US" sz="2400" dirty="0" smtClean="0">
                <a:latin typeface="Arial"/>
                <a:cs typeface="Arial"/>
              </a:rPr>
              <a:t>Palo Alto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99634" y="3786964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ln w="3175" cmpd="sng">
                  <a:noFill/>
                </a:ln>
                <a:solidFill>
                  <a:srgbClr val="A9E83E"/>
                </a:solidFill>
                <a:latin typeface="Lucida Grande"/>
                <a:cs typeface="Lucida Grande"/>
              </a:rPr>
              <a:t>We’re Hiring !</a:t>
            </a:r>
            <a:endParaRPr lang="tr-TR" sz="2000" dirty="0">
              <a:latin typeface="Lucida Grande"/>
              <a:cs typeface="Lucida Grande"/>
            </a:endParaRPr>
          </a:p>
          <a:p>
            <a:pPr algn="ctr"/>
            <a:r>
              <a:rPr lang="tr-TR" u="sng" dirty="0" smtClean="0">
                <a:latin typeface="Lucida Grande"/>
                <a:cs typeface="Lucida Grande"/>
                <a:hlinkClick r:id="rId2"/>
              </a:rPr>
              <a:t>B</a:t>
            </a:r>
            <a:r>
              <a:rPr lang="en-US" u="sng" dirty="0" smtClean="0">
                <a:latin typeface="Lucida Grande"/>
                <a:cs typeface="Lucida Grande"/>
                <a:hlinkClick r:id="rId2"/>
              </a:rPr>
              <a:t>ryan.reinero@</a:t>
            </a:r>
            <a:r>
              <a:rPr lang="en-US" u="sng" dirty="0">
                <a:latin typeface="Lucida Grande"/>
                <a:cs typeface="Lucida Grande"/>
                <a:hlinkClick r:id="rId2"/>
              </a:rPr>
              <a:t>10gen.com</a:t>
            </a:r>
            <a:r>
              <a:rPr lang="en-US" u="sng" dirty="0">
                <a:latin typeface="Lucida Grande"/>
                <a:cs typeface="Lucida Grande"/>
              </a:rPr>
              <a:t> </a:t>
            </a:r>
            <a:endParaRPr lang="en-US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1729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Set -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Primary down/network failure</a:t>
            </a:r>
          </a:p>
          <a:p>
            <a:r>
              <a:rPr lang="en-US" sz="2000" dirty="0" smtClean="0"/>
              <a:t>Automatic election of new primary if majority exists</a:t>
            </a:r>
            <a:endParaRPr lang="en-US" sz="2000" dirty="0"/>
          </a:p>
        </p:txBody>
      </p:sp>
      <p:sp>
        <p:nvSpPr>
          <p:cNvPr id="4" name="Cube 3"/>
          <p:cNvSpPr/>
          <p:nvPr/>
        </p:nvSpPr>
        <p:spPr bwMode="auto">
          <a:xfrm>
            <a:off x="1066800" y="2819400"/>
            <a:ext cx="1964633" cy="1015130"/>
          </a:xfrm>
          <a:prstGeom prst="cube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Node 1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Secondary</a:t>
            </a:r>
            <a:endParaRPr lang="en-US" sz="2400" dirty="0">
              <a:solidFill>
                <a:srgbClr val="FFFFFF"/>
              </a:solidFill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5" name="Cube 4"/>
          <p:cNvSpPr/>
          <p:nvPr/>
        </p:nvSpPr>
        <p:spPr bwMode="auto">
          <a:xfrm>
            <a:off x="5536557" y="2718670"/>
            <a:ext cx="1964633" cy="1015130"/>
          </a:xfrm>
          <a:prstGeom prst="cube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Node 2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Secondary</a:t>
            </a:r>
            <a:endParaRPr lang="en-US" sz="2400" dirty="0">
              <a:solidFill>
                <a:srgbClr val="FFFFFF"/>
              </a:solidFill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6" name="Cube 5"/>
          <p:cNvSpPr/>
          <p:nvPr/>
        </p:nvSpPr>
        <p:spPr bwMode="auto">
          <a:xfrm>
            <a:off x="3546060" y="4538013"/>
            <a:ext cx="1964633" cy="1015130"/>
          </a:xfrm>
          <a:prstGeom prst="cub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Node 3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Primary</a:t>
            </a:r>
            <a:endParaRPr lang="en-US" sz="2400" dirty="0">
              <a:solidFill>
                <a:srgbClr val="0000FF"/>
              </a:solidFill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52800" y="3276600"/>
            <a:ext cx="1828802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99043" y="3440668"/>
            <a:ext cx="115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14800" y="4648200"/>
            <a:ext cx="914400" cy="91440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14800" y="4648200"/>
            <a:ext cx="838200" cy="91440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05200" y="2743200"/>
            <a:ext cx="176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9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Set - Failover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New primary elected</a:t>
            </a:r>
          </a:p>
          <a:p>
            <a:r>
              <a:rPr lang="en-US" sz="2000" dirty="0" smtClean="0"/>
              <a:t>Replication established from new primary</a:t>
            </a:r>
            <a:endParaRPr lang="en-US" sz="2000" dirty="0"/>
          </a:p>
        </p:txBody>
      </p:sp>
      <p:sp>
        <p:nvSpPr>
          <p:cNvPr id="4" name="Cube 3"/>
          <p:cNvSpPr/>
          <p:nvPr/>
        </p:nvSpPr>
        <p:spPr bwMode="auto">
          <a:xfrm>
            <a:off x="1066800" y="2819400"/>
            <a:ext cx="1964633" cy="1015130"/>
          </a:xfrm>
          <a:prstGeom prst="cube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Node 1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Secondary</a:t>
            </a:r>
            <a:endParaRPr lang="en-US" sz="2400" dirty="0">
              <a:solidFill>
                <a:srgbClr val="FFFFFF"/>
              </a:solidFill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5" name="Cube 4"/>
          <p:cNvSpPr/>
          <p:nvPr/>
        </p:nvSpPr>
        <p:spPr bwMode="auto">
          <a:xfrm>
            <a:off x="5536557" y="2718670"/>
            <a:ext cx="1964633" cy="1015130"/>
          </a:xfrm>
          <a:prstGeom prst="cub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Node 2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Primary</a:t>
            </a:r>
            <a:endParaRPr lang="en-US" sz="2400" dirty="0">
              <a:solidFill>
                <a:srgbClr val="0000FF"/>
              </a:solidFill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sp>
        <p:nvSpPr>
          <p:cNvPr id="6" name="Cube 5"/>
          <p:cNvSpPr/>
          <p:nvPr/>
        </p:nvSpPr>
        <p:spPr bwMode="auto">
          <a:xfrm>
            <a:off x="3546060" y="4538013"/>
            <a:ext cx="1964633" cy="1015130"/>
          </a:xfrm>
          <a:prstGeom prst="cube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Node 3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rPr>
              <a:t>Primary</a:t>
            </a:r>
            <a:endParaRPr lang="en-US" sz="2400" dirty="0">
              <a:solidFill>
                <a:srgbClr val="FFFFFF"/>
              </a:solidFill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52800" y="3276600"/>
            <a:ext cx="1828802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99043" y="3440668"/>
            <a:ext cx="115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Heartbeat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14800" y="4648200"/>
            <a:ext cx="914400" cy="91440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14800" y="4648200"/>
            <a:ext cx="838200" cy="91440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7"/>
          <p:cNvCxnSpPr/>
          <p:nvPr/>
        </p:nvCxnSpPr>
        <p:spPr>
          <a:xfrm rot="10800000">
            <a:off x="3352800" y="2895600"/>
            <a:ext cx="1828802" cy="12700"/>
          </a:xfrm>
          <a:prstGeom prst="bentConnector3">
            <a:avLst>
              <a:gd name="adj1" fmla="val 50000"/>
            </a:avLst>
          </a:prstGeom>
          <a:ln w="50800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9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74320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kumimoji="0" lang="en-US" sz="2800" b="1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Fire and forget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  <a:p>
            <a:pPr rtl="0" eaLnBrk="1" latinLnBrk="0" hangingPunct="1"/>
            <a:r>
              <a:rPr kumimoji="0" lang="en-US" sz="2800" b="1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Wait for error 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  <a:p>
            <a:pPr rtl="0" eaLnBrk="1" latinLnBrk="0" hangingPunct="1"/>
            <a:r>
              <a:rPr kumimoji="0" lang="en-US" sz="2800" b="1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Wait for journal sync </a:t>
            </a:r>
          </a:p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Wait for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flush to disk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  <a:p>
            <a:pPr rtl="0" eaLnBrk="1" latinLnBrk="0" hangingPunct="1"/>
            <a:r>
              <a:rPr kumimoji="0" lang="en-US" sz="2800" b="1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Wait for replication</a:t>
            </a:r>
          </a:p>
        </p:txBody>
      </p:sp>
    </p:spTree>
    <p:extLst>
      <p:ext uri="{BB962C8B-B14F-4D97-AF65-F5344CB8AC3E}">
        <p14:creationId xmlns:p14="http://schemas.microsoft.com/office/powerpoint/2010/main" val="99672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Preferences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447800"/>
            <a:ext cx="571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PRIMARY 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PRIMARY PREFERRED 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SECONDARY 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SECONDARY PREFERRED 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NEAREST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26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ort-Point-San-Francisco-Surfing-under-the-Golden-Gate-Bridg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257300"/>
            <a:ext cx="5981700" cy="4324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468923"/>
            <a:ext cx="705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FD13B"/>
                </a:solidFill>
              </a:rPr>
              <a:t>Let’s build a location based surf </a:t>
            </a:r>
            <a:r>
              <a:rPr lang="en-US" sz="2800" dirty="0">
                <a:solidFill>
                  <a:srgbClr val="7FD13B"/>
                </a:solidFill>
              </a:rPr>
              <a:t>r</a:t>
            </a:r>
            <a:r>
              <a:rPr lang="en-US" sz="2800" dirty="0" smtClean="0">
                <a:solidFill>
                  <a:srgbClr val="7FD13B"/>
                </a:solidFill>
              </a:rPr>
              <a:t>eporting app!</a:t>
            </a:r>
            <a:endParaRPr lang="en-US" sz="2800" dirty="0">
              <a:solidFill>
                <a:srgbClr val="7FD1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6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0gen Corp Templat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10gen Corp Template</Template>
  <TotalTime>7183</TotalTime>
  <Words>1792</Words>
  <Application>Microsoft Macintosh PowerPoint</Application>
  <PresentationFormat>On-screen Show (4:3)</PresentationFormat>
  <Paragraphs>428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10gen Corp Template</vt:lpstr>
      <vt:lpstr>PowerPoint Presentation</vt:lpstr>
      <vt:lpstr>is a…</vt:lpstr>
      <vt:lpstr>Data Model</vt:lpstr>
      <vt:lpstr>High Availability: Replica Sets</vt:lpstr>
      <vt:lpstr>Replica Set - Failure</vt:lpstr>
      <vt:lpstr>Replica Set - Failover</vt:lpstr>
      <vt:lpstr>Durability</vt:lpstr>
      <vt:lpstr>Read Preferences</vt:lpstr>
      <vt:lpstr>PowerPoint Presentation</vt:lpstr>
      <vt:lpstr>PowerPoint Presentation</vt:lpstr>
      <vt:lpstr>PowerPoint Presentation</vt:lpstr>
      <vt:lpstr>PowerPoint Presentation</vt:lpstr>
      <vt:lpstr>Document Structure</vt:lpstr>
      <vt:lpstr>Document Structure</vt:lpstr>
      <vt:lpstr>Document Structure</vt:lpstr>
      <vt:lpstr>Document Structure</vt:lpstr>
      <vt:lpstr>Get local surf conditions</vt:lpstr>
      <vt:lpstr>Get local surf conditions</vt:lpstr>
      <vt:lpstr>Get local surf conditions</vt:lpstr>
      <vt:lpstr>Get local surf conditions</vt:lpstr>
      <vt:lpstr>Get local surf conditions</vt:lpstr>
      <vt:lpstr>Get local surf conditions: Connecting</vt:lpstr>
      <vt:lpstr>DBObjects</vt:lpstr>
      <vt:lpstr>Building the query</vt:lpstr>
      <vt:lpstr>Results</vt:lpstr>
      <vt:lpstr>Analysis Features: Aggregation Framework</vt:lpstr>
      <vt:lpstr>Pipelining Operations</vt:lpstr>
      <vt:lpstr>Aggregation Framework</vt:lpstr>
      <vt:lpstr>Aggregation Framework</vt:lpstr>
      <vt:lpstr>Aggregation Framework</vt:lpstr>
      <vt:lpstr>Aggregation Framework</vt:lpstr>
      <vt:lpstr>Aggregation Framework</vt:lpstr>
      <vt:lpstr>The Aggregation Helper</vt:lpstr>
      <vt:lpstr>Scaling</vt:lpstr>
      <vt:lpstr>Scaling MongoDB</vt:lpstr>
      <vt:lpstr>The Mechanism of Sharding</vt:lpstr>
      <vt:lpstr>The Mechanism of Sharding</vt:lpstr>
      <vt:lpstr>The Mechanism of Sharding</vt:lpstr>
      <vt:lpstr>The Mechanism of Sharding</vt:lpstr>
      <vt:lpstr>The Mechanism of Sharding</vt:lpstr>
      <vt:lpstr>The Mechanism of Sharding</vt:lpstr>
      <vt:lpstr>The Mechanism of Sharding</vt:lpstr>
      <vt:lpstr>Thanks!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Ancheta</dc:creator>
  <cp:lastModifiedBy>Meg Goetsch</cp:lastModifiedBy>
  <cp:revision>145</cp:revision>
  <dcterms:created xsi:type="dcterms:W3CDTF">2011-04-15T17:57:50Z</dcterms:created>
  <dcterms:modified xsi:type="dcterms:W3CDTF">2012-10-18T17:55:41Z</dcterms:modified>
</cp:coreProperties>
</file>