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56" r:id="rId2"/>
    <p:sldId id="296" r:id="rId3"/>
    <p:sldId id="319" r:id="rId4"/>
    <p:sldId id="297" r:id="rId5"/>
    <p:sldId id="300" r:id="rId6"/>
    <p:sldId id="289" r:id="rId7"/>
    <p:sldId id="290" r:id="rId8"/>
    <p:sldId id="291" r:id="rId9"/>
    <p:sldId id="292" r:id="rId10"/>
    <p:sldId id="293" r:id="rId11"/>
    <p:sldId id="294" r:id="rId12"/>
    <p:sldId id="301" r:id="rId13"/>
    <p:sldId id="302" r:id="rId14"/>
    <p:sldId id="303" r:id="rId15"/>
    <p:sldId id="304" r:id="rId16"/>
    <p:sldId id="284" r:id="rId17"/>
    <p:sldId id="305" r:id="rId18"/>
    <p:sldId id="318" r:id="rId19"/>
    <p:sldId id="306" r:id="rId20"/>
    <p:sldId id="312" r:id="rId21"/>
    <p:sldId id="307" r:id="rId22"/>
    <p:sldId id="308" r:id="rId23"/>
    <p:sldId id="310" r:id="rId24"/>
    <p:sldId id="309" r:id="rId25"/>
    <p:sldId id="311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3541B-06DA-45DF-A891-43FE4AD16161}">
          <p14:sldIdLst>
            <p14:sldId id="256"/>
            <p14:sldId id="296"/>
            <p14:sldId id="319"/>
          </p14:sldIdLst>
        </p14:section>
        <p14:section name="JavaScript History" id="{CDC9720F-315C-47D1-AA87-D0524402C5FD}">
          <p14:sldIdLst>
            <p14:sldId id="297"/>
            <p14:sldId id="300"/>
          </p14:sldIdLst>
        </p14:section>
        <p14:section name="Node Has Arrived" id="{3FEE13FA-1BC4-4016-919A-488480111786}">
          <p14:sldIdLst>
            <p14:sldId id="289"/>
            <p14:sldId id="290"/>
            <p14:sldId id="291"/>
            <p14:sldId id="292"/>
            <p14:sldId id="293"/>
          </p14:sldIdLst>
        </p14:section>
        <p14:section name="Under The Hood" id="{DF702287-E3A6-4705-8DE6-0F134501EA48}">
          <p14:sldIdLst>
            <p14:sldId id="294"/>
            <p14:sldId id="301"/>
            <p14:sldId id="302"/>
            <p14:sldId id="303"/>
            <p14:sldId id="304"/>
            <p14:sldId id="284"/>
            <p14:sldId id="305"/>
          </p14:sldIdLst>
        </p14:section>
        <p14:section name="Modules" id="{5D1F29C7-AC4C-463F-8088-9C5F9960D918}">
          <p14:sldIdLst>
            <p14:sldId id="318"/>
            <p14:sldId id="306"/>
            <p14:sldId id="312"/>
            <p14:sldId id="307"/>
            <p14:sldId id="308"/>
            <p14:sldId id="310"/>
            <p14:sldId id="309"/>
            <p14:sldId id="311"/>
          </p14:sldIdLst>
        </p14:section>
        <p14:section name="End" id="{1F3020CF-E81A-40EF-A9C2-F12B8951566B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1402" y="53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2" Type="http://schemas.openxmlformats.org/officeDocument/2006/relationships/slide" Target="slides/slide16.xml"/><Relationship Id="rId1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5664A-BED1-4DE7-B370-BB4582675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04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939686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24505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90987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16" y="6591895"/>
            <a:ext cx="896983" cy="266105"/>
          </a:xfrm>
          <a:prstGeom prst="rect">
            <a:avLst/>
          </a:prstGeom>
        </p:spPr>
      </p:pic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0579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 dirty="0"/>
              <a:t>© </a:t>
            </a:r>
            <a:r>
              <a:rPr lang="en-US" sz="1200" b="0" dirty="0" smtClean="0"/>
              <a:t>2014 All </a:t>
            </a:r>
            <a:r>
              <a:rPr lang="en-US" sz="1200" b="0" dirty="0"/>
              <a:t>rights reserved. Tel: 054-5-767-300, Email: </a:t>
            </a:r>
            <a:r>
              <a:rPr lang="en-US" sz="1200" b="0" dirty="0" smtClean="0"/>
              <a:t>evardi@gmail.com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00847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  <a:lvl4pPr>
              <a:defRPr lang="en-US" dirty="0" smtClean="0">
                <a:latin typeface="+mn-lt"/>
              </a:defRPr>
            </a:lvl4pPr>
            <a:lvl5pPr>
              <a:defRPr lang="en-US" dirty="0">
                <a:latin typeface="+mn-lt"/>
              </a:defRPr>
            </a:lvl5pPr>
          </a:lstStyle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16" y="6591895"/>
            <a:ext cx="896983" cy="2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58252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70FC0-497B-534E-87BE-38B734A137C6}" type="datetime1">
              <a:rPr lang="en-US"/>
              <a:pPr>
                <a:defRPr/>
              </a:pPr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76D15-7E08-E94D-9BB9-BB7BFD28C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5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0579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 dirty="0"/>
              <a:t>© </a:t>
            </a:r>
            <a:r>
              <a:rPr lang="en-US" sz="1200" b="0" dirty="0" smtClean="0"/>
              <a:t>2014 All </a:t>
            </a:r>
            <a:r>
              <a:rPr lang="en-US" sz="1200" b="0" dirty="0"/>
              <a:t>rights reserved. Tel: 054-5-767-300, Email: </a:t>
            </a:r>
            <a:r>
              <a:rPr lang="en-US" sz="1200" b="0" dirty="0" smtClean="0"/>
              <a:t>evardi@gmail.com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3" r:id="rId3"/>
    <p:sldLayoutId id="2147483664" r:id="rId4"/>
    <p:sldLayoutId id="2147483666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oflojs.org/example/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loudfoundry.org/2012/06/27/future-proofing-your-apps-cloud-foundry-and-node-j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loudfoundry.org/2012/06/27/future-proofing-your-apps-cloud-foundry-and-node-js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loudfoundry.org/2012/06/27/future-proofing-your-apps-cloud-foundry-and-node-js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odinghorror.com/blog/2009/08/all-programming-is-web-programming.html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71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SmallEyal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22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2714966" y="5675313"/>
            <a:ext cx="3714068" cy="738664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Microsoft </a:t>
            </a:r>
            <a:r>
              <a:rPr lang="en-US" sz="1600" spc="120" dirty="0"/>
              <a:t>MVP </a:t>
            </a:r>
            <a:r>
              <a:rPr lang="en-US" sz="1600" spc="120" dirty="0" smtClean="0"/>
              <a:t>ASP.NET</a:t>
            </a:r>
            <a:r>
              <a:rPr lang="en-US" sz="1600" spc="120" dirty="0"/>
              <a:t/>
            </a:r>
            <a:br>
              <a:rPr lang="en-US" sz="1600" spc="120" dirty="0"/>
            </a:br>
            <a:r>
              <a:rPr lang="en-US" sz="1600" spc="120" dirty="0"/>
              <a:t>blog: </a:t>
            </a:r>
            <a:r>
              <a:rPr lang="en-US" sz="1600" spc="120" dirty="0" smtClean="0"/>
              <a:t>eyalvardi.wordpress.com</a:t>
            </a:r>
            <a:endParaRPr lang="en-US" sz="1600" spc="120" dirty="0"/>
          </a:p>
        </p:txBody>
      </p:sp>
      <p:sp>
        <p:nvSpPr>
          <p:cNvPr id="9" name="Rectangle 8"/>
          <p:cNvSpPr/>
          <p:nvPr/>
        </p:nvSpPr>
        <p:spPr>
          <a:xfrm>
            <a:off x="2069039" y="2811014"/>
            <a:ext cx="50059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Node.JS Overview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75" y="233760"/>
            <a:ext cx="6098250" cy="18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Has Arrived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48" y="1988840"/>
            <a:ext cx="8471931" cy="23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89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Building Blocks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71600" y="2564904"/>
            <a:ext cx="7200800" cy="1296144"/>
            <a:chOff x="755576" y="2924944"/>
            <a:chExt cx="7200800" cy="1296144"/>
          </a:xfrm>
        </p:grpSpPr>
        <p:sp>
          <p:nvSpPr>
            <p:cNvPr id="4" name="Oval 3"/>
            <p:cNvSpPr/>
            <p:nvPr/>
          </p:nvSpPr>
          <p:spPr>
            <a:xfrm>
              <a:off x="755576" y="2924944"/>
              <a:ext cx="1368152" cy="12961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libuv</a:t>
              </a:r>
              <a:endPara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699792" y="2924944"/>
              <a:ext cx="1368152" cy="12961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V8</a:t>
              </a:r>
              <a:endPara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644008" y="2924944"/>
              <a:ext cx="1368152" cy="12961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Js</a:t>
              </a:r>
              <a:r>
                <a:rPr lang="en-US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, C++</a:t>
              </a:r>
              <a:endPara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588224" y="2924944"/>
              <a:ext cx="1368152" cy="12961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Node.js</a:t>
              </a:r>
              <a:endPara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8" name="Cross 7"/>
            <p:cNvSpPr/>
            <p:nvPr/>
          </p:nvSpPr>
          <p:spPr>
            <a:xfrm>
              <a:off x="2195736" y="3356992"/>
              <a:ext cx="360040" cy="360040"/>
            </a:xfrm>
            <a:prstGeom prst="plus">
              <a:avLst>
                <a:gd name="adj" fmla="val 30291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ross 8"/>
            <p:cNvSpPr/>
            <p:nvPr/>
          </p:nvSpPr>
          <p:spPr>
            <a:xfrm>
              <a:off x="4169507" y="3392996"/>
              <a:ext cx="360040" cy="360040"/>
            </a:xfrm>
            <a:prstGeom prst="plus">
              <a:avLst>
                <a:gd name="adj" fmla="val 30291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120172" y="3392996"/>
              <a:ext cx="396044" cy="324036"/>
              <a:chOff x="6120172" y="3465004"/>
              <a:chExt cx="396044" cy="32403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120172" y="3465004"/>
                <a:ext cx="396044" cy="14401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20172" y="3645024"/>
                <a:ext cx="396044" cy="14401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" name="Curved Connector 14"/>
          <p:cNvCxnSpPr>
            <a:stCxn id="5" idx="4"/>
          </p:cNvCxnSpPr>
          <p:nvPr/>
        </p:nvCxnSpPr>
        <p:spPr>
          <a:xfrm rot="16200000" flipH="1">
            <a:off x="3653898" y="3807042"/>
            <a:ext cx="576064" cy="684076"/>
          </a:xfrm>
          <a:prstGeom prst="curvedConnector2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53136" y="4252446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JavaScript engine</a:t>
            </a:r>
            <a:endParaRPr lang="en-US" dirty="0"/>
          </a:p>
        </p:txBody>
      </p:sp>
      <p:cxnSp>
        <p:nvCxnSpPr>
          <p:cNvPr id="17" name="Curved Connector 16"/>
          <p:cNvCxnSpPr>
            <a:stCxn id="4" idx="0"/>
          </p:cNvCxnSpPr>
          <p:nvPr/>
        </p:nvCxnSpPr>
        <p:spPr>
          <a:xfrm rot="5400000" flipH="1" flipV="1">
            <a:off x="1763689" y="1736811"/>
            <a:ext cx="720080" cy="936106"/>
          </a:xfrm>
          <a:prstGeom prst="curvedConnector2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04331" y="1672514"/>
            <a:ext cx="572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high performance, cross-platform evented I/O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8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r>
              <a:rPr lang="he-IL" dirty="0" smtClean="0"/>
              <a:t> </a:t>
            </a:r>
            <a:r>
              <a:rPr lang="en-US" dirty="0"/>
              <a:t> </a:t>
            </a:r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89436" y="1385194"/>
            <a:ext cx="2480553" cy="2797700"/>
          </a:xfrm>
          <a:prstGeom prst="roundRect">
            <a:avLst>
              <a:gd name="adj" fmla="val 882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Architecture</a:t>
            </a:r>
            <a:br>
              <a:rPr lang="en-US" sz="24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en-US" sz="11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342900" indent="-342900" defTabSz="914099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Single Thread</a:t>
            </a:r>
          </a:p>
          <a:p>
            <a:pPr marL="342900" indent="-342900" defTabSz="914099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App == Server</a:t>
            </a:r>
          </a:p>
          <a:p>
            <a:pPr marL="342900" indent="-342900" defTabSz="914099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Middleware</a:t>
            </a: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233851" y="1385194"/>
            <a:ext cx="2480553" cy="2797700"/>
          </a:xfrm>
          <a:prstGeom prst="roundRect">
            <a:avLst>
              <a:gd name="adj" fmla="val 882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Deployment</a:t>
            </a:r>
            <a:br>
              <a:rPr lang="en-US" sz="24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en-US" sz="11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342900" indent="-342900" defTabSz="914099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XCopy</a:t>
            </a:r>
            <a:endParaRPr lang="en-US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342900" indent="-342900" defTabSz="914099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Run Everywhere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272821" y="1385194"/>
            <a:ext cx="2480553" cy="2797700"/>
            <a:chOff x="6272821" y="3197782"/>
            <a:chExt cx="2480553" cy="27977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6272821" y="3197782"/>
              <a:ext cx="2480553" cy="2797700"/>
            </a:xfrm>
            <a:prstGeom prst="roundRect">
              <a:avLst>
                <a:gd name="adj" fmla="val 8824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Community</a:t>
              </a:r>
              <a:br>
                <a:rPr lang="en-US" sz="2400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</a:br>
              <a:endParaRPr lang="en-US" sz="11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  <a:p>
              <a:pPr marL="342900" indent="-342900" defTabSz="914099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</a:pPr>
              <a:r>
                <a:rPr lang="en-US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53,228 Packages</a:t>
              </a:r>
            </a:p>
            <a:p>
              <a:pPr marL="342900" indent="-342900" defTabSz="914099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</a:pPr>
              <a:r>
                <a:rPr lang="en-US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2.5M Download in day.</a:t>
              </a:r>
            </a:p>
          </p:txBody>
        </p:sp>
        <p:pic>
          <p:nvPicPr>
            <p:cNvPr id="4098" name="Picture 2" descr="np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454" y="5184841"/>
              <a:ext cx="1617285" cy="630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389437" y="4824925"/>
            <a:ext cx="8363938" cy="1478605"/>
            <a:chOff x="389437" y="4503906"/>
            <a:chExt cx="8363938" cy="1478605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389437" y="4503906"/>
              <a:ext cx="8363938" cy="1478605"/>
            </a:xfrm>
            <a:prstGeom prst="roundRect">
              <a:avLst>
                <a:gd name="adj" fmla="val 8772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Tools</a:t>
              </a: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1701" y="4967477"/>
              <a:ext cx="697864" cy="97258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1909" y="4967477"/>
              <a:ext cx="675471" cy="97532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59722" y="4967477"/>
              <a:ext cx="857460" cy="914836"/>
            </a:xfrm>
            <a:prstGeom prst="rect">
              <a:avLst/>
            </a:prstGeom>
          </p:spPr>
        </p:pic>
        <p:pic>
          <p:nvPicPr>
            <p:cNvPr id="16" name="Picture 2" descr="https://1.gravatar.com/avatar/21ed02329e70781e3d8ce1c1bd23437c?d=https%3A%2F%2Fidenticons.github.com%2F0837a6146d95ac76bcc5fc6c3b2c5369.png&amp;r=x&amp;s=440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167" y="4967477"/>
              <a:ext cx="769049" cy="769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https://www.cloudcms.com/gitana/images/tour/resources/phonegap-log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359" y="4967477"/>
              <a:ext cx="821464" cy="821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https://www.filepicker.io/api/file/Q6gzvosTiGFdPpL2jqfX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991" y="4967477"/>
              <a:ext cx="842024" cy="84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73560" y="4967477"/>
              <a:ext cx="655797" cy="80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0315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Under The Hood</a:t>
            </a:r>
            <a:endParaRPr lang="en-US" dirty="0"/>
          </a:p>
        </p:txBody>
      </p:sp>
      <p:pic>
        <p:nvPicPr>
          <p:cNvPr id="1026" name="Picture 2" descr="http://blog.cloudfoundry.org/wp-content/uploads/2012/04/Screen-Shot-2012-04-24-at-5.40.33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" y="1847614"/>
            <a:ext cx="74199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011" y="4486040"/>
            <a:ext cx="7348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333333"/>
                </a:solidFill>
                <a:latin typeface="Lucida Grande"/>
              </a:rPr>
              <a:t>(source: </a:t>
            </a:r>
            <a:r>
              <a:rPr lang="en-US" sz="1400" dirty="0" smtClean="0">
                <a:solidFill>
                  <a:srgbClr val="333333"/>
                </a:solidFill>
                <a:latin typeface="Lucida Grande"/>
                <a:hlinkClick r:id="rId3"/>
              </a:rPr>
              <a:t>Future-proofing </a:t>
            </a:r>
            <a:r>
              <a:rPr lang="en-US" sz="1400" dirty="0">
                <a:solidFill>
                  <a:srgbClr val="333333"/>
                </a:solidFill>
                <a:latin typeface="Lucida Grande"/>
                <a:hlinkClick r:id="rId3"/>
              </a:rPr>
              <a:t>Your Apps: Cloud Foundry and </a:t>
            </a:r>
            <a:r>
              <a:rPr lang="en-US" sz="1400" dirty="0" smtClean="0">
                <a:solidFill>
                  <a:srgbClr val="333333"/>
                </a:solidFill>
                <a:latin typeface="Lucida Grande"/>
                <a:hlinkClick r:id="rId3"/>
              </a:rPr>
              <a:t>Node.js</a:t>
            </a:r>
            <a:r>
              <a:rPr lang="en-US" sz="1400" dirty="0" smtClean="0">
                <a:solidFill>
                  <a:srgbClr val="333333"/>
                </a:solidFill>
                <a:latin typeface="Lucida Grande"/>
              </a:rPr>
              <a:t>)</a:t>
            </a:r>
            <a:endParaRPr lang="en-US" sz="1400" b="0" i="0" dirty="0">
              <a:solidFill>
                <a:srgbClr val="333333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935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387798"/>
          </a:xfrm>
        </p:spPr>
        <p:txBody>
          <a:bodyPr/>
          <a:lstStyle/>
          <a:p>
            <a:r>
              <a:rPr lang="en-US" sz="2800" b="1" dirty="0" smtClean="0"/>
              <a:t>Multi-threaded </a:t>
            </a:r>
            <a:r>
              <a:rPr lang="en-US" sz="2800" b="1" dirty="0"/>
              <a:t>HTTP </a:t>
            </a:r>
            <a:r>
              <a:rPr lang="en-US" sz="2800" b="1" dirty="0" smtClean="0"/>
              <a:t>Server Using Blocking </a:t>
            </a:r>
            <a:r>
              <a:rPr lang="en-US" sz="2800" b="1" dirty="0"/>
              <a:t>I/O</a:t>
            </a:r>
            <a:endParaRPr lang="en-US" sz="2800" dirty="0"/>
          </a:p>
        </p:txBody>
      </p:sp>
      <p:pic>
        <p:nvPicPr>
          <p:cNvPr id="2050" name="Picture 2" descr="http://blog.cloudfoundry.org/wp-content/uploads/2012/04/multiThreaded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038596"/>
            <a:ext cx="9048750" cy="53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7338" y="6535453"/>
            <a:ext cx="7348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333333"/>
                </a:solidFill>
                <a:latin typeface="Lucida Grande"/>
              </a:rPr>
              <a:t>(source: </a:t>
            </a:r>
            <a:r>
              <a:rPr lang="en-US" sz="1400" dirty="0" smtClean="0">
                <a:solidFill>
                  <a:srgbClr val="333333"/>
                </a:solidFill>
                <a:latin typeface="Lucida Grande"/>
                <a:hlinkClick r:id="rId3"/>
              </a:rPr>
              <a:t>Future-proofing </a:t>
            </a:r>
            <a:r>
              <a:rPr lang="en-US" sz="1400" dirty="0">
                <a:solidFill>
                  <a:srgbClr val="333333"/>
                </a:solidFill>
                <a:latin typeface="Lucida Grande"/>
                <a:hlinkClick r:id="rId3"/>
              </a:rPr>
              <a:t>Your Apps: Cloud Foundry and </a:t>
            </a:r>
            <a:r>
              <a:rPr lang="en-US" sz="1400" dirty="0" smtClean="0">
                <a:solidFill>
                  <a:srgbClr val="333333"/>
                </a:solidFill>
                <a:latin typeface="Lucida Grande"/>
                <a:hlinkClick r:id="rId3"/>
              </a:rPr>
              <a:t>Node.js</a:t>
            </a:r>
            <a:r>
              <a:rPr lang="en-US" sz="1400" dirty="0" smtClean="0">
                <a:solidFill>
                  <a:srgbClr val="333333"/>
                </a:solidFill>
                <a:latin typeface="Lucida Grande"/>
              </a:rPr>
              <a:t>)</a:t>
            </a:r>
            <a:endParaRPr lang="en-US" sz="1400" b="0" i="0" dirty="0">
              <a:solidFill>
                <a:srgbClr val="333333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76045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Event-driven, </a:t>
            </a:r>
            <a:r>
              <a:rPr lang="en-US" b="1" dirty="0" smtClean="0"/>
              <a:t>Non-Blocking </a:t>
            </a:r>
            <a:r>
              <a:rPr lang="en-US" b="1" dirty="0"/>
              <a:t>I/O</a:t>
            </a:r>
            <a:endParaRPr lang="en-US" dirty="0"/>
          </a:p>
        </p:txBody>
      </p:sp>
      <p:pic>
        <p:nvPicPr>
          <p:cNvPr id="3074" name="Picture 2" descr="http://blog.cloudfoundry.org/wp-content/uploads/2012/04/NodeJS-EventedIOAsyncIO_la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0" y="1154179"/>
            <a:ext cx="9048750" cy="554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7338" y="6535453"/>
            <a:ext cx="7348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333333"/>
                </a:solidFill>
                <a:latin typeface="Lucida Grande"/>
              </a:rPr>
              <a:t>(source: </a:t>
            </a:r>
            <a:r>
              <a:rPr lang="en-US" sz="1400" dirty="0" smtClean="0">
                <a:solidFill>
                  <a:srgbClr val="333333"/>
                </a:solidFill>
                <a:latin typeface="Lucida Grande"/>
                <a:hlinkClick r:id="rId3"/>
              </a:rPr>
              <a:t>Future-proofing </a:t>
            </a:r>
            <a:r>
              <a:rPr lang="en-US" sz="1400" dirty="0">
                <a:solidFill>
                  <a:srgbClr val="333333"/>
                </a:solidFill>
                <a:latin typeface="Lucida Grande"/>
                <a:hlinkClick r:id="rId3"/>
              </a:rPr>
              <a:t>Your Apps: Cloud Foundry and </a:t>
            </a:r>
            <a:r>
              <a:rPr lang="en-US" sz="1400" dirty="0" smtClean="0">
                <a:solidFill>
                  <a:srgbClr val="333333"/>
                </a:solidFill>
                <a:latin typeface="Lucida Grande"/>
                <a:hlinkClick r:id="rId3"/>
              </a:rPr>
              <a:t>Node.js</a:t>
            </a:r>
            <a:r>
              <a:rPr lang="en-US" sz="1400" dirty="0" smtClean="0">
                <a:solidFill>
                  <a:srgbClr val="333333"/>
                </a:solidFill>
                <a:latin typeface="Lucida Grande"/>
              </a:rPr>
              <a:t>)</a:t>
            </a:r>
            <a:endParaRPr lang="en-US" sz="1400" b="0" i="0" dirty="0">
              <a:solidFill>
                <a:srgbClr val="333333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925164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0088" y="1419225"/>
            <a:ext cx="257651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03262" y="3723465"/>
            <a:ext cx="77724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Node.js Hello World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6251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Global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These objects are available in </a:t>
            </a:r>
            <a:r>
              <a:rPr lang="en-US" b="1" dirty="0"/>
              <a:t>all modules</a:t>
            </a:r>
            <a:r>
              <a:rPr lang="en-US" dirty="0"/>
              <a:t>. Some of these objects aren't actually in the </a:t>
            </a:r>
            <a:r>
              <a:rPr lang="en-US" b="1" dirty="0"/>
              <a:t>global scope but in the module </a:t>
            </a:r>
            <a:r>
              <a:rPr lang="en-US" b="1" dirty="0" smtClean="0"/>
              <a:t>scope.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436" y="2772876"/>
            <a:ext cx="2344036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>
                <a:latin typeface="Consolas" panose="020B0609020204030204" pitchFamily="49" charset="0"/>
              </a:rPr>
              <a:t>Objects: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onsolas" panose="020B0609020204030204" pitchFamily="49" charset="0"/>
              </a:rPr>
              <a:t>global</a:t>
            </a:r>
            <a:endParaRPr lang="en-US" b="1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</a:rPr>
              <a:t>process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</a:rPr>
              <a:t>Console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</a:rPr>
              <a:t>module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</a:rPr>
              <a:t>exports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8304" y="2772876"/>
            <a:ext cx="55850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>
                <a:latin typeface="Consolas" panose="020B0609020204030204" pitchFamily="49" charset="0"/>
              </a:rPr>
              <a:t>functions: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onsolas" panose="020B0609020204030204" pitchFamily="49" charset="0"/>
              </a:rPr>
              <a:t>Buffer</a:t>
            </a:r>
            <a:endParaRPr lang="en-US" b="1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onsolas" panose="020B0609020204030204" pitchFamily="49" charset="0"/>
              </a:rPr>
              <a:t>require()</a:t>
            </a:r>
            <a:endParaRPr lang="en-US" b="1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 smtClean="0">
                <a:latin typeface="Consolas" panose="020B0609020204030204" pitchFamily="49" charset="0"/>
              </a:rPr>
              <a:t>setTimeout</a:t>
            </a:r>
            <a:r>
              <a:rPr lang="en-US" b="1" dirty="0" smtClean="0"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</a:rPr>
              <a:t>cb,ms</a:t>
            </a:r>
            <a:r>
              <a:rPr lang="en-US" b="1" dirty="0" smtClean="0">
                <a:latin typeface="Consolas" panose="020B0609020204030204" pitchFamily="49" charset="0"/>
              </a:rPr>
              <a:t>) , </a:t>
            </a:r>
            <a:r>
              <a:rPr lang="en-US" b="1" dirty="0" err="1" smtClean="0">
                <a:latin typeface="Consolas" panose="020B0609020204030204" pitchFamily="49" charset="0"/>
              </a:rPr>
              <a:t>clearTimeout</a:t>
            </a:r>
            <a:r>
              <a:rPr lang="en-US" b="1" dirty="0" smtClean="0">
                <a:latin typeface="Consolas" panose="020B0609020204030204" pitchFamily="49" charset="0"/>
              </a:rPr>
              <a:t>(t)</a:t>
            </a:r>
            <a:endParaRPr lang="en-US" b="1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 smtClean="0">
                <a:latin typeface="Consolas" panose="020B0609020204030204" pitchFamily="49" charset="0"/>
              </a:rPr>
              <a:t>setInterval</a:t>
            </a:r>
            <a:r>
              <a:rPr lang="en-US" b="1" dirty="0" smtClean="0"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</a:rPr>
              <a:t>cb,ms</a:t>
            </a:r>
            <a:r>
              <a:rPr lang="en-US" b="1" dirty="0" smtClean="0">
                <a:latin typeface="Consolas" panose="020B0609020204030204" pitchFamily="49" charset="0"/>
              </a:rPr>
              <a:t>) , </a:t>
            </a:r>
            <a:r>
              <a:rPr lang="en-US" b="1" dirty="0" err="1" smtClean="0">
                <a:latin typeface="Consolas" panose="020B0609020204030204" pitchFamily="49" charset="0"/>
              </a:rPr>
              <a:t>clearInterval</a:t>
            </a:r>
            <a:r>
              <a:rPr lang="en-US" b="1" dirty="0" smtClean="0">
                <a:latin typeface="Consolas" panose="020B0609020204030204" pitchFamily="49" charset="0"/>
              </a:rPr>
              <a:t>(t)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80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Modules System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027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637831" cy="1277273"/>
          </a:xfrm>
        </p:spPr>
        <p:txBody>
          <a:bodyPr/>
          <a:lstStyle/>
          <a:p>
            <a:r>
              <a:rPr lang="en-US" dirty="0"/>
              <a:t>Node has a simple module loading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Files </a:t>
            </a:r>
            <a:r>
              <a:rPr lang="en-US" dirty="0"/>
              <a:t>and modules are in one-to-one correspondence.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2828836"/>
            <a:ext cx="7838974" cy="123110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 = require(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'./circle.js'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console.log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'The area of radius 4: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circle.area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endParaRPr lang="en-US" sz="1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324928" y="2828836"/>
            <a:ext cx="1428446" cy="2353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foo.js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4429315"/>
            <a:ext cx="7838974" cy="14927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Math.PI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.area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(r) {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* r * r;};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.circumference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(r) 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 * PI * r;};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7324928" y="4429315"/>
            <a:ext cx="1428446" cy="2353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circle.js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007796" y="4143983"/>
            <a:ext cx="2110902" cy="729574"/>
          </a:xfrm>
          <a:prstGeom prst="wedgeRoundRectCallout">
            <a:avLst>
              <a:gd name="adj1" fmla="val -79896"/>
              <a:gd name="adj2" fmla="val 49166"/>
              <a:gd name="adj3" fmla="val 16667"/>
            </a:avLst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variable </a:t>
            </a:r>
            <a:r>
              <a:rPr lang="en-US" sz="1600" b="1" dirty="0">
                <a:solidFill>
                  <a:schemeClr val="tx1"/>
                </a:solidFill>
              </a:rPr>
              <a:t>PI</a:t>
            </a:r>
            <a:r>
              <a:rPr lang="en-US" sz="1600" dirty="0">
                <a:solidFill>
                  <a:schemeClr val="tx1"/>
                </a:solidFill>
              </a:rPr>
              <a:t> is </a:t>
            </a:r>
            <a:r>
              <a:rPr lang="en-US" sz="1600" b="1" dirty="0">
                <a:solidFill>
                  <a:schemeClr val="tx1"/>
                </a:solidFill>
              </a:rPr>
              <a:t>private</a:t>
            </a:r>
            <a:r>
              <a:rPr lang="en-US" sz="1600" dirty="0">
                <a:solidFill>
                  <a:schemeClr val="tx1"/>
                </a:solidFill>
              </a:rPr>
              <a:t> to circle.js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2208343" y="6207363"/>
            <a:ext cx="3151597" cy="538264"/>
          </a:xfrm>
          <a:prstGeom prst="wedgeRoundRectCallout">
            <a:avLst>
              <a:gd name="adj1" fmla="val -52743"/>
              <a:gd name="adj2" fmla="val -115067"/>
              <a:gd name="adj3" fmla="val 16667"/>
            </a:avLst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tx1"/>
                </a:solidFill>
              </a:rPr>
              <a:t>exports === </a:t>
            </a:r>
            <a:r>
              <a:rPr lang="en-US" sz="1600" b="1" dirty="0" err="1" smtClean="0">
                <a:solidFill>
                  <a:schemeClr val="tx1"/>
                </a:solidFill>
              </a:rPr>
              <a:t>module.exports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511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5173" y="2555644"/>
            <a:ext cx="8129853" cy="2216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3200" i="1" dirty="0"/>
              <a:t>“Everything that can be written in JavaScript 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will </a:t>
            </a:r>
            <a:r>
              <a:rPr lang="en-US" sz="3200" i="1" dirty="0"/>
              <a:t>eventually be written in JavaScript”. 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(</a:t>
            </a:r>
            <a:r>
              <a:rPr lang="en-US" sz="3200" i="1" u="sng" dirty="0" smtClean="0">
                <a:hlinkClick r:id="rId2"/>
              </a:rPr>
              <a:t>Atwood’s law</a:t>
            </a:r>
            <a:r>
              <a:rPr lang="en-US" sz="3200" i="1" u="sng" dirty="0" smtClean="0"/>
              <a:t>)</a:t>
            </a:r>
            <a:endParaRPr lang="en-US" sz="3200" i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75" y="233760"/>
            <a:ext cx="6098250" cy="18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63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862870"/>
          </a:xfrm>
        </p:spPr>
        <p:txBody>
          <a:bodyPr/>
          <a:lstStyle/>
          <a:p>
            <a:r>
              <a:rPr lang="en-US" dirty="0"/>
              <a:t>In each module, the </a:t>
            </a:r>
            <a:r>
              <a:rPr lang="en-US" b="1" dirty="0"/>
              <a:t>module</a:t>
            </a:r>
            <a:r>
              <a:rPr lang="en-US" dirty="0"/>
              <a:t> free variable is a reference to the object representing the current module. </a:t>
            </a:r>
            <a:endParaRPr lang="en-US" dirty="0" smtClean="0"/>
          </a:p>
          <a:p>
            <a:pPr lvl="1"/>
            <a:r>
              <a:rPr lang="en-US" sz="2400" dirty="0"/>
              <a:t>For convenience, </a:t>
            </a:r>
            <a:r>
              <a:rPr lang="en-US" sz="2400" b="1" dirty="0" err="1"/>
              <a:t>module.exports</a:t>
            </a:r>
            <a:r>
              <a:rPr lang="en-US" sz="2400" dirty="0"/>
              <a:t> is also accessible via the </a:t>
            </a:r>
            <a:r>
              <a:rPr lang="en-US" sz="2400" b="1" dirty="0"/>
              <a:t>exports</a:t>
            </a:r>
            <a:r>
              <a:rPr lang="en-US" sz="2400" dirty="0"/>
              <a:t> module-global</a:t>
            </a:r>
            <a:r>
              <a:rPr lang="en-US" sz="2400" dirty="0" smtClean="0"/>
              <a:t>.</a:t>
            </a:r>
          </a:p>
          <a:p>
            <a:pPr lvl="1"/>
            <a:endParaRPr lang="en-US" sz="2400" dirty="0"/>
          </a:p>
          <a:p>
            <a:r>
              <a:rPr lang="en-US" sz="2600" dirty="0" smtClean="0"/>
              <a:t>Module object properties:</a:t>
            </a:r>
          </a:p>
          <a:p>
            <a:pPr lvl="1"/>
            <a:r>
              <a:rPr lang="en-US" sz="2400" dirty="0" smtClean="0"/>
              <a:t>id</a:t>
            </a:r>
          </a:p>
          <a:p>
            <a:pPr lvl="1"/>
            <a:r>
              <a:rPr lang="en-US" sz="2400" dirty="0" smtClean="0"/>
              <a:t>filename</a:t>
            </a:r>
          </a:p>
          <a:p>
            <a:pPr lvl="1"/>
            <a:r>
              <a:rPr lang="en-US" sz="2400" dirty="0" smtClean="0"/>
              <a:t>loaded</a:t>
            </a:r>
          </a:p>
          <a:p>
            <a:pPr lvl="1"/>
            <a:r>
              <a:rPr lang="en-US" sz="2400" dirty="0" smtClean="0"/>
              <a:t>parent</a:t>
            </a:r>
          </a:p>
          <a:p>
            <a:pPr lvl="1"/>
            <a:r>
              <a:rPr lang="en-US" sz="2400" dirty="0" smtClean="0"/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2141220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Cycles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700" y="1461784"/>
            <a:ext cx="4065832" cy="138499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 starting'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exports.done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require(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'./b.js'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'in 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a,b.done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%j'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b.done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exports.done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 done'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912468" y="1480361"/>
            <a:ext cx="4066162" cy="138499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 starting'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exports.done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require(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'./a.js'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'in 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b,a.done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%j'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a.done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exports.done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 done'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  <p:sp>
        <p:nvSpPr>
          <p:cNvPr id="9" name="Left-Right Arrow 8"/>
          <p:cNvSpPr/>
          <p:nvPr/>
        </p:nvSpPr>
        <p:spPr bwMode="auto">
          <a:xfrm>
            <a:off x="4230937" y="1964591"/>
            <a:ext cx="680936" cy="379379"/>
          </a:xfrm>
          <a:prstGeom prst="leftRightArrow">
            <a:avLst>
              <a:gd name="adj1" fmla="val 50000"/>
              <a:gd name="adj2" fmla="val 37180"/>
            </a:avLst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3880" y="3368163"/>
            <a:ext cx="6215050" cy="95410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'main starting'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require(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'./a.js'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require(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'./b.js'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'in main,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a.done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=%j,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b.done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=%j'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a.done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b.done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8317150" y="1480362"/>
            <a:ext cx="661480" cy="2317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b.js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569457" y="1461782"/>
            <a:ext cx="661480" cy="2317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a.js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614809" y="3368163"/>
            <a:ext cx="1054395" cy="2359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main.js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89436" y="4874134"/>
            <a:ext cx="4065237" cy="1107996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b.js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tries to load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a.js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 In order to prevent an infinite loop an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unfinished copy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of the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a.js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exports object is returned to the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b.js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module.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797640" y="4590225"/>
            <a:ext cx="4190718" cy="209288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/>
            </a:endParaRPr>
          </a:p>
          <a:p>
            <a:pPr marL="0" marR="0" lvl="0" indent="0" algn="l" defTabSz="914400" rtl="0" eaLnBrk="0" fontAlgn="t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main starting </a:t>
            </a:r>
          </a:p>
          <a:p>
            <a:pPr marL="0" marR="0" lvl="0" indent="0" algn="l" defTabSz="914400" rtl="0" eaLnBrk="0" fontAlgn="t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a starting </a:t>
            </a:r>
          </a:p>
          <a:p>
            <a:pPr marL="0" marR="0" lvl="0" indent="0" algn="l" defTabSz="914400" rtl="0" eaLnBrk="0" fontAlgn="t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b starting</a:t>
            </a:r>
          </a:p>
          <a:p>
            <a:pPr marL="0" marR="0" lvl="0" indent="0" algn="l" defTabSz="914400" rtl="0" eaLnBrk="0" fontAlgn="t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9966"/>
                </a:solidFill>
                <a:effectLst/>
                <a:latin typeface="Monaco"/>
              </a:rPr>
              <a:t>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done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9966"/>
                </a:solidFill>
                <a:effectLst/>
                <a:latin typeface="Monaco"/>
              </a:rPr>
              <a:t>false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t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b done</a:t>
            </a:r>
          </a:p>
          <a:p>
            <a:pPr marL="0" marR="0" lvl="0" indent="0" algn="l" defTabSz="914400" rtl="0" eaLnBrk="0" fontAlgn="t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9966"/>
                </a:solidFill>
                <a:effectLst/>
                <a:latin typeface="Monaco"/>
              </a:rPr>
              <a:t>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done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9966"/>
                </a:solidFill>
                <a:effectLst/>
                <a:latin typeface="Monaco"/>
              </a:rPr>
              <a:t>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t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a done</a:t>
            </a:r>
          </a:p>
          <a:p>
            <a:pPr marL="0" marR="0" lvl="0" indent="0" algn="l" defTabSz="914400" rtl="0" eaLnBrk="0" fontAlgn="t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9966"/>
                </a:solidFill>
                <a:effectLst/>
                <a:latin typeface="Monaco"/>
              </a:rPr>
              <a:t> 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main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done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9966"/>
                </a:solidFill>
                <a:effectLst/>
                <a:latin typeface="Monaco"/>
              </a:rPr>
              <a:t>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done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9966"/>
                </a:solidFill>
                <a:effectLst/>
                <a:latin typeface="Monaco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t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924235" y="4590062"/>
            <a:ext cx="1054395" cy="2359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23007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5106013"/>
          </a:xfrm>
        </p:spPr>
        <p:txBody>
          <a:bodyPr/>
          <a:lstStyle/>
          <a:p>
            <a:r>
              <a:rPr lang="en-US" dirty="0"/>
              <a:t>Node has several modules </a:t>
            </a:r>
            <a:r>
              <a:rPr lang="en-US" b="1" dirty="0"/>
              <a:t>compiled</a:t>
            </a:r>
            <a:r>
              <a:rPr lang="en-US" dirty="0"/>
              <a:t> into the </a:t>
            </a:r>
            <a:r>
              <a:rPr lang="en-US" b="1" dirty="0"/>
              <a:t>binary</a:t>
            </a:r>
            <a:r>
              <a:rPr lang="en-US" dirty="0" smtClean="0"/>
              <a:t>.</a:t>
            </a:r>
          </a:p>
          <a:p>
            <a:endParaRPr lang="en-US" sz="1400" dirty="0" smtClean="0"/>
          </a:p>
          <a:p>
            <a:r>
              <a:rPr lang="en-US" dirty="0"/>
              <a:t>The core modules are defined in node's source in the </a:t>
            </a:r>
            <a:r>
              <a:rPr lang="en-US" b="1" dirty="0"/>
              <a:t>lib/ </a:t>
            </a:r>
            <a:r>
              <a:rPr lang="en-US" dirty="0"/>
              <a:t>folder</a:t>
            </a:r>
            <a:r>
              <a:rPr lang="en-US" dirty="0" smtClean="0"/>
              <a:t>.</a:t>
            </a:r>
          </a:p>
          <a:p>
            <a:endParaRPr lang="en-US" sz="1400" dirty="0"/>
          </a:p>
          <a:p>
            <a:r>
              <a:rPr lang="en-US" dirty="0" smtClean="0"/>
              <a:t>Core modules name:</a:t>
            </a:r>
          </a:p>
          <a:p>
            <a:pPr lvl="1"/>
            <a:r>
              <a:rPr lang="en-US" sz="1400" dirty="0" smtClean="0"/>
              <a:t>Assert</a:t>
            </a:r>
          </a:p>
          <a:p>
            <a:pPr lvl="1"/>
            <a:r>
              <a:rPr lang="en-US" sz="1400" dirty="0" smtClean="0"/>
              <a:t>Buffer</a:t>
            </a:r>
          </a:p>
          <a:p>
            <a:pPr lvl="1"/>
            <a:r>
              <a:rPr lang="en-US" sz="1400" dirty="0" err="1" smtClean="0"/>
              <a:t>child_process</a:t>
            </a:r>
            <a:endParaRPr lang="en-US" sz="1400" dirty="0" smtClean="0"/>
          </a:p>
          <a:p>
            <a:pPr lvl="1"/>
            <a:r>
              <a:rPr lang="en-US" sz="1400" dirty="0" smtClean="0"/>
              <a:t>Cluster</a:t>
            </a:r>
          </a:p>
          <a:p>
            <a:pPr lvl="1"/>
            <a:r>
              <a:rPr lang="en-US" sz="1400" dirty="0" smtClean="0"/>
              <a:t>Crypto</a:t>
            </a:r>
          </a:p>
          <a:p>
            <a:pPr lvl="1"/>
            <a:r>
              <a:rPr lang="en-US" sz="1400" dirty="0" err="1" smtClean="0"/>
              <a:t>Dgram</a:t>
            </a:r>
            <a:endParaRPr lang="en-US" sz="1400" dirty="0" smtClean="0"/>
          </a:p>
          <a:p>
            <a:pPr lvl="1"/>
            <a:r>
              <a:rPr lang="en-US" sz="1400" dirty="0" err="1" smtClean="0"/>
              <a:t>Dns</a:t>
            </a:r>
            <a:endParaRPr lang="en-US" sz="1400" dirty="0" smtClean="0"/>
          </a:p>
          <a:p>
            <a:pPr lvl="1"/>
            <a:r>
              <a:rPr lang="en-US" sz="1400" dirty="0" smtClean="0"/>
              <a:t>Events</a:t>
            </a:r>
          </a:p>
          <a:p>
            <a:pPr lvl="1"/>
            <a:r>
              <a:rPr lang="en-US" sz="1400" dirty="0" smtClean="0"/>
              <a:t>Fs</a:t>
            </a:r>
          </a:p>
          <a:p>
            <a:pPr lvl="1"/>
            <a:r>
              <a:rPr lang="en-US" sz="1400" dirty="0" smtClean="0"/>
              <a:t>http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4017" y="3892103"/>
            <a:ext cx="214981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/>
              <a:t>https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/>
              <a:t>Net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/>
              <a:t>Os</a:t>
            </a:r>
            <a:endParaRPr lang="en-US" sz="14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/>
              <a:t>Path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/>
              <a:t>Punycode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/>
              <a:t>Querystring</a:t>
            </a:r>
            <a:endParaRPr lang="en-US" sz="14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/>
              <a:t>Readline</a:t>
            </a:r>
            <a:endParaRPr lang="en-US" sz="14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/>
              <a:t>Repl</a:t>
            </a:r>
            <a:endParaRPr lang="en-US" sz="14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/>
              <a:t>string_decoder</a:t>
            </a:r>
            <a:endParaRPr lang="en-US" sz="14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/>
              <a:t>Tls</a:t>
            </a:r>
            <a:endParaRPr lang="en-US" sz="14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 smtClean="0"/>
              <a:t>Tty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038597" y="3892103"/>
            <a:ext cx="2149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 smtClean="0"/>
              <a:t>url</a:t>
            </a:r>
            <a:endParaRPr lang="en-US" sz="14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/>
              <a:t>Util</a:t>
            </a:r>
            <a:endParaRPr lang="en-US" sz="14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/>
              <a:t>Vm</a:t>
            </a:r>
            <a:endParaRPr lang="en-US" sz="14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/>
              <a:t>zlib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4250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527393"/>
          </a:xfrm>
        </p:spPr>
        <p:txBody>
          <a:bodyPr/>
          <a:lstStyle/>
          <a:p>
            <a:r>
              <a:rPr lang="en-US" dirty="0"/>
              <a:t>If the exact filename is </a:t>
            </a:r>
            <a:r>
              <a:rPr lang="en-US" b="1" dirty="0"/>
              <a:t>not found</a:t>
            </a:r>
            <a:r>
              <a:rPr lang="en-US" dirty="0"/>
              <a:t>, then node will attempt to load the required filename with the added extension of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, .</a:t>
            </a:r>
            <a:r>
              <a:rPr lang="en-US" b="1" dirty="0" err="1"/>
              <a:t>json</a:t>
            </a:r>
            <a:r>
              <a:rPr lang="en-US" b="1" dirty="0"/>
              <a:t>, and then .node</a:t>
            </a:r>
            <a:r>
              <a:rPr lang="en-US" dirty="0" smtClean="0"/>
              <a:t>.</a:t>
            </a:r>
          </a:p>
          <a:p>
            <a:endParaRPr lang="en-US" sz="1400" dirty="0" smtClean="0"/>
          </a:p>
          <a:p>
            <a:r>
              <a:rPr lang="en-US" dirty="0"/>
              <a:t>A module </a:t>
            </a:r>
            <a:r>
              <a:rPr lang="en-US" dirty="0" smtClean="0"/>
              <a:t>prefixed:</a:t>
            </a:r>
          </a:p>
          <a:p>
            <a:pPr lvl="1"/>
            <a:r>
              <a:rPr lang="en-US" sz="2400" dirty="0" smtClean="0">
                <a:solidFill>
                  <a:srgbClr val="C00000">
                    <a:alpha val="99000"/>
                  </a:srgbClr>
                </a:solidFill>
              </a:rPr>
              <a:t>'/'</a:t>
            </a:r>
            <a:r>
              <a:rPr lang="en-US" sz="2400" dirty="0" smtClean="0"/>
              <a:t> </a:t>
            </a:r>
            <a:r>
              <a:rPr lang="en-US" sz="2400" dirty="0"/>
              <a:t>is an absolute path to the file</a:t>
            </a:r>
            <a:r>
              <a:rPr lang="en-US" sz="2400" dirty="0" smtClean="0"/>
              <a:t>.</a:t>
            </a:r>
          </a:p>
          <a:p>
            <a:pPr lvl="1"/>
            <a:endParaRPr lang="en-US" sz="700" dirty="0" smtClean="0"/>
          </a:p>
          <a:p>
            <a:pPr lvl="1"/>
            <a:r>
              <a:rPr lang="en-US" sz="2400" dirty="0" smtClean="0">
                <a:solidFill>
                  <a:srgbClr val="C00000">
                    <a:alpha val="99000"/>
                  </a:srgbClr>
                </a:solidFill>
              </a:rPr>
              <a:t>'./'</a:t>
            </a:r>
            <a:r>
              <a:rPr lang="en-US" sz="2400" dirty="0" smtClean="0"/>
              <a:t> </a:t>
            </a:r>
            <a:r>
              <a:rPr lang="en-US" sz="2400" dirty="0"/>
              <a:t>is relative to the file calling require</a:t>
            </a:r>
            <a:r>
              <a:rPr lang="en-US" sz="2400" dirty="0" smtClean="0"/>
              <a:t>().</a:t>
            </a:r>
          </a:p>
          <a:p>
            <a:pPr lvl="1"/>
            <a:endParaRPr lang="en-US" sz="700" dirty="0" smtClean="0"/>
          </a:p>
          <a:p>
            <a:pPr lvl="1"/>
            <a:r>
              <a:rPr lang="en-US" sz="2400" dirty="0" smtClean="0"/>
              <a:t>Without </a:t>
            </a:r>
            <a:r>
              <a:rPr lang="en-US" sz="2400" dirty="0"/>
              <a:t>a leading </a:t>
            </a:r>
            <a:r>
              <a:rPr lang="en-US" sz="2400" dirty="0">
                <a:solidFill>
                  <a:srgbClr val="C00000">
                    <a:alpha val="99000"/>
                  </a:srgbClr>
                </a:solidFill>
              </a:rPr>
              <a:t>'/'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>
                    <a:alpha val="99000"/>
                  </a:srgbClr>
                </a:solidFill>
              </a:rPr>
              <a:t>'./'</a:t>
            </a:r>
            <a:r>
              <a:rPr lang="en-US" sz="2400" dirty="0"/>
              <a:t> to indicate a file, the module is either a "</a:t>
            </a:r>
            <a:r>
              <a:rPr lang="en-US" sz="2400" b="1" dirty="0"/>
              <a:t>core module</a:t>
            </a:r>
            <a:r>
              <a:rPr lang="en-US" sz="2400" dirty="0"/>
              <a:t>" or is loaded from a </a:t>
            </a:r>
            <a:r>
              <a:rPr lang="en-US" sz="2400" b="1" dirty="0" err="1"/>
              <a:t>node_modules</a:t>
            </a:r>
            <a:r>
              <a:rPr lang="en-US" sz="2400" dirty="0"/>
              <a:t> folder.</a:t>
            </a:r>
          </a:p>
        </p:txBody>
      </p:sp>
    </p:spTree>
    <p:extLst>
      <p:ext uri="{BB962C8B-B14F-4D97-AF65-F5344CB8AC3E}">
        <p14:creationId xmlns:p14="http://schemas.microsoft.com/office/powerpoint/2010/main" val="3962046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 as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311950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two </a:t>
            </a:r>
            <a:r>
              <a:rPr lang="en-US" dirty="0"/>
              <a:t>ways in which a folder may be passed to require() as an argument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b="1" dirty="0" err="1"/>
              <a:t>package.json</a:t>
            </a:r>
            <a:r>
              <a:rPr lang="en-US" dirty="0"/>
              <a:t> file in the root of the folder, which specifies a </a:t>
            </a:r>
            <a:r>
              <a:rPr lang="en-US" b="1" dirty="0"/>
              <a:t>main module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If there is no </a:t>
            </a:r>
            <a:r>
              <a:rPr lang="en-US" dirty="0" err="1"/>
              <a:t>package.json</a:t>
            </a:r>
            <a:r>
              <a:rPr lang="en-US" dirty="0"/>
              <a:t> file present in the directory, then node will attempt to load an </a:t>
            </a:r>
            <a:r>
              <a:rPr lang="en-US" b="1" dirty="0"/>
              <a:t>index.js or </a:t>
            </a:r>
            <a:r>
              <a:rPr lang="en-US" b="1" dirty="0" err="1"/>
              <a:t>index.node</a:t>
            </a:r>
            <a:r>
              <a:rPr lang="en-US" b="1" dirty="0"/>
              <a:t> </a:t>
            </a:r>
            <a:r>
              <a:rPr lang="en-US" dirty="0"/>
              <a:t>file out of that directory.</a:t>
            </a:r>
          </a:p>
        </p:txBody>
      </p:sp>
    </p:spTree>
    <p:extLst>
      <p:ext uri="{BB962C8B-B14F-4D97-AF65-F5344CB8AC3E}">
        <p14:creationId xmlns:p14="http://schemas.microsoft.com/office/powerpoint/2010/main" val="3702997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Caching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862870"/>
          </a:xfrm>
        </p:spPr>
        <p:txBody>
          <a:bodyPr/>
          <a:lstStyle/>
          <a:p>
            <a:r>
              <a:rPr lang="en-US" dirty="0" smtClean="0"/>
              <a:t>Modules </a:t>
            </a:r>
            <a:r>
              <a:rPr lang="en-US" dirty="0"/>
              <a:t>are cached after the first time they are loaded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Multiple calls to require</a:t>
            </a:r>
            <a:r>
              <a:rPr lang="en-US" dirty="0" smtClean="0"/>
              <a:t>() </a:t>
            </a:r>
            <a:r>
              <a:rPr lang="en-US" dirty="0"/>
              <a:t>may </a:t>
            </a:r>
            <a:r>
              <a:rPr lang="en-US" b="1" dirty="0"/>
              <a:t>not</a:t>
            </a:r>
            <a:r>
              <a:rPr lang="en-US" dirty="0"/>
              <a:t> cause the module code to be </a:t>
            </a:r>
            <a:r>
              <a:rPr lang="en-US" b="1" dirty="0"/>
              <a:t>executed multiple times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Modules are cached based on their resolved filename</a:t>
            </a:r>
            <a:r>
              <a:rPr lang="en-US" dirty="0" smtClean="0"/>
              <a:t>.</a:t>
            </a:r>
          </a:p>
          <a:p>
            <a:pPr lvl="1"/>
            <a:r>
              <a:rPr lang="en-US" sz="2000" dirty="0"/>
              <a:t>Since modules may resolve to a different filename based on the location of the calling </a:t>
            </a:r>
            <a:r>
              <a:rPr lang="en-US" sz="2000" dirty="0" smtClean="0"/>
              <a:t>module, </a:t>
            </a:r>
            <a:r>
              <a:rPr lang="en-US" sz="2000" dirty="0"/>
              <a:t>it is not a guarantee that </a:t>
            </a:r>
            <a:r>
              <a:rPr lang="en-US" sz="2000" dirty="0" smtClean="0"/>
              <a:t>require() </a:t>
            </a:r>
            <a:r>
              <a:rPr lang="en-US" sz="2000" dirty="0"/>
              <a:t>will always return the exact same object, if it would resolve to different files.</a:t>
            </a:r>
          </a:p>
        </p:txBody>
      </p:sp>
    </p:spTree>
    <p:extLst>
      <p:ext uri="{BB962C8B-B14F-4D97-AF65-F5344CB8AC3E}">
        <p14:creationId xmlns:p14="http://schemas.microsoft.com/office/powerpoint/2010/main" val="3326136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8966"/>
            <a:ext cx="6858000" cy="830997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eyalvardi.wordpress.com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" y="5675313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SmallEyal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22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 txBox="1">
            <a:spLocks noChangeArrowheads="1"/>
          </p:cNvSpPr>
          <p:nvPr/>
        </p:nvSpPr>
        <p:spPr>
          <a:xfrm>
            <a:off x="2270228" y="5675313"/>
            <a:ext cx="4074587" cy="738664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30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Microsoft </a:t>
            </a:r>
            <a:r>
              <a:rPr lang="en-US" sz="1600" spc="120" dirty="0" smtClean="0"/>
              <a:t>MVP </a:t>
            </a:r>
            <a:r>
              <a:rPr lang="en-US" sz="1600" spc="120" dirty="0" smtClean="0"/>
              <a:t>ASP.NET</a:t>
            </a:r>
            <a:br>
              <a:rPr lang="en-US" sz="1600" spc="120" dirty="0" smtClean="0"/>
            </a:br>
            <a:r>
              <a:rPr lang="en-US" sz="1600" spc="120" dirty="0" smtClean="0"/>
              <a:t>blog</a:t>
            </a:r>
            <a:r>
              <a:rPr lang="en-US" sz="1600" spc="120" dirty="0" smtClean="0"/>
              <a:t>: </a:t>
            </a:r>
            <a:r>
              <a:rPr lang="en-US" sz="1600" spc="120" dirty="0" smtClean="0"/>
              <a:t>eyalvardi.wordpress.com</a:t>
            </a:r>
            <a:endParaRPr lang="en-US" sz="1600" spc="12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75" y="233760"/>
            <a:ext cx="6098250" cy="18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046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JavaScript </a:t>
            </a:r>
            <a:r>
              <a:rPr lang="en-US" dirty="0" smtClean="0"/>
              <a:t>History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Node Has Arrived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Node Global Objects</a:t>
            </a:r>
          </a:p>
          <a:p>
            <a:pPr>
              <a:lnSpc>
                <a:spcPct val="150000"/>
              </a:lnSpc>
            </a:pPr>
            <a:r>
              <a:rPr lang="en-US" dirty="0"/>
              <a:t>Modules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092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JavaScript History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287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 Versions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6" y="1850773"/>
            <a:ext cx="8618478" cy="2515953"/>
          </a:xfrm>
          <a:prstGeom prst="rect">
            <a:avLst/>
          </a:prstGeom>
          <a:solidFill>
            <a:schemeClr val="accent2">
              <a:lumMod val="40000"/>
              <a:lumOff val="60000"/>
              <a:alpha val="7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24481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Has Arrived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25" y="2379306"/>
            <a:ext cx="8594855" cy="20434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25" y="2379306"/>
            <a:ext cx="8240448" cy="214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571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5" y="2106930"/>
            <a:ext cx="8706590" cy="2386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Has Arrived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72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Has Arrived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5" y="1984441"/>
            <a:ext cx="8577179" cy="328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80" y="1961362"/>
            <a:ext cx="8418933" cy="3133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Has Arrived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08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</TotalTime>
  <Words>744</Words>
  <Application>Microsoft Office PowerPoint</Application>
  <PresentationFormat>On-screen Show (4:3)</PresentationFormat>
  <Paragraphs>169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Consolas</vt:lpstr>
      <vt:lpstr>Lucida Grande</vt:lpstr>
      <vt:lpstr>Monaco</vt:lpstr>
      <vt:lpstr>Segoe UI</vt:lpstr>
      <vt:lpstr>Wingdings</vt:lpstr>
      <vt:lpstr>White with Consolas font for code slides</vt:lpstr>
      <vt:lpstr>PowerPoint Presentation</vt:lpstr>
      <vt:lpstr>PowerPoint Presentation</vt:lpstr>
      <vt:lpstr>Agenda</vt:lpstr>
      <vt:lpstr>PowerPoint Presentation</vt:lpstr>
      <vt:lpstr>ECMAScript Versions</vt:lpstr>
      <vt:lpstr>Node Has Arrived</vt:lpstr>
      <vt:lpstr>Node Has Arrived</vt:lpstr>
      <vt:lpstr>Node Has Arrived</vt:lpstr>
      <vt:lpstr>Node Has Arrived</vt:lpstr>
      <vt:lpstr>Node Has Arrived</vt:lpstr>
      <vt:lpstr>Node.js Building Blocks</vt:lpstr>
      <vt:lpstr>Node.JS  Advantages</vt:lpstr>
      <vt:lpstr>Node.js Under The Hood</vt:lpstr>
      <vt:lpstr>Multi-threaded HTTP Server Using Blocking I/O</vt:lpstr>
      <vt:lpstr>Event-driven, Non-Blocking I/O</vt:lpstr>
      <vt:lpstr>PowerPoint Presentation</vt:lpstr>
      <vt:lpstr>Global Objects</vt:lpstr>
      <vt:lpstr>PowerPoint Presentation</vt:lpstr>
      <vt:lpstr>Modules</vt:lpstr>
      <vt:lpstr>The module Object</vt:lpstr>
      <vt:lpstr>Module Cycles</vt:lpstr>
      <vt:lpstr>Core Modules</vt:lpstr>
      <vt:lpstr>File Modules</vt:lpstr>
      <vt:lpstr>Folders as Modules</vt:lpstr>
      <vt:lpstr>Module Caching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creator>Eyal Vardi</dc:creator>
  <cp:lastModifiedBy>Eyal Vardi</cp:lastModifiedBy>
  <cp:revision>179</cp:revision>
  <dcterms:created xsi:type="dcterms:W3CDTF">2013-04-27T14:17:45Z</dcterms:created>
  <dcterms:modified xsi:type="dcterms:W3CDTF">2014-07-22T03:59:58Z</dcterms:modified>
</cp:coreProperties>
</file>