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CA9BD-0C2C-4D7B-88D1-5F3F3E54F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EFC94D-868F-47CE-A9FE-14922F885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35F4F-AB05-468A-9976-EA34452D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2021-01-17(Sun)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45DEA-57F4-4A52-B3F5-0EEEEC42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34FDD-AFD8-4460-AD0C-D3E39A6F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9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B17DC-133E-4751-8332-BFD9BF73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B267CB-EDAB-4F11-B75B-811513F1B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F8A7A-29CA-4DAC-8AE2-45B9BB8E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2021-01-17(Sun)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EBEDC-9D7A-4C13-AB6A-1D1BCFA8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A7199E-32E4-442D-AD51-BEAF0E37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85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F4A6A5-B371-43AA-BB4A-7350527A7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F86F0B-8069-478D-AF28-8BF22D8C8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0C28B-F923-49FB-9266-D7D10362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2021-01-17(Sun)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37705-0CEB-4647-974B-3F200FB9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2AF85-A2BC-43F8-A17A-2BE44935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3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7C1DD-9D06-4A1F-8C43-0C9E0501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61FAE-C5F3-442C-A739-803AC7B6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BBFE1-787D-4E20-9947-D98771D6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2021-01-17(Sun)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EDE0C-E63C-4EEF-9F8D-632EED74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5D421-8845-405C-ABD2-8649C2E9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5B0B9-E6B4-4CBF-8A79-6CE6E6BD7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F20638-54D1-426B-8245-EF33DEB11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33004-5C2F-43AC-B5F5-5F4BB87F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2021-01-17(Sun)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C3DAE-157D-4046-A2E7-B4E39DF6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5E2AC-F1E6-4069-91FC-F6D89423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51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8B729-DF76-483F-8229-3088DA93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A599C-BBBF-4C5A-9BE8-876BB8EE5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2598F9-A5F3-46F3-B87A-9CD3978A8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7EAA4-D4AC-4C24-80A3-65F5FF7D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2021-01-17(Sun)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6FF822-07F4-427A-B631-2D1E9E11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5E628-40B2-4821-A654-AE9C471F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03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8558-7835-43E2-A723-73D99AA53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E95575-5BF7-4B7C-BCC3-AACA4DE19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FE199D-4997-4EC6-9A34-BE887FBDB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BB9990-AE4E-4A5D-BA9D-DEA175763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885FC8-E74C-497A-84C8-6D1F916D3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620E48-BA2B-4A9D-B0AF-6F5C2F3B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2021-01-17(Sun)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0AAB21-B532-4905-973F-FC4B7D8D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E1D72F-FCD4-4B94-AC78-70D4D38C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B422A-628C-4472-A8B1-489AAB99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4AB4AE-CDE4-4080-9DED-2B7BC308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2021-01-17(Sun)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8E69E0-D2DA-4ABD-A110-22F19259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B37810-95AC-48CE-A62A-29552EE9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17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009474-F162-4DDE-BCBB-C9538168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2021-01-17(Sun)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AFB6A4-E6EA-4571-89D1-5306DBBB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CE9738-42A0-4FEF-8628-D299C18D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70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59A21-778F-4EFB-87BA-9E268C64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1F405-BF48-40BD-AA79-6BDAAEDC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99E630-4AFD-4D01-9BF9-37C6C38CB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9761F0-35D6-4312-9ADB-A89C1421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2021-01-17(Sun)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C30A7-D48C-4053-9E92-D9776EB8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121352-30C2-4379-881F-CD031BEC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F936B-7F65-4865-A9D4-D6EF7C6C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8A6E56-8283-40BF-A410-94E46358D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F5515F-13E5-42E0-8B5B-CBA0251EF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743FBE-DFCD-4E35-9251-5DD8AC7C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E2C9-E631-47C2-838B-C53D0C99B7B6}" type="datetimeFigureOut">
              <a:rPr lang="ko-KR" altLang="en-US" smtClean="0"/>
              <a:t>2021-01-17(Sun)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1E39C4-66FB-4E74-A2FE-B32A4227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C39A33-258C-4474-89B0-AABE3120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7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9C86E9-E44A-474D-BC17-16E6E2CC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209A8C-F945-421A-83FF-422F00E24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BA442-F65A-4F13-BA95-DCD7B236F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E2C9-E631-47C2-838B-C53D0C99B7B6}" type="datetimeFigureOut">
              <a:rPr lang="ko-KR" altLang="en-US" smtClean="0"/>
              <a:t>2021-01-17(Sun)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B842C-9B75-4463-9E77-EAFAEB196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426BC-8829-40CE-90D2-0B809BB16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25037-D1FA-4C9C-9337-E62BBF526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8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439EF8-5436-4A91-80AD-757A5BED9A3C}"/>
              </a:ext>
            </a:extLst>
          </p:cNvPr>
          <p:cNvSpPr/>
          <p:nvPr/>
        </p:nvSpPr>
        <p:spPr>
          <a:xfrm>
            <a:off x="5428725" y="2382474"/>
            <a:ext cx="1157681" cy="7801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26DC1EB3-5BA6-46D0-92B8-DD1470F87C73}"/>
              </a:ext>
            </a:extLst>
          </p:cNvPr>
          <p:cNvSpPr/>
          <p:nvPr/>
        </p:nvSpPr>
        <p:spPr>
          <a:xfrm>
            <a:off x="8222615" y="2290194"/>
            <a:ext cx="1157681" cy="96473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MariaDB</a:t>
            </a:r>
          </a:p>
          <a:p>
            <a:pPr algn="ctr"/>
            <a:r>
              <a:rPr lang="en-US" altLang="ko-KR" dirty="0"/>
              <a:t>(Local)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D9B9F3-1E4A-4D7B-BB8B-8796CF201D31}"/>
              </a:ext>
            </a:extLst>
          </p:cNvPr>
          <p:cNvSpPr/>
          <p:nvPr/>
        </p:nvSpPr>
        <p:spPr>
          <a:xfrm>
            <a:off x="1928765" y="1147719"/>
            <a:ext cx="1157681" cy="7801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Naver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9FD3ED-E3A5-4F6A-B131-A47C5876B78E}"/>
              </a:ext>
            </a:extLst>
          </p:cNvPr>
          <p:cNvSpPr/>
          <p:nvPr/>
        </p:nvSpPr>
        <p:spPr>
          <a:xfrm>
            <a:off x="1928765" y="4190300"/>
            <a:ext cx="1157681" cy="7801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DART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C5A7B8-43EC-4EC9-8FAD-04D9B20F6EF5}"/>
              </a:ext>
            </a:extLst>
          </p:cNvPr>
          <p:cNvSpPr/>
          <p:nvPr/>
        </p:nvSpPr>
        <p:spPr>
          <a:xfrm>
            <a:off x="1928765" y="2669009"/>
            <a:ext cx="1157681" cy="7801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KIND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5626F8-7D92-4638-8E61-C95E816C1A55}"/>
              </a:ext>
            </a:extLst>
          </p:cNvPr>
          <p:cNvSpPr/>
          <p:nvPr/>
        </p:nvSpPr>
        <p:spPr>
          <a:xfrm>
            <a:off x="5428724" y="4190300"/>
            <a:ext cx="1157681" cy="7801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F62427F1-3C21-48FA-8D12-62AD79FFCC25}"/>
              </a:ext>
            </a:extLst>
          </p:cNvPr>
          <p:cNvSpPr/>
          <p:nvPr/>
        </p:nvSpPr>
        <p:spPr>
          <a:xfrm>
            <a:off x="8257921" y="3908222"/>
            <a:ext cx="1157681" cy="96473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MariaDB</a:t>
            </a:r>
          </a:p>
          <a:p>
            <a:pPr algn="ctr"/>
            <a:r>
              <a:rPr lang="en-US" altLang="ko-KR" dirty="0"/>
              <a:t>(NAS)</a:t>
            </a:r>
            <a:endParaRPr lang="ko-KR" altLang="en-US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979BB2D-FF28-45AB-85BC-8F1925502335}"/>
              </a:ext>
            </a:extLst>
          </p:cNvPr>
          <p:cNvCxnSpPr>
            <a:stCxn id="4" idx="3"/>
            <a:endCxn id="2" idx="1"/>
          </p:cNvCxnSpPr>
          <p:nvPr/>
        </p:nvCxnSpPr>
        <p:spPr>
          <a:xfrm>
            <a:off x="3086446" y="1537807"/>
            <a:ext cx="2342279" cy="12347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6292BE05-42C6-41D8-A04B-3B57B442ED0B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 flipV="1">
            <a:off x="3086446" y="2772562"/>
            <a:ext cx="2342279" cy="2865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7FFD6BF-FBA7-4314-B8FE-18006A0C0852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3086446" y="2772562"/>
            <a:ext cx="2342279" cy="18078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8E5391F-570B-4188-AEA1-85A12CB81CE6}"/>
              </a:ext>
            </a:extLst>
          </p:cNvPr>
          <p:cNvCxnSpPr>
            <a:cxnSpLocks/>
            <a:stCxn id="3" idx="2"/>
            <a:endCxn id="2" idx="3"/>
          </p:cNvCxnSpPr>
          <p:nvPr/>
        </p:nvCxnSpPr>
        <p:spPr>
          <a:xfrm rot="10800000" flipV="1">
            <a:off x="6586407" y="2772560"/>
            <a:ext cx="1636209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0E1BA48-056C-4B2E-BAE4-D42E8D345570}"/>
              </a:ext>
            </a:extLst>
          </p:cNvPr>
          <p:cNvCxnSpPr>
            <a:cxnSpLocks/>
            <a:stCxn id="9" idx="2"/>
            <a:endCxn id="2" idx="3"/>
          </p:cNvCxnSpPr>
          <p:nvPr/>
        </p:nvCxnSpPr>
        <p:spPr>
          <a:xfrm rot="10800000">
            <a:off x="6586407" y="2772563"/>
            <a:ext cx="1671515" cy="16180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B79594-7677-4180-AC62-0270E6485636}"/>
              </a:ext>
            </a:extLst>
          </p:cNvPr>
          <p:cNvSpPr/>
          <p:nvPr/>
        </p:nvSpPr>
        <p:spPr>
          <a:xfrm>
            <a:off x="5184396" y="1947292"/>
            <a:ext cx="4454555" cy="154252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8499673-E02E-4645-8694-187AA317A7B1}"/>
              </a:ext>
            </a:extLst>
          </p:cNvPr>
          <p:cNvSpPr/>
          <p:nvPr/>
        </p:nvSpPr>
        <p:spPr>
          <a:xfrm>
            <a:off x="3305262" y="1241571"/>
            <a:ext cx="938865" cy="296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price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2CD98BB-E666-448C-BB3E-3317A5019A05}"/>
              </a:ext>
            </a:extLst>
          </p:cNvPr>
          <p:cNvSpPr/>
          <p:nvPr/>
        </p:nvSpPr>
        <p:spPr>
          <a:xfrm>
            <a:off x="3305261" y="2772562"/>
            <a:ext cx="938865" cy="296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  <a:endParaRPr lang="ko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FFDE165-C0BF-437A-A04F-4156CAD1250A}"/>
              </a:ext>
            </a:extLst>
          </p:cNvPr>
          <p:cNvSpPr/>
          <p:nvPr/>
        </p:nvSpPr>
        <p:spPr>
          <a:xfrm>
            <a:off x="3252471" y="4303553"/>
            <a:ext cx="938865" cy="296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finance</a:t>
            </a:r>
            <a:endParaRPr lang="ko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8AE7959-D0FC-4BDA-8B31-907BEA664955}"/>
              </a:ext>
            </a:extLst>
          </p:cNvPr>
          <p:cNvSpPr/>
          <p:nvPr/>
        </p:nvSpPr>
        <p:spPr>
          <a:xfrm>
            <a:off x="5538133" y="2086238"/>
            <a:ext cx="938865" cy="296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engine</a:t>
            </a:r>
            <a:endParaRPr lang="ko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C04E8B-B9AE-4178-A126-04251F83AA4C}"/>
              </a:ext>
            </a:extLst>
          </p:cNvPr>
          <p:cNvSpPr/>
          <p:nvPr/>
        </p:nvSpPr>
        <p:spPr>
          <a:xfrm>
            <a:off x="8332022" y="2007066"/>
            <a:ext cx="938865" cy="296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ko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477C80-102F-4CA3-867D-AAE51799F142}"/>
              </a:ext>
            </a:extLst>
          </p:cNvPr>
          <p:cNvSpPr/>
          <p:nvPr/>
        </p:nvSpPr>
        <p:spPr>
          <a:xfrm>
            <a:off x="8332022" y="3655765"/>
            <a:ext cx="938865" cy="296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data/code</a:t>
            </a:r>
            <a:endParaRPr lang="ko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10FDAD-AD3E-4A49-AFAE-C3E87D1B9DDD}"/>
              </a:ext>
            </a:extLst>
          </p:cNvPr>
          <p:cNvSpPr/>
          <p:nvPr/>
        </p:nvSpPr>
        <p:spPr>
          <a:xfrm>
            <a:off x="5938027" y="3925002"/>
            <a:ext cx="938865" cy="296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  <a:endParaRPr lang="ko-KR" altLang="en-US" sz="12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6DDFAD0-15DC-4B66-A0FE-4DF8F881F5B8}"/>
              </a:ext>
            </a:extLst>
          </p:cNvPr>
          <p:cNvCxnSpPr>
            <a:stCxn id="2" idx="2"/>
            <a:endCxn id="8" idx="0"/>
          </p:cNvCxnSpPr>
          <p:nvPr/>
        </p:nvCxnSpPr>
        <p:spPr>
          <a:xfrm flipH="1">
            <a:off x="6007565" y="3162650"/>
            <a:ext cx="1" cy="102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ADC0F17-B6C9-47F4-B6C3-C8EB0370EAE7}"/>
              </a:ext>
            </a:extLst>
          </p:cNvPr>
          <p:cNvSpPr/>
          <p:nvPr/>
        </p:nvSpPr>
        <p:spPr>
          <a:xfrm>
            <a:off x="209022" y="211123"/>
            <a:ext cx="2089561" cy="296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20860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E9CDFC-F8BE-4A26-9721-76F8F384801D}"/>
              </a:ext>
            </a:extLst>
          </p:cNvPr>
          <p:cNvSpPr/>
          <p:nvPr/>
        </p:nvSpPr>
        <p:spPr>
          <a:xfrm>
            <a:off x="209022" y="211123"/>
            <a:ext cx="2727125" cy="296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Qubot</a:t>
            </a:r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Structure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C89F05-3632-4CFE-AD56-CA2751BA0FB6}"/>
              </a:ext>
            </a:extLst>
          </p:cNvPr>
          <p:cNvSpPr/>
          <p:nvPr/>
        </p:nvSpPr>
        <p:spPr>
          <a:xfrm>
            <a:off x="1022755" y="1511850"/>
            <a:ext cx="1440811" cy="6944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scraper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A0EA96-6D4B-4284-A786-EF96C4895F8E}"/>
              </a:ext>
            </a:extLst>
          </p:cNvPr>
          <p:cNvSpPr/>
          <p:nvPr/>
        </p:nvSpPr>
        <p:spPr>
          <a:xfrm>
            <a:off x="4538442" y="1520228"/>
            <a:ext cx="1440811" cy="6944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analyzer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B2844D-C170-4090-A6D8-DDA779986015}"/>
              </a:ext>
            </a:extLst>
          </p:cNvPr>
          <p:cNvSpPr/>
          <p:nvPr/>
        </p:nvSpPr>
        <p:spPr>
          <a:xfrm>
            <a:off x="8054129" y="1503439"/>
            <a:ext cx="1440812" cy="6944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backtester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CF1E85-D6D6-4713-8B33-64B84286FEB3}"/>
              </a:ext>
            </a:extLst>
          </p:cNvPr>
          <p:cNvSpPr/>
          <p:nvPr/>
        </p:nvSpPr>
        <p:spPr>
          <a:xfrm>
            <a:off x="2179382" y="4380749"/>
            <a:ext cx="1844885" cy="4619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err="1"/>
              <a:t>daily_price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9EFBB7-6138-4511-983F-1B415CB7AB3E}"/>
              </a:ext>
            </a:extLst>
          </p:cNvPr>
          <p:cNvSpPr/>
          <p:nvPr/>
        </p:nvSpPr>
        <p:spPr>
          <a:xfrm>
            <a:off x="2179385" y="2805524"/>
            <a:ext cx="1844883" cy="4619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err="1"/>
              <a:t>stock_info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256F96-7033-4310-95FD-257E041D89EA}"/>
              </a:ext>
            </a:extLst>
          </p:cNvPr>
          <p:cNvSpPr/>
          <p:nvPr/>
        </p:nvSpPr>
        <p:spPr>
          <a:xfrm>
            <a:off x="2179381" y="3596807"/>
            <a:ext cx="1844885" cy="4619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err="1"/>
              <a:t>market_index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E6BA95-26A4-4944-A2D6-5014C61F18D1}"/>
              </a:ext>
            </a:extLst>
          </p:cNvPr>
          <p:cNvSpPr/>
          <p:nvPr/>
        </p:nvSpPr>
        <p:spPr>
          <a:xfrm>
            <a:off x="2179381" y="5123575"/>
            <a:ext cx="1844885" cy="4619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err="1"/>
              <a:t>financial_statements</a:t>
            </a:r>
            <a:endParaRPr lang="ko-KR" altLang="en-US" sz="14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FEF642F-D1E9-4BEE-993C-69717A00AC3D}"/>
              </a:ext>
            </a:extLst>
          </p:cNvPr>
          <p:cNvCxnSpPr>
            <a:cxnSpLocks/>
            <a:stCxn id="3" idx="2"/>
            <a:endCxn id="10" idx="1"/>
          </p:cNvCxnSpPr>
          <p:nvPr/>
        </p:nvCxnSpPr>
        <p:spPr>
          <a:xfrm rot="16200000" flipH="1">
            <a:off x="1546183" y="2403283"/>
            <a:ext cx="830180" cy="4362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A7794F7-D394-4901-A542-8B054C3B8359}"/>
              </a:ext>
            </a:extLst>
          </p:cNvPr>
          <p:cNvCxnSpPr>
            <a:cxnSpLocks/>
            <a:stCxn id="3" idx="2"/>
            <a:endCxn id="11" idx="1"/>
          </p:cNvCxnSpPr>
          <p:nvPr/>
        </p:nvCxnSpPr>
        <p:spPr>
          <a:xfrm rot="16200000" flipH="1">
            <a:off x="1150540" y="2798926"/>
            <a:ext cx="1621463" cy="4362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32B6478-FD74-49DA-93AB-841D353419C5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 rot="16200000" flipH="1">
            <a:off x="758569" y="3190896"/>
            <a:ext cx="2405405" cy="4362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F635AC1-962A-405F-9598-53B121ABD0D6}"/>
              </a:ext>
            </a:extLst>
          </p:cNvPr>
          <p:cNvCxnSpPr>
            <a:cxnSpLocks/>
            <a:stCxn id="3" idx="2"/>
            <a:endCxn id="12" idx="1"/>
          </p:cNvCxnSpPr>
          <p:nvPr/>
        </p:nvCxnSpPr>
        <p:spPr>
          <a:xfrm rot="16200000" flipH="1">
            <a:off x="387156" y="3562310"/>
            <a:ext cx="3148231" cy="4362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BAD60D0-E839-4D1D-9832-8AB629C6765E}"/>
              </a:ext>
            </a:extLst>
          </p:cNvPr>
          <p:cNvSpPr/>
          <p:nvPr/>
        </p:nvSpPr>
        <p:spPr>
          <a:xfrm>
            <a:off x="5695071" y="4394530"/>
            <a:ext cx="1844885" cy="4619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momentum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4A4B1D8-BB14-4339-A53D-6EEA53F4C284}"/>
              </a:ext>
            </a:extLst>
          </p:cNvPr>
          <p:cNvSpPr/>
          <p:nvPr/>
        </p:nvSpPr>
        <p:spPr>
          <a:xfrm>
            <a:off x="5695070" y="2805520"/>
            <a:ext cx="1844883" cy="4619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fundamental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3165BF3-40E0-4401-8086-DEB637B91F4F}"/>
              </a:ext>
            </a:extLst>
          </p:cNvPr>
          <p:cNvSpPr/>
          <p:nvPr/>
        </p:nvSpPr>
        <p:spPr>
          <a:xfrm>
            <a:off x="5695070" y="3600025"/>
            <a:ext cx="1844885" cy="4619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valuation</a:t>
            </a:r>
            <a:endParaRPr lang="ko-KR" altLang="en-US" sz="1400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00E0CC6-DCCC-4F30-B6E9-EE71BD0D8DEE}"/>
              </a:ext>
            </a:extLst>
          </p:cNvPr>
          <p:cNvCxnSpPr>
            <a:cxnSpLocks/>
            <a:stCxn id="5" idx="2"/>
            <a:endCxn id="35" idx="1"/>
          </p:cNvCxnSpPr>
          <p:nvPr/>
        </p:nvCxnSpPr>
        <p:spPr>
          <a:xfrm rot="16200000" flipH="1">
            <a:off x="5066060" y="2407471"/>
            <a:ext cx="821798" cy="4362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C0B97FD6-12F9-4684-BC7B-69193EC2D4C9}"/>
              </a:ext>
            </a:extLst>
          </p:cNvPr>
          <p:cNvCxnSpPr>
            <a:cxnSpLocks/>
            <a:stCxn id="5" idx="2"/>
            <a:endCxn id="36" idx="1"/>
          </p:cNvCxnSpPr>
          <p:nvPr/>
        </p:nvCxnSpPr>
        <p:spPr>
          <a:xfrm rot="16200000" flipH="1">
            <a:off x="4668808" y="2804723"/>
            <a:ext cx="1616303" cy="4362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D425BD31-6C9A-45F4-BD56-33C46D069FBC}"/>
              </a:ext>
            </a:extLst>
          </p:cNvPr>
          <p:cNvCxnSpPr>
            <a:cxnSpLocks/>
            <a:stCxn id="5" idx="2"/>
            <a:endCxn id="34" idx="1"/>
          </p:cNvCxnSpPr>
          <p:nvPr/>
        </p:nvCxnSpPr>
        <p:spPr>
          <a:xfrm rot="16200000" flipH="1">
            <a:off x="4271555" y="3201975"/>
            <a:ext cx="2410808" cy="4362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779054A-FCDD-4F3F-B093-D4E8E63FD483}"/>
              </a:ext>
            </a:extLst>
          </p:cNvPr>
          <p:cNvSpPr/>
          <p:nvPr/>
        </p:nvSpPr>
        <p:spPr>
          <a:xfrm>
            <a:off x="5695070" y="5123575"/>
            <a:ext cx="1844885" cy="4619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universe</a:t>
            </a:r>
            <a:endParaRPr lang="ko-KR" altLang="en-US" sz="14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4692116-10A2-473D-BAD0-54D22D161E39}"/>
              </a:ext>
            </a:extLst>
          </p:cNvPr>
          <p:cNvSpPr/>
          <p:nvPr/>
        </p:nvSpPr>
        <p:spPr>
          <a:xfrm>
            <a:off x="9235922" y="4999845"/>
            <a:ext cx="1844885" cy="4619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err="1"/>
              <a:t>backtest_result</a:t>
            </a:r>
            <a:endParaRPr lang="ko-KR" altLang="en-US" sz="14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D1AF191-3CAE-4A35-8D25-04AC0459E0D7}"/>
              </a:ext>
            </a:extLst>
          </p:cNvPr>
          <p:cNvSpPr/>
          <p:nvPr/>
        </p:nvSpPr>
        <p:spPr>
          <a:xfrm>
            <a:off x="9235921" y="3126503"/>
            <a:ext cx="1844883" cy="4619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err="1"/>
              <a:t>backtest_book</a:t>
            </a:r>
            <a:endParaRPr lang="ko-KR" altLang="en-US" sz="14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FD6E735-CFB1-415F-B341-9D7A1FB2DAF9}"/>
              </a:ext>
            </a:extLst>
          </p:cNvPr>
          <p:cNvSpPr/>
          <p:nvPr/>
        </p:nvSpPr>
        <p:spPr>
          <a:xfrm>
            <a:off x="9235921" y="4063174"/>
            <a:ext cx="1844885" cy="4619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err="1"/>
              <a:t>backtest_portfolio</a:t>
            </a:r>
            <a:endParaRPr lang="ko-KR" altLang="en-US" sz="1400" dirty="0"/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40D1941E-B708-464D-9FCC-9ED9130C7CC1}"/>
              </a:ext>
            </a:extLst>
          </p:cNvPr>
          <p:cNvCxnSpPr>
            <a:cxnSpLocks/>
            <a:stCxn id="6" idx="2"/>
            <a:endCxn id="103" idx="1"/>
          </p:cNvCxnSpPr>
          <p:nvPr/>
        </p:nvCxnSpPr>
        <p:spPr>
          <a:xfrm rot="16200000" flipH="1">
            <a:off x="8425442" y="2546985"/>
            <a:ext cx="1159572" cy="4613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3B50B199-EF0A-487D-A15B-308EAA8B6E24}"/>
              </a:ext>
            </a:extLst>
          </p:cNvPr>
          <p:cNvCxnSpPr>
            <a:cxnSpLocks/>
            <a:stCxn id="6" idx="2"/>
            <a:endCxn id="104" idx="1"/>
          </p:cNvCxnSpPr>
          <p:nvPr/>
        </p:nvCxnSpPr>
        <p:spPr>
          <a:xfrm rot="16200000" flipH="1">
            <a:off x="7957107" y="3015320"/>
            <a:ext cx="2096243" cy="4613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44865840-DFDD-4A9A-A6D1-7B262A41D877}"/>
              </a:ext>
            </a:extLst>
          </p:cNvPr>
          <p:cNvCxnSpPr>
            <a:cxnSpLocks/>
            <a:stCxn id="6" idx="2"/>
            <a:endCxn id="102" idx="1"/>
          </p:cNvCxnSpPr>
          <p:nvPr/>
        </p:nvCxnSpPr>
        <p:spPr>
          <a:xfrm rot="16200000" flipH="1">
            <a:off x="7488771" y="3483655"/>
            <a:ext cx="3032914" cy="4613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B9951DA-56FE-462B-96ED-E9BFDCF1EE18}"/>
              </a:ext>
            </a:extLst>
          </p:cNvPr>
          <p:cNvCxnSpPr>
            <a:cxnSpLocks/>
            <a:stCxn id="5" idx="2"/>
            <a:endCxn id="59" idx="1"/>
          </p:cNvCxnSpPr>
          <p:nvPr/>
        </p:nvCxnSpPr>
        <p:spPr>
          <a:xfrm rot="16200000" flipH="1">
            <a:off x="3907033" y="3566498"/>
            <a:ext cx="3139853" cy="4362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화살표: 오른쪽 139">
            <a:extLst>
              <a:ext uri="{FF2B5EF4-FFF2-40B4-BE49-F238E27FC236}">
                <a16:creationId xmlns:a16="http://schemas.microsoft.com/office/drawing/2014/main" id="{FC8AB1E1-842A-4AC7-897A-86991E3CCB7F}"/>
              </a:ext>
            </a:extLst>
          </p:cNvPr>
          <p:cNvSpPr/>
          <p:nvPr/>
        </p:nvSpPr>
        <p:spPr>
          <a:xfrm>
            <a:off x="2625754" y="1736521"/>
            <a:ext cx="1728132" cy="296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B8B459F2-79B1-4E8A-90D0-19FE6CA2FCFB}"/>
              </a:ext>
            </a:extLst>
          </p:cNvPr>
          <p:cNvSpPr/>
          <p:nvPr/>
        </p:nvSpPr>
        <p:spPr>
          <a:xfrm>
            <a:off x="6163809" y="1766687"/>
            <a:ext cx="1728132" cy="296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6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E9CDFC-F8BE-4A26-9721-76F8F384801D}"/>
              </a:ext>
            </a:extLst>
          </p:cNvPr>
          <p:cNvSpPr/>
          <p:nvPr/>
        </p:nvSpPr>
        <p:spPr>
          <a:xfrm>
            <a:off x="209022" y="211123"/>
            <a:ext cx="2727125" cy="296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Structure</a:t>
            </a:r>
          </a:p>
        </p:txBody>
      </p:sp>
      <p:sp>
        <p:nvSpPr>
          <p:cNvPr id="22" name="순서도: 자기 디스크 21">
            <a:extLst>
              <a:ext uri="{FF2B5EF4-FFF2-40B4-BE49-F238E27FC236}">
                <a16:creationId xmlns:a16="http://schemas.microsoft.com/office/drawing/2014/main" id="{FA1BA8F9-20C0-4C35-997D-3C8BAC1F7D91}"/>
              </a:ext>
            </a:extLst>
          </p:cNvPr>
          <p:cNvSpPr/>
          <p:nvPr/>
        </p:nvSpPr>
        <p:spPr>
          <a:xfrm>
            <a:off x="9240130" y="1740716"/>
            <a:ext cx="1157681" cy="96473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RDBMS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11A2E3-07D8-43E0-93C2-77870EDE4735}"/>
              </a:ext>
            </a:extLst>
          </p:cNvPr>
          <p:cNvSpPr/>
          <p:nvPr/>
        </p:nvSpPr>
        <p:spPr>
          <a:xfrm>
            <a:off x="5803782" y="1832995"/>
            <a:ext cx="1157681" cy="7801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ED1513-2537-477A-A796-C3F0DBBF4FBA}"/>
              </a:ext>
            </a:extLst>
          </p:cNvPr>
          <p:cNvSpPr/>
          <p:nvPr/>
        </p:nvSpPr>
        <p:spPr>
          <a:xfrm>
            <a:off x="1714745" y="1837190"/>
            <a:ext cx="1157681" cy="7801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source</a:t>
            </a:r>
            <a:endParaRPr lang="ko-KR" altLang="en-US" dirty="0"/>
          </a:p>
        </p:txBody>
      </p: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1F09FAD2-6C7E-469E-ADAF-233351A5C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640990"/>
              </p:ext>
            </p:extLst>
          </p:nvPr>
        </p:nvGraphicFramePr>
        <p:xfrm>
          <a:off x="5098577" y="3177468"/>
          <a:ext cx="2568087" cy="15226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897">
                  <a:extLst>
                    <a:ext uri="{9D8B030D-6E8A-4147-A177-3AD203B41FA5}">
                      <a16:colId xmlns:a16="http://schemas.microsoft.com/office/drawing/2014/main" val="2364176556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3304162068"/>
                    </a:ext>
                  </a:extLst>
                </a:gridCol>
                <a:gridCol w="433957">
                  <a:extLst>
                    <a:ext uri="{9D8B030D-6E8A-4147-A177-3AD203B41FA5}">
                      <a16:colId xmlns:a16="http://schemas.microsoft.com/office/drawing/2014/main" val="1618916321"/>
                    </a:ext>
                  </a:extLst>
                </a:gridCol>
              </a:tblGrid>
              <a:tr h="410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Date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Price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54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2021-01-15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88000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91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2021-01-14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89700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43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2021-01-13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89700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7875667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83E5E404-0D4C-4815-AFE1-F278BDFFA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82" y="3095538"/>
            <a:ext cx="4148465" cy="1904301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1CF20D2-EA2E-4DBE-88C2-7F07AD4FA569}"/>
              </a:ext>
            </a:extLst>
          </p:cNvPr>
          <p:cNvCxnSpPr>
            <a:cxnSpLocks/>
            <a:stCxn id="24" idx="2"/>
            <a:endCxn id="16" idx="0"/>
          </p:cNvCxnSpPr>
          <p:nvPr/>
        </p:nvCxnSpPr>
        <p:spPr>
          <a:xfrm>
            <a:off x="2293586" y="2617366"/>
            <a:ext cx="29" cy="478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08C422D-611E-4A21-89C3-31DF39187458}"/>
              </a:ext>
            </a:extLst>
          </p:cNvPr>
          <p:cNvCxnSpPr>
            <a:cxnSpLocks/>
            <a:stCxn id="23" idx="2"/>
            <a:endCxn id="2" idx="0"/>
          </p:cNvCxnSpPr>
          <p:nvPr/>
        </p:nvCxnSpPr>
        <p:spPr>
          <a:xfrm flipH="1">
            <a:off x="6382620" y="2613171"/>
            <a:ext cx="3" cy="564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FF78734-D89F-4A92-A996-BDD6AF834106}"/>
              </a:ext>
            </a:extLst>
          </p:cNvPr>
          <p:cNvCxnSpPr>
            <a:cxnSpLocks/>
            <a:stCxn id="22" idx="3"/>
            <a:endCxn id="43" idx="0"/>
          </p:cNvCxnSpPr>
          <p:nvPr/>
        </p:nvCxnSpPr>
        <p:spPr>
          <a:xfrm flipH="1">
            <a:off x="9818966" y="2705450"/>
            <a:ext cx="5" cy="476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7">
            <a:extLst>
              <a:ext uri="{FF2B5EF4-FFF2-40B4-BE49-F238E27FC236}">
                <a16:creationId xmlns:a16="http://schemas.microsoft.com/office/drawing/2014/main" id="{F2018210-4BE7-4E98-AED8-20159CC35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20913"/>
              </p:ext>
            </p:extLst>
          </p:nvPr>
        </p:nvGraphicFramePr>
        <p:xfrm>
          <a:off x="8534923" y="3181662"/>
          <a:ext cx="2568087" cy="1518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897">
                  <a:extLst>
                    <a:ext uri="{9D8B030D-6E8A-4147-A177-3AD203B41FA5}">
                      <a16:colId xmlns:a16="http://schemas.microsoft.com/office/drawing/2014/main" val="2364176556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3304162068"/>
                    </a:ext>
                  </a:extLst>
                </a:gridCol>
                <a:gridCol w="433957">
                  <a:extLst>
                    <a:ext uri="{9D8B030D-6E8A-4147-A177-3AD203B41FA5}">
                      <a16:colId xmlns:a16="http://schemas.microsoft.com/office/drawing/2014/main" val="1618916321"/>
                    </a:ext>
                  </a:extLst>
                </a:gridCol>
              </a:tblGrid>
              <a:tr h="4059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Date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Price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54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2021-01-15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88000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91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2021-01-14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89700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43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2021-01-13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89700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7875667"/>
                  </a:ext>
                </a:extLst>
              </a:tr>
            </a:tbl>
          </a:graphicData>
        </a:graphic>
      </p:graphicFrame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889BD807-483F-4DDC-BFFB-E0424459DDE8}"/>
              </a:ext>
            </a:extLst>
          </p:cNvPr>
          <p:cNvSpPr/>
          <p:nvPr/>
        </p:nvSpPr>
        <p:spPr>
          <a:xfrm>
            <a:off x="2951524" y="2074965"/>
            <a:ext cx="2773159" cy="296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왼쪽/오른쪽 31">
            <a:extLst>
              <a:ext uri="{FF2B5EF4-FFF2-40B4-BE49-F238E27FC236}">
                <a16:creationId xmlns:a16="http://schemas.microsoft.com/office/drawing/2014/main" id="{D6C307A5-28C8-4A66-A4BE-0C7A276614EA}"/>
              </a:ext>
            </a:extLst>
          </p:cNvPr>
          <p:cNvSpPr/>
          <p:nvPr/>
        </p:nvSpPr>
        <p:spPr>
          <a:xfrm>
            <a:off x="7040562" y="2074965"/>
            <a:ext cx="2128606" cy="2962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97DFBAA-8DC7-4A0F-BCDB-D643C85D8575}"/>
              </a:ext>
            </a:extLst>
          </p:cNvPr>
          <p:cNvSpPr/>
          <p:nvPr/>
        </p:nvSpPr>
        <p:spPr>
          <a:xfrm>
            <a:off x="219383" y="5087329"/>
            <a:ext cx="4148478" cy="7444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웹페이지 또는 증권사 등에서 제공받은 </a:t>
            </a:r>
            <a:endParaRPr lang="en-US" altLang="ko-KR" sz="1400" dirty="0"/>
          </a:p>
          <a:p>
            <a:r>
              <a:rPr lang="ko-KR" altLang="en-US" sz="1400" dirty="0"/>
              <a:t>금융 데이터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C733A9D-8195-45A3-A20A-8645C4A8D17B}"/>
              </a:ext>
            </a:extLst>
          </p:cNvPr>
          <p:cNvSpPr/>
          <p:nvPr/>
        </p:nvSpPr>
        <p:spPr>
          <a:xfrm>
            <a:off x="4598656" y="4848837"/>
            <a:ext cx="3567928" cy="9829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Python</a:t>
            </a:r>
            <a:r>
              <a:rPr lang="ko-KR" altLang="en-US" sz="1400" dirty="0"/>
              <a:t>의 모듈인 </a:t>
            </a:r>
            <a:r>
              <a:rPr lang="en-US" altLang="ko-KR" sz="1400" dirty="0"/>
              <a:t>Pandas</a:t>
            </a:r>
            <a:r>
              <a:rPr lang="ko-KR" altLang="en-US" sz="1400" dirty="0"/>
              <a:t>에서 제공하는</a:t>
            </a:r>
            <a:endParaRPr lang="en-US" altLang="ko-KR" sz="1400" dirty="0"/>
          </a:p>
          <a:p>
            <a:r>
              <a:rPr lang="ko-KR" altLang="en-US" sz="1400" dirty="0"/>
              <a:t>테이블</a:t>
            </a:r>
            <a:r>
              <a:rPr lang="en-US" altLang="ko-KR" sz="1400" dirty="0"/>
              <a:t>(</a:t>
            </a:r>
            <a:r>
              <a:rPr lang="ko-KR" altLang="en-US" sz="1400" dirty="0"/>
              <a:t>표</a:t>
            </a:r>
            <a:r>
              <a:rPr lang="en-US" altLang="ko-KR" sz="1400" dirty="0"/>
              <a:t>) </a:t>
            </a:r>
            <a:r>
              <a:rPr lang="ko-KR" altLang="en-US" sz="1400" dirty="0"/>
              <a:t>형태의 </a:t>
            </a:r>
            <a:r>
              <a:rPr lang="en-US" altLang="ko-KR" sz="1400" dirty="0" err="1"/>
              <a:t>DataFrame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 타입을 이용하여 데이터를 분석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DE364C7-D77C-4FAC-B51C-6D620C621629}"/>
              </a:ext>
            </a:extLst>
          </p:cNvPr>
          <p:cNvSpPr/>
          <p:nvPr/>
        </p:nvSpPr>
        <p:spPr>
          <a:xfrm>
            <a:off x="8397379" y="4848837"/>
            <a:ext cx="3330430" cy="9829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RDBMS</a:t>
            </a:r>
            <a:r>
              <a:rPr lang="ko-KR" altLang="en-US" sz="1400" dirty="0"/>
              <a:t>는 </a:t>
            </a:r>
            <a:r>
              <a:rPr lang="en-US" altLang="ko-KR" sz="1400" dirty="0"/>
              <a:t>SQL</a:t>
            </a:r>
            <a:r>
              <a:rPr lang="ko-KR" altLang="en-US" sz="1400" dirty="0"/>
              <a:t>언어를 사용하여 데이터를 테이블</a:t>
            </a:r>
            <a:r>
              <a:rPr lang="en-US" altLang="ko-KR" sz="1400" dirty="0"/>
              <a:t>(</a:t>
            </a:r>
            <a:r>
              <a:rPr lang="ko-KR" altLang="en-US" sz="1400" dirty="0"/>
              <a:t>표</a:t>
            </a:r>
            <a:r>
              <a:rPr lang="en-US" altLang="ko-KR" sz="1400" dirty="0"/>
              <a:t>) </a:t>
            </a:r>
            <a:r>
              <a:rPr lang="ko-KR" altLang="en-US" sz="1400" dirty="0"/>
              <a:t>형태로 저장</a:t>
            </a:r>
            <a:r>
              <a:rPr lang="en-US" altLang="ko-KR" sz="1400" dirty="0"/>
              <a:t>, </a:t>
            </a:r>
            <a:r>
              <a:rPr lang="ko-KR" altLang="en-US" sz="1400" dirty="0"/>
              <a:t>조작</a:t>
            </a:r>
            <a:r>
              <a:rPr lang="en-US" altLang="ko-KR" sz="1400" dirty="0"/>
              <a:t>,</a:t>
            </a:r>
            <a:r>
              <a:rPr lang="ko-KR" altLang="en-US" sz="1400" dirty="0"/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299866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116</Words>
  <Application>Microsoft Office PowerPoint</Application>
  <PresentationFormat>와이드스크린</PresentationFormat>
  <Paragraphs>59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JS</dc:creator>
  <cp:lastModifiedBy>Lee JS</cp:lastModifiedBy>
  <cp:revision>32</cp:revision>
  <dcterms:created xsi:type="dcterms:W3CDTF">2020-12-15T04:36:50Z</dcterms:created>
  <dcterms:modified xsi:type="dcterms:W3CDTF">2021-01-17T05:32:02Z</dcterms:modified>
</cp:coreProperties>
</file>