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handoutMasterIdLst>
    <p:handoutMasterId r:id="rId9"/>
  </p:handoutMasterIdLst>
  <p:sldIdLst>
    <p:sldId id="256" r:id="rId2"/>
    <p:sldId id="257" r:id="rId3"/>
    <p:sldId id="271" r:id="rId4"/>
    <p:sldId id="275" r:id="rId5"/>
    <p:sldId id="276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歡迎" id="{E75E278A-FF0E-49A4-B170-79828D63BBAD}">
          <p14:sldIdLst>
            <p14:sldId id="256"/>
          </p14:sldIdLst>
        </p14:section>
        <p14:section name="設計、註釋、共同作業、操作說明搜尋" id="{B9B51309-D148-4332-87C2-07BE32FBCA3B}">
          <p14:sldIdLst>
            <p14:sldId id="257"/>
            <p14:sldId id="271"/>
            <p14:sldId id="275"/>
            <p14:sldId id="276"/>
          </p14:sldIdLst>
        </p14:section>
        <p14:section name="深入瞭解" id="{2CC34DB2-6590-42C0-AD4B-A04C6060184E}">
          <p14:sldIdLst>
            <p14:sldId id="26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 " initials=" " lastIdx="5" clrIdx="0">
    <p:extLst>
      <p:ext uri="{19B8F6BF-5375-455C-9EA6-DF929625EA0E}">
        <p15:presenceInfo xmlns:p15="http://schemas.microsoft.com/office/powerpoint/2012/main" userId=" 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FF9B45"/>
    <a:srgbClr val="DD462F"/>
    <a:srgbClr val="F8CFB6"/>
    <a:srgbClr val="F8CAB6"/>
    <a:srgbClr val="923922"/>
    <a:srgbClr val="404040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7116" autoAdjust="0"/>
  </p:normalViewPr>
  <p:slideViewPr>
    <p:cSldViewPr snapToGrid="0">
      <p:cViewPr varScale="1">
        <p:scale>
          <a:sx n="61" d="100"/>
          <a:sy n="61" d="100"/>
        </p:scale>
        <p:origin x="667" y="53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836622-A75F-4315-BAC3-6965E692EFE9}" type="datetimeFigureOut">
              <a:rPr lang="zh-TW" altLang="en-US" smtClean="0"/>
              <a:t>2018/1/8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8AB0E2-56EA-4FEA-80DE-700921418E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69610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EC13577B-6902-467D-A26C-08A0DD5E4E03}" type="datetimeFigureOut">
              <a:rPr lang="en-US" altLang="zh-TW" smtClean="0"/>
              <a:pPr/>
              <a:t>1/8/2018</a:t>
            </a:fld>
            <a:endParaRPr lang="zh-TW" alt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TW" dirty="0" smtClean="0"/>
              <a:t>Click to edit Master text styles</a:t>
            </a:r>
          </a:p>
          <a:p>
            <a:pPr lvl="1"/>
            <a:r>
              <a:rPr lang="en-US" altLang="zh-TW" dirty="0" smtClean="0"/>
              <a:t>Second level</a:t>
            </a:r>
          </a:p>
          <a:p>
            <a:pPr lvl="2"/>
            <a:r>
              <a:rPr lang="en-US" altLang="zh-TW" dirty="0" smtClean="0"/>
              <a:t>Third level</a:t>
            </a:r>
          </a:p>
          <a:p>
            <a:pPr lvl="3"/>
            <a:r>
              <a:rPr lang="en-US" altLang="zh-TW" dirty="0" smtClean="0"/>
              <a:t>Fourth level</a:t>
            </a:r>
          </a:p>
          <a:p>
            <a:pPr lvl="4"/>
            <a:r>
              <a:rPr lang="en-US" altLang="zh-TW" dirty="0" smtClean="0"/>
              <a:t>Fifth level</a:t>
            </a:r>
            <a:endParaRPr lang="zh-TW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F61EA0F-A667-4B49-8422-0062BC55E249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zh-TW" smtClean="0"/>
              <a:t>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>
                <a:cs typeface="PMingLiU"/>
              </a:rPr>
              <a:t>在 </a:t>
            </a:r>
            <a:r>
              <a:rPr lang="en-US" altLang="zh-TW" dirty="0" smtClean="0">
                <a:cs typeface="PMingLiU"/>
              </a:rPr>
              <a:t>[</a:t>
            </a:r>
            <a:r>
              <a:rPr lang="zh-TW" altLang="en-US" dirty="0" smtClean="0">
                <a:cs typeface="PMingLiU"/>
              </a:rPr>
              <a:t>投影片放映</a:t>
            </a:r>
            <a:r>
              <a:rPr lang="en-US" altLang="zh-TW" dirty="0" smtClean="0">
                <a:cs typeface="PMingLiU"/>
              </a:rPr>
              <a:t>] </a:t>
            </a:r>
            <a:r>
              <a:rPr lang="zh-TW" altLang="en-US" dirty="0" smtClean="0">
                <a:cs typeface="PMingLiU"/>
              </a:rPr>
              <a:t>模式中，按一下箭號可造訪連結。</a:t>
            </a: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zh-TW" smtClean="0"/>
              <a:t>6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511961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476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16711" y="443128"/>
            <a:ext cx="4438526" cy="641350"/>
          </a:xfrm>
        </p:spPr>
        <p:txBody>
          <a:bodyPr anchor="b"/>
          <a:lstStyle>
            <a:lvl1pPr marL="0" indent="0">
              <a:buNone/>
              <a:defRPr sz="2400" b="0">
                <a:solidFill>
                  <a:schemeClr val="bg2">
                    <a:lumMod val="2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41611" y="1431010"/>
            <a:ext cx="4413626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dirty="0" smtClean="0"/>
              <a:t>Lorem ipsum 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dirty="0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dirty="0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dirty="0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16711" y="443128"/>
            <a:ext cx="4438526" cy="641350"/>
          </a:xfrm>
        </p:spPr>
        <p:txBody>
          <a:bodyPr anchor="b"/>
          <a:lstStyle>
            <a:lvl1pPr marL="0" indent="0">
              <a:buNone/>
              <a:defRPr sz="2400" b="0">
                <a:solidFill>
                  <a:schemeClr val="bg2">
                    <a:lumMod val="2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"/>
          </p:nvPr>
        </p:nvSpPr>
        <p:spPr>
          <a:xfrm>
            <a:off x="6942411" y="1828845"/>
            <a:ext cx="4413626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TW" altLang="en-US" smtClean="0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4458603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 userDrawn="1"/>
        </p:nvSpPr>
        <p:spPr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604434" y="1061482"/>
            <a:ext cx="4350803" cy="0"/>
          </a:xfrm>
          <a:prstGeom prst="line">
            <a:avLst/>
          </a:prstGeom>
          <a:ln w="28575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16711" y="1539506"/>
            <a:ext cx="6267148" cy="641350"/>
          </a:xfrm>
        </p:spPr>
        <p:txBody>
          <a:bodyPr anchor="b">
            <a:normAutofit/>
          </a:bodyPr>
          <a:lstStyle>
            <a:lvl1pPr marL="0" indent="0">
              <a:buNone/>
              <a:defRPr sz="36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41611" y="2560639"/>
            <a:ext cx="9442648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dirty="0" smtClean="0"/>
              <a:t>Lorem ipsum 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8BEEBAAA-29B5-4AF5-BC5F-7E580C29002D}" type="datetimeFigureOut">
              <a:rPr lang="en-US" altLang="zh-TW" smtClean="0"/>
              <a:pPr/>
              <a:t>1/8/2018</a:t>
            </a:fld>
            <a:endParaRPr lang="zh-TW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9860EDB8-5305-433F-BE41-D7A86D811DB3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3" r:id="rId4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5" Type="http://schemas.openxmlformats.org/officeDocument/2006/relationships/hyperlink" Target="https://support.office.com/zh-TW/article/b89770f1-deb1-4a19-94ef-342aa15a4689" TargetMode="Externa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838200" y="1164324"/>
            <a:ext cx="10515600" cy="2387600"/>
          </a:xfrm>
        </p:spPr>
        <p:txBody>
          <a:bodyPr>
            <a:normAutofit/>
          </a:bodyPr>
          <a:lstStyle/>
          <a:p>
            <a:r>
              <a:rPr lang="zh-TW" altLang="en-US" sz="4800" dirty="0" smtClean="0">
                <a:solidFill>
                  <a:schemeClr val="bg1"/>
                </a:solidFill>
                <a:cs typeface="PMingLiU"/>
              </a:rPr>
              <a:t>歡迎使用 </a:t>
            </a:r>
            <a:r>
              <a:rPr lang="en-US" altLang="zh-TW" sz="4800" dirty="0" smtClean="0">
                <a:solidFill>
                  <a:schemeClr val="bg1"/>
                </a:solidFill>
                <a:cs typeface="PMingLiU"/>
              </a:rPr>
              <a:t>PowerPoint</a:t>
            </a:r>
            <a:endParaRPr lang="zh-TW" altLang="en-US" sz="48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855620" y="2933105"/>
            <a:ext cx="9582736" cy="11377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400" dirty="0" smtClean="0">
                <a:solidFill>
                  <a:schemeClr val="bg1"/>
                </a:solidFill>
                <a:cs typeface="PMingLiU"/>
              </a:rPr>
              <a:t>簡化工作的 </a:t>
            </a:r>
            <a:r>
              <a:rPr lang="en-US" altLang="zh-TW" sz="2400" dirty="0" smtClean="0">
                <a:solidFill>
                  <a:schemeClr val="bg1"/>
                </a:solidFill>
                <a:cs typeface="PMingLiU"/>
              </a:rPr>
              <a:t>4 </a:t>
            </a:r>
            <a:r>
              <a:rPr lang="zh-TW" altLang="en-US" sz="2400" dirty="0" smtClean="0">
                <a:solidFill>
                  <a:schemeClr val="bg1"/>
                </a:solidFill>
                <a:cs typeface="PMingLiU"/>
              </a:rPr>
              <a:t>項要訣</a:t>
            </a:r>
            <a:endParaRPr lang="zh-TW" altLang="en-US" sz="2400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283" y="5209538"/>
            <a:ext cx="2474189" cy="822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560" y="1767699"/>
            <a:ext cx="11254120" cy="3235672"/>
          </a:xfrm>
          <a:prstGeom prst="rect">
            <a:avLst/>
          </a:prstGeom>
        </p:spPr>
      </p:pic>
      <p:grpSp>
        <p:nvGrpSpPr>
          <p:cNvPr id="33" name="Group 32"/>
          <p:cNvGrpSpPr/>
          <p:nvPr/>
        </p:nvGrpSpPr>
        <p:grpSpPr>
          <a:xfrm>
            <a:off x="558723" y="4531632"/>
            <a:ext cx="558179" cy="409838"/>
            <a:chOff x="6953426" y="711274"/>
            <a:chExt cx="558179" cy="409838"/>
          </a:xfrm>
        </p:grpSpPr>
        <p:sp>
          <p:nvSpPr>
            <p:cNvPr id="34" name="Oval 33"/>
            <p:cNvSpPr/>
            <p:nvPr/>
          </p:nvSpPr>
          <p:spPr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smtClean="0">
                  <a:solidFill>
                    <a:schemeClr val="bg1"/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  <a:cs typeface="PMingLiU"/>
                </a:rPr>
                <a:t>1</a:t>
              </a:r>
              <a:endParaRPr lang="zh-TW" altLang="en-US" dirty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PMingLiU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4249102" y="4531632"/>
            <a:ext cx="558179" cy="409838"/>
            <a:chOff x="6953426" y="711274"/>
            <a:chExt cx="558179" cy="409838"/>
          </a:xfrm>
        </p:grpSpPr>
        <p:sp>
          <p:nvSpPr>
            <p:cNvPr id="37" name="Oval 36"/>
            <p:cNvSpPr/>
            <p:nvPr/>
          </p:nvSpPr>
          <p:spPr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smtClean="0">
                  <a:solidFill>
                    <a:schemeClr val="bg1"/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  <a:cs typeface="PMingLiU"/>
                </a:rPr>
                <a:t>2</a:t>
              </a:r>
              <a:endParaRPr lang="zh-TW" altLang="en-US" dirty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PMingLiU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7930921" y="4531632"/>
            <a:ext cx="558179" cy="409838"/>
            <a:chOff x="6953426" y="711274"/>
            <a:chExt cx="558179" cy="409838"/>
          </a:xfrm>
        </p:grpSpPr>
        <p:sp>
          <p:nvSpPr>
            <p:cNvPr id="40" name="Oval 39"/>
            <p:cNvSpPr/>
            <p:nvPr/>
          </p:nvSpPr>
          <p:spPr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smtClean="0">
                  <a:solidFill>
                    <a:schemeClr val="bg1"/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  <a:cs typeface="PMingLiU"/>
                </a:rPr>
                <a:t>3</a:t>
              </a:r>
              <a:endParaRPr lang="zh-TW" altLang="en-US" dirty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PMingLiU"/>
              </a:endParaRPr>
            </a:p>
          </p:txBody>
        </p:sp>
      </p:grpSp>
      <p:sp>
        <p:nvSpPr>
          <p:cNvPr id="42" name="Content Placeholder 17"/>
          <p:cNvSpPr txBox="1">
            <a:spLocks/>
          </p:cNvSpPr>
          <p:nvPr/>
        </p:nvSpPr>
        <p:spPr>
          <a:xfrm>
            <a:off x="1066039" y="4571824"/>
            <a:ext cx="2696774" cy="12983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zh-TW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PMingLiU"/>
              </a:rPr>
              <a:t>前往 </a:t>
            </a:r>
            <a:r>
              <a:rPr lang="en-US" altLang="zh-TW" dirty="0" smtClean="0">
                <a:solidFill>
                  <a:srgbClr val="D24726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PMingLiU"/>
              </a:rPr>
              <a:t>[</a:t>
            </a:r>
            <a:r>
              <a:rPr lang="zh-TW" altLang="en-US" dirty="0" smtClean="0">
                <a:solidFill>
                  <a:srgbClr val="D24726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PMingLiU"/>
              </a:rPr>
              <a:t>檔案</a:t>
            </a:r>
            <a:r>
              <a:rPr lang="en-US" altLang="zh-TW" dirty="0" smtClean="0">
                <a:solidFill>
                  <a:srgbClr val="D24726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PMingLiU"/>
              </a:rPr>
              <a:t>]</a:t>
            </a:r>
            <a:r>
              <a:rPr lang="zh-TW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PMingLiU"/>
              </a:rPr>
              <a:t> </a:t>
            </a:r>
            <a:r>
              <a:rPr lang="en-US" altLang="zh-TW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PMingLiU"/>
              </a:rPr>
              <a:t>&gt; </a:t>
            </a:r>
            <a:r>
              <a:rPr lang="en-US" altLang="zh-TW" dirty="0" smtClean="0">
                <a:solidFill>
                  <a:srgbClr val="D24726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PMingLiU"/>
              </a:rPr>
              <a:t>[</a:t>
            </a:r>
            <a:r>
              <a:rPr lang="zh-TW" altLang="en-US" dirty="0" smtClean="0">
                <a:solidFill>
                  <a:srgbClr val="D24726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PMingLiU"/>
              </a:rPr>
              <a:t>另存新檔</a:t>
            </a:r>
            <a:r>
              <a:rPr lang="en-US" altLang="zh-TW" dirty="0" smtClean="0">
                <a:solidFill>
                  <a:srgbClr val="D24726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PMingLiU"/>
              </a:rPr>
              <a:t>]</a:t>
            </a:r>
            <a:r>
              <a:rPr lang="zh-TW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PMingLiU"/>
              </a:rPr>
              <a:t>，選擇 </a:t>
            </a:r>
            <a:r>
              <a:rPr lang="en-US" altLang="zh-TW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PMingLiU"/>
              </a:rPr>
              <a:t>OneDrive </a:t>
            </a:r>
            <a:r>
              <a:rPr lang="zh-TW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PMingLiU"/>
              </a:rPr>
              <a:t>或 </a:t>
            </a:r>
            <a:r>
              <a:rPr lang="en-US" altLang="zh-TW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PMingLiU"/>
              </a:rPr>
              <a:t>SharePoint </a:t>
            </a:r>
            <a:r>
              <a:rPr lang="zh-TW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PMingLiU"/>
              </a:rPr>
              <a:t>位置。</a:t>
            </a:r>
            <a:endParaRPr lang="zh-TW" altLang="en-US" dirty="0">
              <a:solidFill>
                <a:prstClr val="black">
                  <a:lumMod val="75000"/>
                  <a:lumOff val="25000"/>
                </a:prstClr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3" name="Content Placeholder 17"/>
          <p:cNvSpPr txBox="1">
            <a:spLocks/>
          </p:cNvSpPr>
          <p:nvPr/>
        </p:nvSpPr>
        <p:spPr>
          <a:xfrm>
            <a:off x="4747855" y="4571824"/>
            <a:ext cx="3106367" cy="13240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zh-TW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PMingLiU"/>
              </a:rPr>
              <a:t>回到投影片，按一下右上方的 </a:t>
            </a:r>
            <a:r>
              <a:rPr lang="en-US" altLang="zh-TW" dirty="0" smtClean="0">
                <a:solidFill>
                  <a:srgbClr val="D24726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PMingLiU"/>
              </a:rPr>
              <a:t>[</a:t>
            </a:r>
            <a:r>
              <a:rPr lang="zh-TW" altLang="en-US" dirty="0" smtClean="0">
                <a:solidFill>
                  <a:srgbClr val="D24726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PMingLiU"/>
              </a:rPr>
              <a:t>共用</a:t>
            </a:r>
            <a:r>
              <a:rPr lang="en-US" altLang="zh-TW" dirty="0" smtClean="0">
                <a:solidFill>
                  <a:srgbClr val="D24726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PMingLiU"/>
              </a:rPr>
              <a:t>]</a:t>
            </a:r>
            <a:r>
              <a:rPr lang="zh-TW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PMingLiU"/>
              </a:rPr>
              <a:t>，接著按一下 </a:t>
            </a:r>
            <a:r>
              <a:rPr lang="en-US" altLang="zh-TW" dirty="0" smtClean="0">
                <a:solidFill>
                  <a:srgbClr val="D24726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PMingLiU"/>
              </a:rPr>
              <a:t>[</a:t>
            </a:r>
            <a:r>
              <a:rPr lang="zh-TW" altLang="en-US" dirty="0" smtClean="0">
                <a:solidFill>
                  <a:srgbClr val="D24726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PMingLiU"/>
              </a:rPr>
              <a:t>邀請人員</a:t>
            </a:r>
            <a:r>
              <a:rPr lang="en-US" altLang="zh-TW" dirty="0" smtClean="0">
                <a:solidFill>
                  <a:srgbClr val="D24726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PMingLiU"/>
              </a:rPr>
              <a:t>]</a:t>
            </a:r>
            <a:r>
              <a:rPr lang="zh-TW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PMingLiU"/>
              </a:rPr>
              <a:t>，讓他們和您一樣 </a:t>
            </a:r>
            <a:r>
              <a:rPr lang="en-US" altLang="zh-TW" dirty="0" smtClean="0">
                <a:solidFill>
                  <a:srgbClr val="D24726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PMingLiU"/>
              </a:rPr>
              <a:t>[</a:t>
            </a:r>
            <a:r>
              <a:rPr lang="zh-TW" altLang="en-US" dirty="0" smtClean="0">
                <a:solidFill>
                  <a:srgbClr val="D24726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PMingLiU"/>
              </a:rPr>
              <a:t>可以編輯</a:t>
            </a:r>
            <a:r>
              <a:rPr lang="en-US" altLang="zh-TW" dirty="0" smtClean="0">
                <a:solidFill>
                  <a:srgbClr val="D24726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PMingLiU"/>
              </a:rPr>
              <a:t>]</a:t>
            </a:r>
            <a:r>
              <a:rPr lang="zh-TW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PMingLiU"/>
              </a:rPr>
              <a:t>。 </a:t>
            </a:r>
            <a:endParaRPr lang="zh-TW" altLang="en-US" dirty="0">
              <a:solidFill>
                <a:srgbClr val="D24726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  <a:cs typeface="PMingLiU"/>
            </a:endParaRPr>
          </a:p>
        </p:txBody>
      </p:sp>
      <p:sp>
        <p:nvSpPr>
          <p:cNvPr id="44" name="Content Placeholder 17"/>
          <p:cNvSpPr txBox="1">
            <a:spLocks/>
          </p:cNvSpPr>
          <p:nvPr/>
        </p:nvSpPr>
        <p:spPr>
          <a:xfrm>
            <a:off x="8429668" y="4571824"/>
            <a:ext cx="2658635" cy="13418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zh-TW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PMingLiU"/>
              </a:rPr>
              <a:t>使用 </a:t>
            </a:r>
            <a:r>
              <a:rPr lang="en-US" altLang="zh-TW" dirty="0" smtClean="0">
                <a:solidFill>
                  <a:srgbClr val="D24726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PMingLiU"/>
              </a:rPr>
              <a:t>[</a:t>
            </a:r>
            <a:r>
              <a:rPr lang="zh-TW" altLang="en-US" dirty="0" smtClean="0">
                <a:solidFill>
                  <a:srgbClr val="D24726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PMingLiU"/>
              </a:rPr>
              <a:t>儲存</a:t>
            </a:r>
            <a:r>
              <a:rPr lang="en-US" altLang="zh-TW" dirty="0" smtClean="0">
                <a:solidFill>
                  <a:srgbClr val="D24726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PMingLiU"/>
              </a:rPr>
              <a:t>]</a:t>
            </a:r>
            <a:r>
              <a:rPr lang="zh-TW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PMingLiU"/>
              </a:rPr>
              <a:t> 按鈕重新整理，就能立即同步處理變更。</a:t>
            </a:r>
            <a:endParaRPr lang="zh-TW" altLang="en-US" dirty="0">
              <a:solidFill>
                <a:prstClr val="black">
                  <a:lumMod val="75000"/>
                  <a:lumOff val="25000"/>
                </a:prstClr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  <a:cs typeface="PMingLiU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16710" y="443128"/>
            <a:ext cx="6118005" cy="641350"/>
          </a:xfrm>
        </p:spPr>
        <p:txBody>
          <a:bodyPr>
            <a:normAutofit/>
          </a:bodyPr>
          <a:lstStyle/>
          <a:p>
            <a:pPr lvl="0"/>
            <a:r>
              <a:rPr lang="zh-TW" altLang="en-US" dirty="0" smtClean="0">
                <a:solidFill>
                  <a:srgbClr val="E7E6E6">
                    <a:lumMod val="25000"/>
                  </a:srgbClr>
                </a:solidFill>
                <a:latin typeface="Microsoft JhengHei UI" panose="020B0604030504040204" pitchFamily="34" charset="-120"/>
                <a:cs typeface="PMingLiU"/>
              </a:rPr>
              <a:t>透過雲端共用檔案合作</a:t>
            </a:r>
            <a:endParaRPr lang="zh-TW" altLang="en-US" dirty="0">
              <a:solidFill>
                <a:srgbClr val="E7E6E6">
                  <a:lumMod val="25000"/>
                </a:srgbClr>
              </a:solidFill>
              <a:latin typeface="Microsoft JhengHei UI" panose="020B0604030504040204" pitchFamily="34" charset="-12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541609" y="1296100"/>
            <a:ext cx="7632756" cy="1678212"/>
          </a:xfrm>
        </p:spPr>
        <p:txBody>
          <a:bodyPr>
            <a:noAutofit/>
          </a:bodyPr>
          <a:lstStyle/>
          <a:p>
            <a:pPr marL="0" lvl="0" indent="0">
              <a:spcAft>
                <a:spcPts val="2000"/>
              </a:spcAft>
              <a:buNone/>
            </a:pPr>
            <a:r>
              <a:rPr lang="zh-TW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PMingLiU"/>
              </a:rPr>
              <a:t>將簡報儲存在雲端，您的群組就可以同時合作處理這份簡報。
運作方式：</a:t>
            </a:r>
            <a:endParaRPr lang="zh-TW" alt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8676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:a14="http://schemas.microsoft.com/office/drawing/2010/main"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8388" y="2011215"/>
            <a:ext cx="3515763" cy="1742843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24"/>
          <a:stretch/>
        </p:blipFill>
        <p:spPr>
          <a:xfrm>
            <a:off x="3655591" y="2921876"/>
            <a:ext cx="3515762" cy="157163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05"/>
          <a:stretch/>
        </p:blipFill>
        <p:spPr>
          <a:xfrm>
            <a:off x="3654238" y="4393580"/>
            <a:ext cx="3512877" cy="1574145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516710" y="443128"/>
            <a:ext cx="6313857" cy="641350"/>
          </a:xfrm>
        </p:spPr>
        <p:txBody>
          <a:bodyPr>
            <a:normAutofit/>
          </a:bodyPr>
          <a:lstStyle/>
          <a:p>
            <a:r>
              <a:rPr lang="zh-TW" altLang="en-US" dirty="0" smtClean="0">
                <a:latin typeface="Microsoft JhengHei UI" panose="020B0604030504040204" pitchFamily="34" charset="-120"/>
                <a:cs typeface="PMingLiU"/>
              </a:rPr>
              <a:t>在 </a:t>
            </a:r>
            <a:r>
              <a:rPr lang="en-US" altLang="zh-TW" dirty="0" smtClean="0">
                <a:latin typeface="Microsoft JhengHei UI" panose="020B0604030504040204" pitchFamily="34" charset="-120"/>
                <a:cs typeface="PMingLiU"/>
              </a:rPr>
              <a:t>PowerPoint </a:t>
            </a:r>
            <a:r>
              <a:rPr lang="zh-TW" altLang="en-US" dirty="0" smtClean="0">
                <a:latin typeface="Microsoft JhengHei UI" panose="020B0604030504040204" pitchFamily="34" charset="-120"/>
                <a:cs typeface="PMingLiU"/>
              </a:rPr>
              <a:t>中開始製作圖表</a:t>
            </a:r>
            <a:endParaRPr lang="zh-TW" altLang="en-US" dirty="0">
              <a:latin typeface="Microsoft JhengHei UI" panose="020B0604030504040204" pitchFamily="34" charset="-120"/>
              <a:cs typeface="PMingLiU"/>
            </a:endParaRPr>
          </a:p>
        </p:txBody>
      </p:sp>
      <p:sp>
        <p:nvSpPr>
          <p:cNvPr id="18" name="Content Placeholder 1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algn="ctr">
              <a:spcAft>
                <a:spcPts val="2000"/>
              </a:spcAft>
              <a:buNone/>
            </a:pPr>
            <a:endParaRPr lang="zh-TW" dirty="0" smtClean="0"/>
          </a:p>
          <a:p>
            <a:pPr marL="0" indent="0" algn="ctr">
              <a:spcAft>
                <a:spcPts val="2000"/>
              </a:spcAft>
              <a:buNone/>
            </a:pPr>
            <a:endParaRPr lang="zh-TW" dirty="0"/>
          </a:p>
          <a:p>
            <a:pPr marL="0" indent="0" algn="ctr">
              <a:spcAft>
                <a:spcPts val="2000"/>
              </a:spcAft>
              <a:buNone/>
            </a:pPr>
            <a:endParaRPr lang="zh-TW" dirty="0" smtClean="0"/>
          </a:p>
          <a:p>
            <a:pPr marL="0" indent="0" algn="ctr">
              <a:spcAft>
                <a:spcPts val="2000"/>
              </a:spcAft>
              <a:buNone/>
            </a:pPr>
            <a:r>
              <a:rPr dirty="0" smtClean="0">
                <a:cs typeface="PMingLiU"/>
              </a:rPr>
              <a:t>圖表會移至此處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58723" y="2469763"/>
            <a:ext cx="558179" cy="409838"/>
            <a:chOff x="6953426" y="711274"/>
            <a:chExt cx="558179" cy="409838"/>
          </a:xfrm>
        </p:grpSpPr>
        <p:sp>
          <p:nvSpPr>
            <p:cNvPr id="2" name="Oval 1"/>
            <p:cNvSpPr/>
            <p:nvPr/>
          </p:nvSpPr>
          <p:spPr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" name="TextBox 2"/>
            <p:cNvSpPr txBox="1">
              <a:spLocks noChangeAspect="1"/>
            </p:cNvSpPr>
            <p:nvPr/>
          </p:nvSpPr>
          <p:spPr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smtClean="0">
                  <a:solidFill>
                    <a:schemeClr val="bg1"/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  <a:cs typeface="PMingLiU"/>
                </a:rPr>
                <a:t>1</a:t>
              </a:r>
              <a:endParaRPr lang="zh-TW" altLang="en-US" dirty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PMingLiU"/>
              </a:endParaRPr>
            </a:p>
          </p:txBody>
        </p:sp>
      </p:grpSp>
      <p:sp>
        <p:nvSpPr>
          <p:cNvPr id="29" name="Content Placeholder 17"/>
          <p:cNvSpPr txBox="1">
            <a:spLocks/>
          </p:cNvSpPr>
          <p:nvPr/>
        </p:nvSpPr>
        <p:spPr>
          <a:xfrm>
            <a:off x="1066039" y="2509955"/>
            <a:ext cx="3121671" cy="9139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zh-TW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PMingLiU"/>
              </a:rPr>
              <a:t>選擇 </a:t>
            </a:r>
            <a:r>
              <a:rPr lang="en-US" altLang="zh-TW" dirty="0" smtClean="0">
                <a:solidFill>
                  <a:srgbClr val="D24726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PMingLiU"/>
              </a:rPr>
              <a:t>[</a:t>
            </a:r>
            <a:r>
              <a:rPr lang="zh-TW" altLang="en-US" dirty="0" smtClean="0">
                <a:solidFill>
                  <a:srgbClr val="D24726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PMingLiU"/>
              </a:rPr>
              <a:t>插入</a:t>
            </a:r>
            <a:r>
              <a:rPr lang="en-US" altLang="zh-TW" dirty="0" smtClean="0">
                <a:solidFill>
                  <a:srgbClr val="D24726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PMingLiU"/>
              </a:rPr>
              <a:t>]</a:t>
            </a:r>
            <a:r>
              <a:rPr lang="zh-TW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PMingLiU"/>
              </a:rPr>
              <a:t> 索引標籤上的 </a:t>
            </a:r>
            <a:r>
              <a:rPr lang="en-US" altLang="zh-TW" dirty="0" smtClean="0">
                <a:solidFill>
                  <a:srgbClr val="D24726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PMingLiU"/>
              </a:rPr>
              <a:t>[</a:t>
            </a:r>
            <a:r>
              <a:rPr lang="zh-TW" altLang="en-US" dirty="0" smtClean="0">
                <a:solidFill>
                  <a:srgbClr val="D24726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PMingLiU"/>
              </a:rPr>
              <a:t>圖表</a:t>
            </a:r>
            <a:r>
              <a:rPr lang="en-US" altLang="zh-TW" dirty="0" smtClean="0">
                <a:solidFill>
                  <a:srgbClr val="D24726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PMingLiU"/>
              </a:rPr>
              <a:t>]</a:t>
            </a:r>
            <a:r>
              <a:rPr lang="zh-TW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PMingLiU"/>
              </a:rPr>
              <a:t> 按鈕。</a:t>
            </a:r>
            <a:endParaRPr lang="zh-TW" altLang="en-US" dirty="0">
              <a:solidFill>
                <a:prstClr val="black">
                  <a:lumMod val="75000"/>
                  <a:lumOff val="25000"/>
                </a:prstClr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  <a:cs typeface="PMingLiU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558723" y="3286350"/>
            <a:ext cx="558179" cy="409838"/>
            <a:chOff x="6953426" y="711274"/>
            <a:chExt cx="558179" cy="409838"/>
          </a:xfrm>
        </p:grpSpPr>
        <p:sp>
          <p:nvSpPr>
            <p:cNvPr id="20" name="Oval 19"/>
            <p:cNvSpPr/>
            <p:nvPr/>
          </p:nvSpPr>
          <p:spPr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1" name="TextBox 20"/>
            <p:cNvSpPr txBox="1">
              <a:spLocks noChangeAspect="1"/>
            </p:cNvSpPr>
            <p:nvPr/>
          </p:nvSpPr>
          <p:spPr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smtClean="0">
                  <a:solidFill>
                    <a:schemeClr val="bg1"/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  <a:cs typeface="PMingLiU"/>
                </a:rPr>
                <a:t>2</a:t>
              </a:r>
              <a:endParaRPr lang="zh-TW" altLang="en-US" dirty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PMingLiU"/>
              </a:endParaRPr>
            </a:p>
          </p:txBody>
        </p:sp>
      </p:grpSp>
      <p:sp>
        <p:nvSpPr>
          <p:cNvPr id="22" name="Content Placeholder 17"/>
          <p:cNvSpPr txBox="1">
            <a:spLocks/>
          </p:cNvSpPr>
          <p:nvPr/>
        </p:nvSpPr>
        <p:spPr>
          <a:xfrm>
            <a:off x="1066039" y="3326542"/>
            <a:ext cx="2841818" cy="9139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zh-TW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PMingLiU"/>
              </a:rPr>
              <a:t>選擇圖表，然後選取 </a:t>
            </a:r>
            <a:r>
              <a:rPr lang="en-US" altLang="zh-TW" dirty="0" smtClean="0">
                <a:solidFill>
                  <a:srgbClr val="D24726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PMingLiU"/>
              </a:rPr>
              <a:t>[</a:t>
            </a:r>
            <a:r>
              <a:rPr lang="zh-TW" altLang="en-US" dirty="0" smtClean="0">
                <a:solidFill>
                  <a:srgbClr val="D24726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PMingLiU"/>
              </a:rPr>
              <a:t>確定</a:t>
            </a:r>
            <a:r>
              <a:rPr lang="en-US" altLang="zh-TW" dirty="0" smtClean="0">
                <a:solidFill>
                  <a:srgbClr val="D24726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PMingLiU"/>
              </a:rPr>
              <a:t>]</a:t>
            </a:r>
            <a:r>
              <a:rPr lang="zh-TW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PMingLiU"/>
              </a:rPr>
              <a:t>。在變更資料的同時可以看到圖表的更新。</a:t>
            </a:r>
            <a:endParaRPr lang="zh-TW" altLang="en-US" dirty="0">
              <a:solidFill>
                <a:prstClr val="black">
                  <a:lumMod val="75000"/>
                  <a:lumOff val="25000"/>
                </a:prstClr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  <a:cs typeface="PMingLiU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557319" y="4378959"/>
            <a:ext cx="558179" cy="409838"/>
            <a:chOff x="6953426" y="711274"/>
            <a:chExt cx="558179" cy="409838"/>
          </a:xfrm>
        </p:grpSpPr>
        <p:sp>
          <p:nvSpPr>
            <p:cNvPr id="32" name="Oval 31"/>
            <p:cNvSpPr/>
            <p:nvPr/>
          </p:nvSpPr>
          <p:spPr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3" name="TextBox 32"/>
            <p:cNvSpPr txBox="1">
              <a:spLocks noChangeAspect="1"/>
            </p:cNvSpPr>
            <p:nvPr/>
          </p:nvSpPr>
          <p:spPr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smtClean="0">
                  <a:solidFill>
                    <a:schemeClr val="bg1"/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  <a:cs typeface="PMingLiU"/>
                </a:rPr>
                <a:t>3</a:t>
              </a:r>
              <a:endParaRPr lang="zh-TW" altLang="en-US" dirty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PMingLiU"/>
              </a:endParaRPr>
            </a:p>
          </p:txBody>
        </p:sp>
      </p:grpSp>
      <p:sp>
        <p:nvSpPr>
          <p:cNvPr id="34" name="Content Placeholder 17"/>
          <p:cNvSpPr txBox="1">
            <a:spLocks/>
          </p:cNvSpPr>
          <p:nvPr/>
        </p:nvSpPr>
        <p:spPr>
          <a:xfrm>
            <a:off x="1076799" y="4395249"/>
            <a:ext cx="2390246" cy="9139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zh-TW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PMingLiU"/>
              </a:rPr>
              <a:t>關閉試算表，然後調整圖表的大小及位置。</a:t>
            </a:r>
            <a:endParaRPr lang="zh-TW" altLang="en-US" dirty="0">
              <a:solidFill>
                <a:prstClr val="black">
                  <a:lumMod val="75000"/>
                  <a:lumOff val="25000"/>
                </a:prstClr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  <a:cs typeface="PMingLiU"/>
            </a:endParaRPr>
          </a:p>
        </p:txBody>
      </p:sp>
      <p:sp>
        <p:nvSpPr>
          <p:cNvPr id="35" name="Content Placeholder 17"/>
          <p:cNvSpPr txBox="1">
            <a:spLocks/>
          </p:cNvSpPr>
          <p:nvPr/>
        </p:nvSpPr>
        <p:spPr>
          <a:xfrm>
            <a:off x="1086313" y="5816244"/>
            <a:ext cx="4463149" cy="8829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zh-TW" altLang="en-US" dirty="0" smtClean="0">
                <a:solidFill>
                  <a:srgbClr val="D24726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PMingLiU"/>
              </a:rPr>
              <a:t>提示：</a:t>
            </a:r>
            <a:r>
              <a:rPr lang="zh-TW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PMingLiU"/>
              </a:rPr>
              <a:t>查看所有新圖表，</a:t>
            </a:r>
            <a:r>
              <a:rPr lang="zh-TW" altLang="en-US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/>
            </a:r>
            <a:br>
              <a:rPr lang="zh-TW" altLang="en-US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</a:br>
            <a:r>
              <a:rPr lang="zh-TW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PMingLiU"/>
              </a:rPr>
              <a:t>包括非常適合用來顯示階層的放射環狀圖。</a:t>
            </a: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541609" y="1296100"/>
            <a:ext cx="5110161" cy="12364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zh-TW" altLang="en-US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  <a:cs typeface="PMingLiU"/>
              </a:rPr>
              <a:t>您不需要切換到其他數據計算應用程式，就能為投影片製作圖表。您可以在 </a:t>
            </a:r>
            <a:r>
              <a:rPr lang="en-US" altLang="zh-TW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  <a:cs typeface="PMingLiU"/>
              </a:rPr>
              <a:t>PowerPoint </a:t>
            </a:r>
            <a:r>
              <a:rPr lang="zh-TW" altLang="en-US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  <a:cs typeface="PMingLiU"/>
              </a:rPr>
              <a:t>中直接以視覺化的方式呈現資料。</a:t>
            </a:r>
            <a:r>
              <a:rPr lang="en-US" altLang="zh-TW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  <a:cs typeface="PMingLiU"/>
              </a:rPr>
              <a:t/>
            </a:r>
            <a:br>
              <a:rPr lang="en-US" altLang="zh-TW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  <a:cs typeface="PMingLiU"/>
              </a:rPr>
            </a:br>
            <a:r>
              <a:rPr lang="zh-TW" altLang="en-US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/>
            </a:r>
            <a:br>
              <a:rPr lang="zh-TW" altLang="en-US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</a:br>
            <a:r>
              <a:rPr lang="zh-TW" altLang="en-US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  <a:cs typeface="PMingLiU"/>
              </a:rPr>
              <a:t>試試看：</a:t>
            </a:r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473" y="5889589"/>
            <a:ext cx="409838" cy="409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61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:a14="http://schemas.microsoft.com/office/drawing/2010/main"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5560" y="4065070"/>
            <a:ext cx="4916541" cy="2437241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 lvl="0"/>
            <a:r>
              <a:rPr lang="zh-TW" altLang="en-US" dirty="0" smtClean="0">
                <a:solidFill>
                  <a:srgbClr val="E7E6E6">
                    <a:lumMod val="25000"/>
                  </a:srgbClr>
                </a:solidFill>
                <a:latin typeface="Microsoft JhengHei UI" panose="020B0604030504040204" pitchFamily="34" charset="-120"/>
                <a:cs typeface="PMingLiU"/>
              </a:rPr>
              <a:t>「操作說明搜尋」讓您成為專家</a:t>
            </a:r>
            <a:endParaRPr lang="zh-TW" altLang="en-US" dirty="0">
              <a:solidFill>
                <a:srgbClr val="E7E6E6">
                  <a:lumMod val="25000"/>
                </a:srgbClr>
              </a:solidFill>
              <a:latin typeface="Microsoft JhengHei UI" panose="020B0604030504040204" pitchFamily="34" charset="-120"/>
              <a:cs typeface="PMingLiU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58723" y="2638502"/>
            <a:ext cx="558179" cy="409838"/>
            <a:chOff x="6953426" y="711274"/>
            <a:chExt cx="558179" cy="409838"/>
          </a:xfrm>
        </p:grpSpPr>
        <p:sp>
          <p:nvSpPr>
            <p:cNvPr id="2" name="Oval 1"/>
            <p:cNvSpPr/>
            <p:nvPr/>
          </p:nvSpPr>
          <p:spPr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" name="TextBox 2"/>
            <p:cNvSpPr txBox="1">
              <a:spLocks noChangeAspect="1"/>
            </p:cNvSpPr>
            <p:nvPr/>
          </p:nvSpPr>
          <p:spPr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smtClean="0">
                  <a:solidFill>
                    <a:schemeClr val="bg1"/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  <a:cs typeface="PMingLiU"/>
                </a:rPr>
                <a:t>1</a:t>
              </a:r>
              <a:endParaRPr lang="zh-TW" altLang="en-US" dirty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PMingLiU"/>
              </a:endParaRPr>
            </a:p>
          </p:txBody>
        </p:sp>
      </p:grpSp>
      <p:sp>
        <p:nvSpPr>
          <p:cNvPr id="29" name="Content Placeholder 17"/>
          <p:cNvSpPr txBox="1">
            <a:spLocks/>
          </p:cNvSpPr>
          <p:nvPr/>
        </p:nvSpPr>
        <p:spPr>
          <a:xfrm>
            <a:off x="1066039" y="2678694"/>
            <a:ext cx="3121671" cy="4676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defTabSz="512763">
              <a:lnSpc>
                <a:spcPct val="100000"/>
              </a:lnSpc>
              <a:spcBef>
                <a:spcPts val="0"/>
              </a:spcBef>
              <a:spcAft>
                <a:spcPts val="2000"/>
              </a:spcAft>
              <a:buNone/>
            </a:pPr>
            <a:r>
              <a:rPr lang="zh-TW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PMingLiU"/>
              </a:rPr>
              <a:t>請選取右側</a:t>
            </a:r>
            <a:r>
              <a:rPr lang="zh-TW" altLang="en-US" dirty="0" smtClean="0">
                <a:solidFill>
                  <a:srgbClr val="404040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PMingLiU"/>
              </a:rPr>
              <a:t>圖片</a:t>
            </a:r>
            <a:r>
              <a:rPr lang="zh-TW" altLang="en-US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  <a:cs typeface="PMingLiU"/>
              </a:rPr>
              <a:t>。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558723" y="3312993"/>
            <a:ext cx="558179" cy="409838"/>
            <a:chOff x="6953426" y="711274"/>
            <a:chExt cx="558179" cy="409838"/>
          </a:xfrm>
        </p:grpSpPr>
        <p:sp>
          <p:nvSpPr>
            <p:cNvPr id="20" name="Oval 19"/>
            <p:cNvSpPr/>
            <p:nvPr/>
          </p:nvSpPr>
          <p:spPr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21" name="TextBox 20"/>
            <p:cNvSpPr txBox="1">
              <a:spLocks noChangeAspect="1"/>
            </p:cNvSpPr>
            <p:nvPr/>
          </p:nvSpPr>
          <p:spPr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smtClean="0">
                  <a:solidFill>
                    <a:schemeClr val="bg1"/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  <a:cs typeface="PMingLiU"/>
                </a:rPr>
                <a:t>2</a:t>
              </a:r>
              <a:endParaRPr lang="zh-TW" altLang="en-US" dirty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PMingLiU"/>
              </a:endParaRPr>
            </a:p>
          </p:txBody>
        </p:sp>
      </p:grpSp>
      <p:sp>
        <p:nvSpPr>
          <p:cNvPr id="22" name="Content Placeholder 17"/>
          <p:cNvSpPr txBox="1">
            <a:spLocks/>
          </p:cNvSpPr>
          <p:nvPr/>
        </p:nvSpPr>
        <p:spPr>
          <a:xfrm>
            <a:off x="1066039" y="3353185"/>
            <a:ext cx="3504072" cy="9139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PMingLiU"/>
              </a:rPr>
              <a:t>在 </a:t>
            </a:r>
            <a:r>
              <a:rPr lang="en-US" altLang="zh-TW" dirty="0" smtClean="0">
                <a:solidFill>
                  <a:srgbClr val="D24726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PMingLiU"/>
              </a:rPr>
              <a:t>[</a:t>
            </a:r>
            <a:r>
              <a:rPr lang="zh-TW" altLang="en-US" dirty="0" smtClean="0">
                <a:solidFill>
                  <a:srgbClr val="D24726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PMingLiU"/>
              </a:rPr>
              <a:t>告訴我</a:t>
            </a:r>
            <a:r>
              <a:rPr lang="en-US" altLang="zh-TW" dirty="0" smtClean="0">
                <a:solidFill>
                  <a:srgbClr val="D24726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PMingLiU"/>
              </a:rPr>
              <a:t>]</a:t>
            </a:r>
            <a:r>
              <a:rPr lang="zh-TW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PMingLiU"/>
              </a:rPr>
              <a:t> 方塊中輸入</a:t>
            </a:r>
            <a:r>
              <a:rPr lang="zh-TW" altLang="en-US" i="1" dirty="0" smtClean="0">
                <a:solidFill>
                  <a:srgbClr val="D24726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PMingLiU"/>
              </a:rPr>
              <a:t>動畫</a:t>
            </a:r>
            <a:r>
              <a:rPr lang="zh-TW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PMingLiU"/>
              </a:rPr>
              <a:t>，然後選擇 </a:t>
            </a:r>
            <a:r>
              <a:rPr lang="en-US" altLang="zh-TW" dirty="0" smtClean="0">
                <a:solidFill>
                  <a:srgbClr val="D24726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PMingLiU"/>
              </a:rPr>
              <a:t>[</a:t>
            </a:r>
            <a:r>
              <a:rPr lang="zh-TW" altLang="en-US" dirty="0" smtClean="0">
                <a:solidFill>
                  <a:srgbClr val="D24726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PMingLiU"/>
              </a:rPr>
              <a:t>新增動畫</a:t>
            </a:r>
            <a:r>
              <a:rPr lang="en-US" altLang="zh-TW" dirty="0" smtClean="0">
                <a:solidFill>
                  <a:srgbClr val="D24726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PMingLiU"/>
              </a:rPr>
              <a:t>]</a:t>
            </a:r>
            <a:r>
              <a:rPr lang="zh-TW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PMingLiU"/>
              </a:rPr>
              <a:t>。</a:t>
            </a:r>
            <a:endParaRPr lang="zh-TW" altLang="en-US" dirty="0">
              <a:solidFill>
                <a:prstClr val="black">
                  <a:lumMod val="75000"/>
                  <a:lumOff val="25000"/>
                </a:prstClr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  <a:cs typeface="PMingLiU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557319" y="4263506"/>
            <a:ext cx="558179" cy="409838"/>
            <a:chOff x="6953426" y="711274"/>
            <a:chExt cx="558179" cy="409838"/>
          </a:xfrm>
        </p:grpSpPr>
        <p:sp>
          <p:nvSpPr>
            <p:cNvPr id="32" name="Oval 31"/>
            <p:cNvSpPr/>
            <p:nvPr/>
          </p:nvSpPr>
          <p:spPr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3" name="TextBox 32"/>
            <p:cNvSpPr txBox="1">
              <a:spLocks noChangeAspect="1"/>
            </p:cNvSpPr>
            <p:nvPr/>
          </p:nvSpPr>
          <p:spPr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smtClean="0">
                  <a:solidFill>
                    <a:schemeClr val="bg1"/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  <a:cs typeface="PMingLiU"/>
                </a:rPr>
                <a:t>3</a:t>
              </a:r>
              <a:endParaRPr lang="zh-TW" altLang="en-US" dirty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PMingLiU"/>
              </a:endParaRPr>
            </a:p>
          </p:txBody>
        </p:sp>
      </p:grpSp>
      <p:sp>
        <p:nvSpPr>
          <p:cNvPr id="34" name="Content Placeholder 17"/>
          <p:cNvSpPr txBox="1">
            <a:spLocks/>
          </p:cNvSpPr>
          <p:nvPr/>
        </p:nvSpPr>
        <p:spPr>
          <a:xfrm>
            <a:off x="1064636" y="4303697"/>
            <a:ext cx="2134038" cy="14460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512763">
              <a:spcAft>
                <a:spcPts val="2000"/>
              </a:spcAft>
              <a:buNone/>
            </a:pPr>
            <a:r>
              <a:rPr lang="zh-TW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PMingLiU"/>
              </a:rPr>
              <a:t>選擇動畫效果，例如 </a:t>
            </a:r>
            <a:r>
              <a:rPr lang="en-US" altLang="zh-TW" dirty="0" smtClean="0">
                <a:solidFill>
                  <a:srgbClr val="D24726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PMingLiU"/>
              </a:rPr>
              <a:t>[</a:t>
            </a:r>
            <a:r>
              <a:rPr lang="zh-TW" altLang="en-US" dirty="0" smtClean="0">
                <a:solidFill>
                  <a:srgbClr val="D24726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PMingLiU"/>
              </a:rPr>
              <a:t>縮放</a:t>
            </a:r>
            <a:r>
              <a:rPr lang="en-US" altLang="zh-TW" dirty="0" smtClean="0">
                <a:solidFill>
                  <a:srgbClr val="D24726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PMingLiU"/>
              </a:rPr>
              <a:t>]</a:t>
            </a:r>
            <a:r>
              <a:rPr lang="zh-TW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PMingLiU"/>
              </a:rPr>
              <a:t>，接著觀看結果。</a:t>
            </a: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541609" y="1296100"/>
            <a:ext cx="5110161" cy="12364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zh-TW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PMingLiU"/>
              </a:rPr>
              <a:t>「告訴我」方塊可讓您找到所需的正確命令，替您省下寶貴的時間，讓您專注於工作。</a:t>
            </a:r>
            <a:r>
              <a:rPr lang="en-US" altLang="zh-TW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PMingLiU"/>
              </a:rPr>
              <a:t/>
            </a:r>
            <a:br>
              <a:rPr lang="en-US" altLang="zh-TW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PMingLiU"/>
              </a:rPr>
            </a:br>
            <a:r>
              <a:rPr lang="zh-TW" altLang="en-US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/>
            </a:r>
            <a:br>
              <a:rPr lang="zh-TW" altLang="en-US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</a:br>
            <a:r>
              <a:rPr lang="zh-TW" altLang="en-US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  <a:cs typeface="PMingLiU"/>
              </a:rPr>
              <a:t>試試看：</a:t>
            </a:r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2741" y="1646170"/>
            <a:ext cx="2775459" cy="4531804"/>
          </a:xfrm>
          <a:prstGeom prst="rect">
            <a:avLst/>
          </a:prstGeom>
        </p:spPr>
      </p:pic>
      <p:pic>
        <p:nvPicPr>
          <p:cNvPr id="24" name="Picture 23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861835" flipH="1">
            <a:off x="6740574" y="1787378"/>
            <a:ext cx="851862" cy="939987"/>
          </a:xfrm>
          <a:prstGeom prst="rect">
            <a:avLst/>
          </a:prstGeom>
        </p:spPr>
      </p:pic>
      <p:sp>
        <p:nvSpPr>
          <p:cNvPr id="25" name="Text Box 16"/>
          <p:cNvSpPr txBox="1"/>
          <p:nvPr/>
        </p:nvSpPr>
        <p:spPr>
          <a:xfrm rot="21077122">
            <a:off x="6043297" y="1772253"/>
            <a:ext cx="1334770" cy="435610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 xmlns:mc="http://schemas.openxmlformats.org/markup-compatibility/2006" xmlns:a14="http://schemas.microsoft.com/office/drawing/2010/main"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/>
            </a:ext>
          </a:extLst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200"/>
              </a:spcAft>
              <a:tabLst>
                <a:tab pos="4931410" algn="l"/>
              </a:tabLst>
            </a:pPr>
            <a:r>
              <a:rPr lang="zh-TW" altLang="en-US" sz="1200" b="1" kern="1000" spc="100" dirty="0" smtClean="0">
                <a:ln>
                  <a:noFill/>
                </a:ln>
                <a:solidFill>
                  <a:srgbClr val="D24726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PMingLiU"/>
              </a:rPr>
              <a:t>選取我</a:t>
            </a:r>
            <a:endParaRPr lang="zh-TW" altLang="en-US" sz="1200" b="1" kern="1400" dirty="0">
              <a:solidFill>
                <a:srgbClr val="D24726"/>
              </a:solidFill>
              <a:effectLst/>
              <a:latin typeface="Microsoft JhengHei UI" panose="020B0604030504040204" pitchFamily="34" charset="-120"/>
              <a:ea typeface="Microsoft JhengHei UI" panose="020B0604030504040204" pitchFamily="34" charset="-120"/>
              <a:cs typeface="PMingLiU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5235" y="3410945"/>
            <a:ext cx="2106152" cy="220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668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:a14="http://schemas.microsoft.com/office/drawing/2010/main"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410" y="2145059"/>
            <a:ext cx="11129517" cy="3197086"/>
          </a:xfrm>
          <a:prstGeom prst="rect">
            <a:avLst/>
          </a:prstGeom>
        </p:spPr>
      </p:pic>
      <p:grpSp>
        <p:nvGrpSpPr>
          <p:cNvPr id="33" name="Group 32"/>
          <p:cNvGrpSpPr/>
          <p:nvPr/>
        </p:nvGrpSpPr>
        <p:grpSpPr>
          <a:xfrm>
            <a:off x="558723" y="5233381"/>
            <a:ext cx="558179" cy="409838"/>
            <a:chOff x="6953426" y="711274"/>
            <a:chExt cx="558179" cy="409838"/>
          </a:xfrm>
        </p:grpSpPr>
        <p:sp>
          <p:nvSpPr>
            <p:cNvPr id="34" name="Oval 33"/>
            <p:cNvSpPr/>
            <p:nvPr/>
          </p:nvSpPr>
          <p:spPr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smtClean="0">
                  <a:solidFill>
                    <a:schemeClr val="bg1"/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  <a:cs typeface="PMingLiU"/>
                </a:rPr>
                <a:t>1</a:t>
              </a:r>
              <a:endParaRPr lang="zh-TW" altLang="en-US" dirty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PMingLiU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4249102" y="5233381"/>
            <a:ext cx="558179" cy="409838"/>
            <a:chOff x="6953426" y="711274"/>
            <a:chExt cx="558179" cy="409838"/>
          </a:xfrm>
        </p:grpSpPr>
        <p:sp>
          <p:nvSpPr>
            <p:cNvPr id="37" name="Oval 36"/>
            <p:cNvSpPr/>
            <p:nvPr/>
          </p:nvSpPr>
          <p:spPr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smtClean="0">
                  <a:solidFill>
                    <a:schemeClr val="bg1"/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  <a:cs typeface="PMingLiU"/>
                </a:rPr>
                <a:t>2</a:t>
              </a:r>
              <a:endParaRPr lang="zh-TW" altLang="en-US" dirty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PMingLiU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7930921" y="5233381"/>
            <a:ext cx="558179" cy="409838"/>
            <a:chOff x="6953426" y="711274"/>
            <a:chExt cx="558179" cy="409838"/>
          </a:xfrm>
        </p:grpSpPr>
        <p:sp>
          <p:nvSpPr>
            <p:cNvPr id="40" name="Oval 39"/>
            <p:cNvSpPr/>
            <p:nvPr/>
          </p:nvSpPr>
          <p:spPr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smtClean="0">
                  <a:solidFill>
                    <a:schemeClr val="bg1"/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  <a:cs typeface="PMingLiU"/>
                </a:rPr>
                <a:t>3</a:t>
              </a:r>
              <a:endParaRPr lang="zh-TW" altLang="en-US" dirty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PMingLiU"/>
              </a:endParaRPr>
            </a:p>
          </p:txBody>
        </p:sp>
      </p:grpSp>
      <p:sp>
        <p:nvSpPr>
          <p:cNvPr id="42" name="Content Placeholder 17"/>
          <p:cNvSpPr txBox="1">
            <a:spLocks/>
          </p:cNvSpPr>
          <p:nvPr/>
        </p:nvSpPr>
        <p:spPr>
          <a:xfrm>
            <a:off x="1066038" y="5273573"/>
            <a:ext cx="2919669" cy="12983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zh-TW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PMingLiU"/>
              </a:rPr>
              <a:t>以滑鼠右鍵按下列字詞中的 </a:t>
            </a:r>
            <a:r>
              <a:rPr lang="en-US" altLang="zh-TW" i="1" dirty="0" smtClean="0">
                <a:solidFill>
                  <a:srgbClr val="D24726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PMingLiU"/>
              </a:rPr>
              <a:t>office</a:t>
            </a:r>
            <a:r>
              <a:rPr lang="zh-TW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PMingLiU"/>
              </a:rPr>
              <a:t> 這個單字：</a:t>
            </a:r>
            <a:r>
              <a:rPr lang="en-US" altLang="zh-TW" sz="18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PMingLiU"/>
              </a:rPr>
              <a:t>office furniture</a:t>
            </a:r>
            <a:endParaRPr lang="zh-TW" altLang="en-US" sz="1800" dirty="0">
              <a:solidFill>
                <a:prstClr val="black">
                  <a:lumMod val="75000"/>
                  <a:lumOff val="25000"/>
                </a:prstClr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  <a:cs typeface="PMingLiU"/>
            </a:endParaRPr>
          </a:p>
        </p:txBody>
      </p:sp>
      <p:sp>
        <p:nvSpPr>
          <p:cNvPr id="43" name="Content Placeholder 17"/>
          <p:cNvSpPr txBox="1">
            <a:spLocks/>
          </p:cNvSpPr>
          <p:nvPr/>
        </p:nvSpPr>
        <p:spPr>
          <a:xfrm>
            <a:off x="4747855" y="5273573"/>
            <a:ext cx="3106367" cy="13240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zh-TW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PMingLiU"/>
              </a:rPr>
              <a:t>選擇 </a:t>
            </a:r>
            <a:r>
              <a:rPr lang="en-US" altLang="zh-TW" dirty="0" smtClean="0">
                <a:solidFill>
                  <a:srgbClr val="D24726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PMingLiU"/>
              </a:rPr>
              <a:t>[</a:t>
            </a:r>
            <a:r>
              <a:rPr lang="zh-TW" altLang="en-US" dirty="0" smtClean="0">
                <a:solidFill>
                  <a:srgbClr val="D24726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PMingLiU"/>
              </a:rPr>
              <a:t>智慧查閱</a:t>
            </a:r>
            <a:r>
              <a:rPr lang="en-US" altLang="zh-TW" dirty="0" smtClean="0">
                <a:solidFill>
                  <a:srgbClr val="D24726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PMingLiU"/>
              </a:rPr>
              <a:t>]</a:t>
            </a:r>
            <a:r>
              <a:rPr lang="zh-TW" altLang="en-US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  <a:cs typeface="PMingLiU"/>
              </a:rPr>
              <a:t>，您會發現結果與該詞相關，而非與 </a:t>
            </a:r>
            <a:r>
              <a:rPr lang="en-US" altLang="zh-TW" sz="18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  <a:cs typeface="PMingLiU"/>
              </a:rPr>
              <a:t>Microsoft Office apps</a:t>
            </a:r>
            <a:r>
              <a:rPr lang="zh-TW" altLang="en-US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  <a:cs typeface="PMingLiU"/>
              </a:rPr>
              <a:t> 相關。</a:t>
            </a:r>
            <a:endParaRPr lang="zh-TW" altLang="en-US" dirty="0">
              <a:solidFill>
                <a:srgbClr val="D24726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  <a:cs typeface="PMingLiU"/>
            </a:endParaRPr>
          </a:p>
        </p:txBody>
      </p:sp>
      <p:sp>
        <p:nvSpPr>
          <p:cNvPr id="44" name="Content Placeholder 17"/>
          <p:cNvSpPr txBox="1">
            <a:spLocks/>
          </p:cNvSpPr>
          <p:nvPr/>
        </p:nvSpPr>
        <p:spPr>
          <a:xfrm>
            <a:off x="8429668" y="5273573"/>
            <a:ext cx="3107336" cy="13418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2000"/>
              </a:spcAft>
              <a:buNone/>
            </a:pPr>
            <a:r>
              <a:rPr lang="zh-TW" altLang="en-US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  <a:cs typeface="PMingLiU"/>
              </a:rPr>
              <a:t>您也可以試試看對著步驟 </a:t>
            </a:r>
            <a:r>
              <a:rPr lang="en-US" altLang="zh-TW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  <a:cs typeface="PMingLiU"/>
              </a:rPr>
              <a:t>2 </a:t>
            </a:r>
            <a:r>
              <a:rPr lang="zh-TW" altLang="en-US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  <a:cs typeface="PMingLiU"/>
              </a:rPr>
              <a:t>的 </a:t>
            </a:r>
            <a:r>
              <a:rPr lang="en-US" altLang="zh-TW" i="1" dirty="0" smtClean="0">
                <a:solidFill>
                  <a:srgbClr val="D24726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PMingLiU"/>
              </a:rPr>
              <a:t>Office</a:t>
            </a:r>
            <a:r>
              <a:rPr lang="zh-TW" altLang="en-US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  <a:cs typeface="PMingLiU"/>
              </a:rPr>
              <a:t> 單字按一下右鍵，再次試試 </a:t>
            </a:r>
            <a:r>
              <a:rPr lang="en-US" altLang="zh-TW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  <a:cs typeface="PMingLiU"/>
              </a:rPr>
              <a:t>[</a:t>
            </a:r>
            <a:r>
              <a:rPr lang="zh-TW" altLang="en-US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  <a:cs typeface="PMingLiU"/>
              </a:rPr>
              <a:t>智慧查閱</a:t>
            </a:r>
            <a:r>
              <a:rPr lang="en-US" altLang="zh-TW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  <a:cs typeface="PMingLiU"/>
              </a:rPr>
              <a:t>] </a:t>
            </a:r>
            <a:r>
              <a:rPr lang="zh-TW" altLang="en-US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  <a:cs typeface="PMingLiU"/>
              </a:rPr>
              <a:t>功能。</a:t>
            </a:r>
          </a:p>
          <a:p>
            <a:pPr marL="0" indent="0">
              <a:spcAft>
                <a:spcPts val="2000"/>
              </a:spcAft>
              <a:buNone/>
            </a:pPr>
            <a:endParaRPr lang="zh-TW" altLang="en-US" dirty="0">
              <a:solidFill>
                <a:prstClr val="black">
                  <a:lumMod val="75000"/>
                  <a:lumOff val="25000"/>
                </a:prstClr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16710" y="443128"/>
            <a:ext cx="6118005" cy="641350"/>
          </a:xfrm>
        </p:spPr>
        <p:txBody>
          <a:bodyPr>
            <a:normAutofit/>
          </a:bodyPr>
          <a:lstStyle/>
          <a:p>
            <a:r>
              <a:rPr lang="zh-TW" altLang="en-US" dirty="0" smtClean="0">
                <a:latin typeface="Microsoft JhengHei UI" panose="020B0604030504040204" pitchFamily="34" charset="-120"/>
                <a:cs typeface="PMingLiU"/>
              </a:rPr>
              <a:t>不用離開當下的投影片就能探索其他資料</a:t>
            </a:r>
          </a:p>
        </p:txBody>
      </p:sp>
      <p:sp>
        <p:nvSpPr>
          <p:cNvPr id="16" name="Content Placeholder 17"/>
          <p:cNvSpPr txBox="1">
            <a:spLocks/>
          </p:cNvSpPr>
          <p:nvPr/>
        </p:nvSpPr>
        <p:spPr>
          <a:xfrm>
            <a:off x="541609" y="1296100"/>
            <a:ext cx="6093106" cy="12364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zh-TW" altLang="en-US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  <a:cs typeface="PMingLiU"/>
              </a:rPr>
              <a:t>智慧查閱將搜尋功能直接帶到 </a:t>
            </a:r>
            <a:r>
              <a:rPr lang="en-US" altLang="zh-TW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  <a:cs typeface="PMingLiU"/>
              </a:rPr>
              <a:t>PowerPoint </a:t>
            </a:r>
            <a:r>
              <a:rPr lang="zh-TW" altLang="en-US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  <a:cs typeface="PMingLiU"/>
              </a:rPr>
              <a:t>中。
試試看：</a:t>
            </a:r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69326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:a14="http://schemas.microsoft.com/office/drawing/2010/main"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516711" y="1539506"/>
            <a:ext cx="9108552" cy="641350"/>
          </a:xfrm>
        </p:spPr>
        <p:txBody>
          <a:bodyPr/>
          <a:lstStyle/>
          <a:p>
            <a:r>
              <a:rPr lang="zh-TW" altLang="en-US" dirty="0" smtClean="0">
                <a:latin typeface="Microsoft JhengHei UI" panose="020B0604030504040204" pitchFamily="34" charset="-120"/>
                <a:cs typeface="PMingLiU"/>
              </a:rPr>
              <a:t>對 </a:t>
            </a:r>
            <a:r>
              <a:rPr lang="en-US" altLang="zh-TW" dirty="0" smtClean="0">
                <a:latin typeface="Microsoft JhengHei UI" panose="020B0604030504040204" pitchFamily="34" charset="-120"/>
                <a:cs typeface="PMingLiU"/>
              </a:rPr>
              <a:t>PowerPoint </a:t>
            </a:r>
            <a:r>
              <a:rPr lang="zh-TW" altLang="en-US" dirty="0" smtClean="0">
                <a:latin typeface="Microsoft JhengHei UI" panose="020B0604030504040204" pitchFamily="34" charset="-120"/>
                <a:cs typeface="PMingLiU"/>
              </a:rPr>
              <a:t>有其他問題嗎？</a:t>
            </a:r>
            <a:endParaRPr lang="zh-TW" altLang="en-US" dirty="0">
              <a:latin typeface="Microsoft JhengHei UI" panose="020B0604030504040204" pitchFamily="34" charset="-12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8829" y="2457909"/>
            <a:ext cx="1269672" cy="1189747"/>
          </a:xfrm>
          <a:prstGeom prst="rect">
            <a:avLst/>
          </a:prstGeom>
        </p:spPr>
      </p:pic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541611" y="2778542"/>
            <a:ext cx="9796189" cy="3304757"/>
          </a:xfrm>
        </p:spPr>
        <p:txBody>
          <a:bodyPr>
            <a:normAutofit/>
          </a:bodyPr>
          <a:lstStyle/>
          <a:p>
            <a:pPr marL="0" indent="0">
              <a:lnSpc>
                <a:spcPts val="3600"/>
              </a:lnSpc>
              <a:buNone/>
            </a:pPr>
            <a:r>
              <a:rPr lang="zh-TW" altLang="en-US" sz="2000" dirty="0" smtClean="0">
                <a:latin typeface="Microsoft JhengHei UI" panose="020B0604030504040204" pitchFamily="34" charset="-120"/>
                <a:cs typeface="PMingLiU"/>
              </a:rPr>
              <a:t>按一下 </a:t>
            </a:r>
            <a:r>
              <a:rPr lang="en-US" altLang="zh-TW" sz="2000" dirty="0" smtClean="0">
                <a:solidFill>
                  <a:srgbClr val="D24726"/>
                </a:solidFill>
                <a:latin typeface="Microsoft JhengHei UI" panose="020B0604030504040204" pitchFamily="34" charset="-120"/>
                <a:cs typeface="PMingLiU"/>
              </a:rPr>
              <a:t>[</a:t>
            </a:r>
            <a:r>
              <a:rPr lang="zh-TW" altLang="en-US" sz="2000" dirty="0" smtClean="0">
                <a:solidFill>
                  <a:srgbClr val="D24726"/>
                </a:solidFill>
                <a:latin typeface="Microsoft JhengHei UI" panose="020B0604030504040204" pitchFamily="34" charset="-120"/>
                <a:cs typeface="PMingLiU"/>
              </a:rPr>
              <a:t>告訴我</a:t>
            </a:r>
            <a:r>
              <a:rPr lang="en-US" altLang="zh-TW" sz="2000" dirty="0" smtClean="0">
                <a:solidFill>
                  <a:srgbClr val="D24726"/>
                </a:solidFill>
                <a:latin typeface="Microsoft JhengHei UI" panose="020B0604030504040204" pitchFamily="34" charset="-120"/>
                <a:cs typeface="PMingLiU"/>
              </a:rPr>
              <a:t>]                   </a:t>
            </a:r>
            <a:r>
              <a:rPr lang="zh-TW" altLang="en-US" sz="2000" dirty="0" smtClean="0">
                <a:latin typeface="Microsoft JhengHei UI" panose="020B0604030504040204" pitchFamily="34" charset="-120"/>
                <a:cs typeface="PMingLiU"/>
              </a:rPr>
              <a:t> 按鈕，然後輸入您想查詢的內容。
</a:t>
            </a:r>
            <a:r>
              <a:rPr lang="zh-TW" altLang="en-US" dirty="0" smtClean="0">
                <a:latin typeface="Microsoft JhengHei UI" panose="020B0604030504040204" pitchFamily="34" charset="-120"/>
              </a:rPr>
              <a:t/>
            </a:r>
            <a:br>
              <a:rPr lang="zh-TW" altLang="en-US" dirty="0" smtClean="0">
                <a:latin typeface="Microsoft JhengHei UI" panose="020B0604030504040204" pitchFamily="34" charset="-120"/>
              </a:rPr>
            </a:br>
            <a:endParaRPr lang="zh-TW" altLang="en-US" sz="2000" dirty="0" smtClean="0">
              <a:latin typeface="Microsoft JhengHei UI" panose="020B0604030504040204" pitchFamily="34" charset="-120"/>
            </a:endParaRPr>
          </a:p>
          <a:p>
            <a:pPr marL="0" indent="0">
              <a:lnSpc>
                <a:spcPts val="3600"/>
              </a:lnSpc>
              <a:buNone/>
            </a:pPr>
            <a:r>
              <a:rPr lang="zh-TW" altLang="en-US" sz="2000" dirty="0" smtClean="0">
                <a:latin typeface="Microsoft JhengHei UI" panose="020B0604030504040204" pitchFamily="34" charset="-120"/>
                <a:cs typeface="PMingLiU"/>
              </a:rPr>
              <a:t>前往免費的 </a:t>
            </a:r>
            <a:r>
              <a:rPr lang="en-US" altLang="zh-TW" sz="2000" dirty="0" smtClean="0">
                <a:latin typeface="Microsoft JhengHei UI" panose="020B0604030504040204" pitchFamily="34" charset="-120"/>
                <a:cs typeface="PMingLiU"/>
              </a:rPr>
              <a:t>PowerPoint </a:t>
            </a:r>
            <a:r>
              <a:rPr lang="zh-TW" altLang="en-US" sz="2000" dirty="0" smtClean="0">
                <a:latin typeface="Microsoft JhengHei UI" panose="020B0604030504040204" pitchFamily="34" charset="-120"/>
                <a:cs typeface="PMingLiU"/>
              </a:rPr>
              <a:t>訓練課程。</a:t>
            </a:r>
            <a:endParaRPr lang="zh-TW" altLang="en-US" sz="2000" dirty="0" smtClean="0">
              <a:latin typeface="Microsoft JhengHei UI" panose="020B0604030504040204" pitchFamily="34" charset="-120"/>
            </a:endParaRPr>
          </a:p>
          <a:p>
            <a:pPr marL="0" indent="0">
              <a:lnSpc>
                <a:spcPts val="3600"/>
              </a:lnSpc>
              <a:buNone/>
            </a:pPr>
            <a:endParaRPr lang="zh-TW" altLang="en-US" sz="2000" dirty="0">
              <a:latin typeface="Microsoft JhengHei UI" panose="020B0604030504040204" pitchFamily="34" charset="-12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5176" y="2925726"/>
            <a:ext cx="3192019" cy="1090528"/>
          </a:xfrm>
          <a:prstGeom prst="rect">
            <a:avLst/>
          </a:prstGeom>
        </p:spPr>
      </p:pic>
      <p:pic>
        <p:nvPicPr>
          <p:cNvPr id="7" name="Picture 6">
            <a:hlinkClick r:id="rId5"/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0017" y="4579298"/>
            <a:ext cx="661940" cy="661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50212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:a14="http://schemas.microsoft.com/office/drawing/2010/main"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001108" id="{5B7FE289-89D5-4772-B3CB-EB383029D853}" vid="{990AA2F8-45EC-4BFE-8C12-E91FBACC84E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歡迎使用 PowerPoint(2)</Template>
  <TotalTime>3</TotalTime>
  <Words>387</Words>
  <Application>Microsoft Office PowerPoint</Application>
  <PresentationFormat>寬螢幕</PresentationFormat>
  <Paragraphs>46</Paragraphs>
  <Slides>6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4" baseType="lpstr">
      <vt:lpstr>Microsoft JhengHei UI</vt:lpstr>
      <vt:lpstr>新細明體</vt:lpstr>
      <vt:lpstr>新細明體</vt:lpstr>
      <vt:lpstr>Arial</vt:lpstr>
      <vt:lpstr>Calibri</vt:lpstr>
      <vt:lpstr>Segoe UI</vt:lpstr>
      <vt:lpstr>Segoe UI Light</vt:lpstr>
      <vt:lpstr>WelcomeDoc</vt:lpstr>
      <vt:lpstr>歡迎使用 PowerPoint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歡迎使用 PowerPoint</dc:title>
  <dc:creator>Amial</dc:creator>
  <cp:keywords/>
  <cp:lastModifiedBy>Amial</cp:lastModifiedBy>
  <cp:revision>2</cp:revision>
  <dcterms:created xsi:type="dcterms:W3CDTF">2017-08-15T01:33:04Z</dcterms:created>
  <dcterms:modified xsi:type="dcterms:W3CDTF">2018-01-07T21:26:28Z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TM10001108</vt:lpwstr>
  </property>
</Properties>
</file>