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25以下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65+</c:v>
                </c:pt>
              </c:strCache>
            </c:strRef>
          </c:cat>
          <c:val>
            <c:numRef>
              <c:f>工作表1!$B$2:$B$7</c:f>
              <c:numCache>
                <c:formatCode>#,##0</c:formatCode>
                <c:ptCount val="6"/>
                <c:pt idx="0" formatCode="General">
                  <c:v>50000</c:v>
                </c:pt>
                <c:pt idx="1">
                  <c:v>100000</c:v>
                </c:pt>
                <c:pt idx="2">
                  <c:v>100000</c:v>
                </c:pt>
                <c:pt idx="3">
                  <c:v>150000</c:v>
                </c:pt>
                <c:pt idx="4">
                  <c:v>350000</c:v>
                </c:pt>
                <c:pt idx="5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D-4139-BEC3-5385C25FB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1921696"/>
        <c:axId val="411910880"/>
      </c:barChart>
      <c:catAx>
        <c:axId val="41192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1910880"/>
        <c:crosses val="autoZero"/>
        <c:auto val="1"/>
        <c:lblAlgn val="ctr"/>
        <c:lblOffset val="100"/>
        <c:noMultiLvlLbl val="0"/>
      </c:catAx>
      <c:valAx>
        <c:axId val="41191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192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8-01-17T20:24:07.26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18055 9144 0,'-21'0'15,"21"0"1,64 0 187,84 0-188,42 0-15,-20 0 16,-65 0-16,22 0 15,-42 0-15,-64 0 16,64 0-16,-22 0 16,-20 0-16,20 0 15,-20 0-15,20 0 16,-42 0-16,22 0 15,-22 0-15,63 0 16,-62 0-16,20 0 16,0 0-1,22 0-15,-22 0 16,0 0-16,1 0 15,20 0-15,-42 0 16,22 0-16,-1 0 16,-21 0-16,43 0 15,-43 0-15,21 0 16,1 0-16,-1 0 15,-21 0-15,43 0 16,-43 0-16,0 0 16,21 0-16,1 0 15,-1 0-15,-21 0 16,0 0-16,43 0 15,-64 0-15,63 0 16,-42 0-16,43 0 16,-43 0-16,21 0 15,-20 0-15,41 0 16,-21 0-16,1 0 15,-22 0-15,42 0 16,-20 0-16,-43 0 16,63 0-1,-42 0-15,22 0 16,-22 0-16,0 0 15,0 0 1,22 0-16,-43 0 16,21 0-16,42 0 15,-63 0 1,43 0-16,-1 0 15,-42 0-15,42 0 16,-21 0-16,-21 0 16,22 0-16,-1 0 15,0 0-15,0 0 16,0 0-16,0 0 15,22 0-15,-1 0 16,-42 0 0,42 0-16,22 0 15,-64 0 1,42 0-16,1 0 15,-43 0-15,21 0 16,0 0-16,0 0 16,0 0-1,0 0-15,-21 0 16,43 0-16,-1 0 15,-42 0 1,21 0-16,0 0 16,1 0-16,-22 0 15,42 21 1,-21-21 31,-21 0-32,21 0 16,22 0-15,-43 0-16,21 0 47,21 0-16,-42 0-31,21 0 31,0 0-15,1 0 77,-22 0-77,21 0 15,0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8-01-17T20:24:10.87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16552 12615 0,'0'0'141,"43"0"-141,-1 0 15,22 0-15,-43 0 16,21 0-16,43 0 15,-64 0-15,42 0 16,1 0-16,-22 0 16,1 0-16,-1 0 15,-21 0-15,0 0 16,22 0-16,-22 0 15,21 0-15,-21 0 16,22 0-16,-1 0 16,-21 0-16,21 0 15,-20 0-15,20 0 16,-21 0-1,21 0-15,-20-21 16,20 21-16,-21 0 16,0 0-16,0 0 15,22-21-15,-1 21 16,-21 0-16,0 0 15,1 0-15,-1 0 16,0 0-16,-21 0 16,42 0-16,-21 0 15,-21 0-15,22 0 16,20 0-16,-42 0 15,21 0-15,0 0 16,0 0-16,1 0 16,-1 0-1,0 0-15,0 0 16,0 0-1,0 0-15,-21 0 16,43 0 0,-22 0-16,-21 0 15,21 0 16,0 0 1,0 0-32,-21 0 46,22-21 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8-01-17T20:24:17.73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25802 9144 0,'21'0'171,"43"0"-171,21 0 16,-1 0-16,1 0 15,21 0-15,-22 0 16,-62 0-16,41 0 16,-21 0-16,1 0 15,-1 0-15,22 0 16,-22 0-1,43 0-15,-43 0 16,43 0-16,-64 0 16,63 0-16,-41 0 15,20 0-15,-20 0 16,-1 0-16,21 0 15,-41 0-15,-1 0 16,21 0-16,0 0 16,1 0-16,-22 0 15,21 0-15,1 0 16,-1 0-16,0 0 15,43 0-15,-64 0 16,43 0-16,-22 0 16,-21 0-16,21 0 15,-20 0-15,20 0 16,-21 0-16,21 0 15,1 0-15,-1 0 16,-21 0-16,64 0 16,-64 0-16,0 0 15,43 0-15,-22 0 16,-21 0-1,22 0-15,-22 0 16,21 0-16,0 0 16,22 0-16,-64 0 15,63 0-15,-41 0 16,-1 0-16,42 0 15,-42 0-15,43 0 16,-43 0-16,0 0 16,22 0-16,-1 0 15,-21 0-15,43 0 16,-22 0-16,-21 0 15,0 0-15,0 0 16,22 0-16,-22 0 16,0 0-16,0 0 15,22 0-15,-22 0 16,42 0-16,-20 0 16,-22 0-16,42 0 15,1 0-15,-43 0 16,-21 0-16,63 0 15,-41 0-15,-22 0 32,42 0-32,-21 0 15,-21 0 1,42 0-16,-20 0 31,-22 0-15,21 0-1,21 0 16,-42 0 32,21 0-1,0 0-31,1 0-15,-1 0 15,0 0-15,-21 0-1,42 0 17,-21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8-01-17T20:24:26.28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12171 15684 0,'0'0'125,"21"0"-110,0 0-15,0 0 16,1 0-16,20 0 16,0 0-16,1 0 15,20 0-15,-42 0 16,43 0-16,20 22 15,-20-22 1,-1 0-16,-20 0 16,20 0-16,-42 0 15,22 0-15,-22 0 16,21 0-16,1 0 15,-1 0-15,-21 0 16,43 0-16,-43 0 16,0 0-16,42 0 15,-20 0-15,-22 0 16,0 0-16,0 0 15,22 0-15,-22 0 16,0 0-16,0 0 16,0 0-1,0 0-15,1 0 16,20 0-16,-21 0 15,-21 0-15,42 0 16,1 0-16,-22 0 16,21 0-16,-21 0 15,22 0-15,-1 0 16,0 0-1,43 0-15,-43 0 0,1 0 16,-22 0 0,42 0-16,-20 0 15,-1 0-15,0 0 16,43 0-16,-64 0 15,43 0-15,-22 0 16,22 0-16,-22 0 16,43 0-16,-22 0 15,1 0-15,-22 0 16,21 0-16,1 0 15,21 0-15,-43 0 16,43 0-16,-22 0 16,22 0-16,-1 0 15,-41 0-15,20 0 16,1 0-16,-22 0 15,0 0-15,1 0 16,-22 0-16,0 0 16,43 0-16,-64 0 15,21 0-15,0 0 16,0 0-16,0 0 15,0 0-15,1 0 16,-1 0-16,0 0 16,21 0-1,1 0-15,-22 0 16,21 0-16,-21 0 15,22 0-15,-1 0 16,-21 0-16,21 0 16,1 0-16,-22 0 15,0 0-15,43 0 16,-64 0-16,21 0 15,21 0-15,-21 0 16,22 0-16,-1 0 16,-21 0-16,43 0 15,-22 0-15,21 0 16,-41 0-16,20 0 15,0 0-15,1 0 16,-43 0-16,42 0 16,21 0-1,-41 0-15,20 0 16,-21 0-16,43 0 15,-22 0 1,-21 0-16,21 0 0,-20 0 16,-1 0-1,0 0-15,21 0 16,-21 0-16,1 0 15,-1 0-15,0 0 16,21 0-16,1 0 16,-22 0-16,0 0 15,0 0-15,-21 0 16,21 21-16,0-21 15,1 0-15,-22 0 16,21 0 0,21 0-16,-42 0 15,21 0 1,0 0-16,1 0 15,-22 0 1,21 0-16,21 0 16,-42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8-01-17T20:24:36.03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9885 11409 0,'42'0'125,"-21"0"-110,43 0-15,-1 0 16,1 0-16,-22 0 15,64 0-15,-42 0 16,-1 0-16,22 0 16,-43 0-16,22 0 15,-1 0-15,22 0 16,-64 0-16,64 0 15,-64 0-15,21 0 16,0 0 0,1 0-16,-22 0 15,42 0-15,-20 0 16,-1 0-16,0 0 15,22 0-15,-43 0 16,0 0-16,64 0 16,-85 0-16,42 0 15,22 0-15,-64 0 16,63 0-16,-63 0 15,85 0-15,-64 0 16,0 0-16,22 0 16,-22 0-16,42 0 15,-20 0-15,-22 0 16,42 0-16,-20 0 15,-1 0-15,0 0 16,22 0-16,-43 0 16,42 0-16,-20 0 15,-1 0-15,0 0 16,1 0-16,-1 0 15,22 0-15,-1 0 16,1 0 0,-43 0-16,21 0 15,-21 0-15,0 0 16,43 0-16,-43 0 15,43 0-15,-43 0 16,21 0-16,0 0 16,22 0-16,-43 0 15,0 0-15,22 0 16,-1 0-16,0 0 15,-21 0-15,1 0 16,41 0-16,-42 0 16,22 0-16,-22 0 15,63 0-15,-41 0 16,20 0-16,-20 0 15,20 0-15,-21 0 16,1 0-16,20 0 16,1 0-16,-22 0 15,0 0-15,1 0 16,20 0-16,-42 0 15,43 0-15,-1 0 16,1 0 0,-43 0-16,64 0 15,-22 0-15,-20 0 16,20 0-16,22 0 15,-22 0-15,1 0 16,-1 0-16,-20 0 16,41 0-16,-63 0 15,43 0-15,-1 0 16,1 0-16,-22 0 15,22 0-15,-1 0 16,-42 0-16,43 0 16,-22 0-16,22 0 15,-64 0-15,63 0 16,-42 0-16,43 0 15,-1 0-15,22 0 16,-64 0-16,43 0 16,-22 0-16,0 0 15,1 0-15,41 0 16,-41 0-16,-1 0 15,43 0-15,-64 0 16,21 0 0,1 0-16,20 0 15,-42 0-15,43 0 16,-1 0-16,-42 0 15,43 0-15,-22 0 16,22 0-16,-43 0 16,42 0-16,-41 0 15,20 0-15,-21 0 16,0 21-16,22-21 15,-22 0-15,0 0 16,-21 0-16,63 21 16,-41-21-1,20 0 1,-21 0-16,0 21 15,0-21 1,22 0 0,-43 0-1,42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8-01-17T19:06:57.4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2371 10160 0,'21'0'156,"21"0"-156,1 21 16,-1-21-16,-21 21 16,0-21-16,22 0 15,-22 0-15,21 0 16,-21 0-1,0 0-15,22 0 16,-22 0-16,0 0 16,21 0-16,-20 0 15,20 0-15,0 0 16,-21 0-16,22 0 15,-1 0-15,-21 0 16,22 0-16,-1 0 16,-21 0-16,43 0 15,-22 0-15,-42 0 16,42 0-16,1 0 15,-43 0-15,42 0 16,-21 0-16,0 0 16,22 0-16,-22 0 15,0 0-15,21 0 16,-42 0-16,43 0 15,-1 0-15,-21 0 16,0 0-16,0 0 16,1 0-16,-1 0 15,0 0-15,-21 0 16,21 0-1,0 0-15,0 0 16,22 0-16,-22 0 16,0 0-16,0 0 15,22 0-15,-43 0 16,42 0-16,-21 0 15,21 0-15,1 0 16,-43 0-16,63 0 16,-42 0-16,22 0 15,-22 0-15,0 0 16,21 0-16,-20 0 15,-1 0-15,21 0 16,0 0-16,-42 0 16,43 0-16,-22 0 15,0 0-15,21 0 16,-20 0-16,-22 0 15,21 0-15,21 0 16,-42 0-16,21 0 16,22 0-16,-43 0 15,21 0-15,21 0 16,-42 0-1,21 0-15,0 0 16,22 0-16,-1 0 16,-21 0-1,0 0-15,1 0 16,-1 0-16,0 0 15,21 0-15,-21 0 16,1 0 0,20 0-16,-21 0 15,0 0-15,43 0 16,-43 0-16,21 0 15,-21 0-15,1 0 16,41 0-16,-42 0 16,22 0-16,20 0 15,-21 0-15,1 0 16,20 0-16,-42 0 15,43 0-15,-22 21 16,22-21 0,-43 0-16,21 0 15,-21 0-15,-21 0 16,64 0-1,-64 0-15,63 0 16,-20 0-16,-1 0 16,-21 0-16,22 0 15,-1 0-15,43 0 16,-43 0-16,0 0 15,1 0-15,-1 0 16,-21 0-16,0 0 16,22 0-16,-22 0 15,42 0-15,-42 43 16,22-43-1,-1 0-15,-21 0 16,22 0-16,-1 0 16,-42 0-16,63 0 15,-41 0-15,20 0 16,-21 0-16,-21 0 15,42 0-15,-20 0 16,-22 0-16,63 0 16,-42 0-16,-21 0 15,21 0-15,43 0 16,-43 0-1,21 0 1,-20 0-16,-22 0 16,21 0-16,21 0 15,-21 0-15,0 0 16,22 0-16,-22 0 15,0 0-15,0 0 16,0 0-16,22 0 16,-43 0-16,21 0 15,42 0-15,-63 0 16,22 0-16,-1 0 15,0 0-15,0 0 16,21 0 0,-20 0-1,-1 0-15,0 0 16,-21 0-16,42 0 15,-21 0 1,-21 0-16,22 0 16,-1 0-16,0 0 15,-21 0-15,21 0 16,0 0-1,0 0 1,-21 0 15,22 0-15,20 21 15,-21-21 0,0 0 0,0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6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9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4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3" y="1"/>
            <a:ext cx="6402446" cy="4587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2312460" y="-1"/>
            <a:ext cx="5317066" cy="4572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-1"/>
            <a:ext cx="7219950" cy="457200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2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9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1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8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91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7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9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  <a:endParaRPr lang="en-US" dirty="0"/>
          </a:p>
          <a:p>
            <a:pPr lvl="1"/>
            <a:r>
              <a:rPr lang="zh-TW" altLang="en-US" dirty="0"/>
              <a:t>第二層</a:t>
            </a:r>
            <a:endParaRPr lang="en-US" dirty="0"/>
          </a:p>
          <a:p>
            <a:pPr lvl="2"/>
            <a:r>
              <a:rPr lang="zh-TW" altLang="en-US" dirty="0"/>
              <a:t>第三層</a:t>
            </a:r>
            <a:endParaRPr lang="en-US" dirty="0"/>
          </a:p>
          <a:p>
            <a:pPr lvl="3"/>
            <a:r>
              <a:rPr lang="zh-TW" altLang="en-US" dirty="0"/>
              <a:t>第四層</a:t>
            </a:r>
            <a:endParaRPr lang="en-US" dirty="0"/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B8EFDD-6377-4D5F-848F-9C30B440920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170BBC-C38C-415C-928F-ABA0517625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8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老年長照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群體規模的政策數量</a:t>
            </a:r>
          </a:p>
        </p:txBody>
      </p:sp>
      <p:graphicFrame>
        <p:nvGraphicFramePr>
          <p:cNvPr id="6" name="圖表 5" descr="橫條圖顯示出各年齡層的保單數量。" title="團體保單"/>
          <p:cNvGraphicFramePr/>
          <p:nvPr>
            <p:extLst>
              <p:ext uri="{D42A27DB-BD31-4B8C-83A1-F6EECF244321}">
                <p14:modId xmlns:p14="http://schemas.microsoft.com/office/powerpoint/2010/main" val="2571209360"/>
              </p:ext>
            </p:extLst>
          </p:nvPr>
        </p:nvGraphicFramePr>
        <p:xfrm>
          <a:off x="854110" y="2019719"/>
          <a:ext cx="10400044" cy="4118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9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581192" y="2140299"/>
            <a:ext cx="11029617" cy="3718500"/>
          </a:xfrm>
        </p:spPr>
        <p:txBody>
          <a:bodyPr anchor="b">
            <a:noAutofit/>
          </a:bodyPr>
          <a:lstStyle/>
          <a:p>
            <a:pPr marL="0" indent="0">
              <a:buNone/>
            </a:pPr>
            <a:endParaRPr lang="zh-TW" altLang="en-US" sz="1050" dirty="0"/>
          </a:p>
          <a:p>
            <a:r>
              <a:rPr lang="zh-TW" altLang="en-US" sz="1800" dirty="0"/>
              <a:t>台灣自八十二年</a:t>
            </a:r>
            <a:r>
              <a:rPr lang="en-US" altLang="zh-TW" sz="1800" dirty="0"/>
              <a:t>9</a:t>
            </a:r>
            <a:r>
              <a:rPr lang="zh-TW" altLang="en-US" sz="1800" dirty="0"/>
              <a:t>月起開始進入聯合國定義的「老人國」，</a:t>
            </a:r>
            <a:r>
              <a:rPr lang="en-US" altLang="zh-TW" sz="1800" dirty="0"/>
              <a:t>65</a:t>
            </a:r>
            <a:r>
              <a:rPr lang="zh-TW" altLang="en-US" sz="1800" dirty="0"/>
              <a:t>歲以上的老人人口已超過總人口數的７</a:t>
            </a:r>
            <a:r>
              <a:rPr lang="en-US" altLang="zh-TW" sz="1800" dirty="0"/>
              <a:t>%</a:t>
            </a:r>
            <a:r>
              <a:rPr lang="zh-TW" altLang="en-US" sz="1800" dirty="0"/>
              <a:t>，對於曾為社會奉獻青春和血汗的老人，如何讓晚年活得有尊嚴及受到良好的照顧，是我們關心的重點。為使社會大眾能聽到老人的心聲，鼓勵老人爭取自己的權益，我們於八十三年成立一個自發性的老人團體，且經內政部核准設立的全國性社團──中華民國老人福利推動聯盟。</a:t>
            </a:r>
            <a:r>
              <a:rPr lang="zh-TW" altLang="en-US" sz="1050" dirty="0"/>
              <a:t/>
            </a:r>
            <a:br>
              <a:rPr lang="zh-TW" altLang="en-US" sz="1050" dirty="0"/>
            </a:br>
            <a:r>
              <a:rPr lang="zh-TW" altLang="en-US" sz="1050" dirty="0"/>
              <a:t/>
            </a:r>
            <a:br>
              <a:rPr lang="zh-TW" altLang="en-US" sz="1050" dirty="0"/>
            </a:br>
            <a:r>
              <a:rPr lang="zh-TW" altLang="en-US" sz="1800" dirty="0"/>
              <a:t>老盟由三十八個來自全國各地的老人團體所發起，至</a:t>
            </a:r>
            <a:r>
              <a:rPr lang="en-US" altLang="zh-TW" sz="1800" dirty="0"/>
              <a:t>98</a:t>
            </a:r>
            <a:r>
              <a:rPr lang="zh-TW" altLang="en-US" sz="1800" dirty="0"/>
              <a:t>年底有一百一十六個團體成員，一路走來，老人團體團結起來致力於老人福利法的修法工作，在老盟多年的努力下，立法院於八十六年五月三十一日完成老人福利法第一次修法，並於九十六年一月十二日完成老人福利法第二次大幅修法工作，讓台灣老人福利的保障更向前邁進。面對日趨老化的社會，如何制訂老人福利政策？如何規劃各項老人福利服務？如何保障老人經濟安全？如何保障老人人權？將是老盟未來持續關心的焦點。</a:t>
            </a:r>
            <a:endParaRPr lang="en-US" altLang="zh-TW" sz="105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2804" y="904351"/>
            <a:ext cx="11053187" cy="10550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zh-TW" altLang="en-US" sz="2800" dirty="0" smtClean="0"/>
              <a:t>緣起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11" y="1350021"/>
            <a:ext cx="2466267" cy="175042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softEdge rad="1270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6492240" y="3291840"/>
              <a:ext cx="1593000" cy="792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6400" y="3228480"/>
                <a:ext cx="1624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筆跡 4"/>
              <p14:cNvContentPartPr/>
              <p14:nvPr/>
            </p14:nvContentPartPr>
            <p14:xfrm>
              <a:off x="5958720" y="4518720"/>
              <a:ext cx="648360" cy="230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880" y="4455000"/>
                <a:ext cx="680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筆跡 6"/>
              <p14:cNvContentPartPr/>
              <p14:nvPr/>
            </p14:nvContentPartPr>
            <p14:xfrm>
              <a:off x="9288720" y="3291840"/>
              <a:ext cx="1516680" cy="360"/>
            </p14:xfrm>
          </p:contentPart>
        </mc:Choice>
        <mc:Fallback>
          <p:pic>
            <p:nvPicPr>
              <p:cNvPr id="7" name="筆跡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72880" y="3228480"/>
                <a:ext cx="1548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筆跡 7"/>
              <p14:cNvContentPartPr/>
              <p14:nvPr/>
            </p14:nvContentPartPr>
            <p14:xfrm>
              <a:off x="4381560" y="5646240"/>
              <a:ext cx="2065320" cy="15840"/>
            </p14:xfrm>
          </p:contentPart>
        </mc:Choice>
        <mc:Fallback>
          <p:pic>
            <p:nvPicPr>
              <p:cNvPr id="8" name="筆跡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5720" y="5582880"/>
                <a:ext cx="2097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筆跡 8"/>
              <p14:cNvContentPartPr/>
              <p14:nvPr/>
            </p14:nvContentPartPr>
            <p14:xfrm>
              <a:off x="3558600" y="4107240"/>
              <a:ext cx="2705400" cy="23040"/>
            </p14:xfrm>
          </p:contentPart>
        </mc:Choice>
        <mc:Fallback>
          <p:pic>
            <p:nvPicPr>
              <p:cNvPr id="9" name="筆跡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2760" y="4043520"/>
                <a:ext cx="2737080" cy="1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3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宗旨、願景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019720"/>
            <a:ext cx="11029615" cy="3839080"/>
          </a:xfrm>
        </p:spPr>
        <p:txBody>
          <a:bodyPr anchor="t">
            <a:normAutofit/>
          </a:bodyPr>
          <a:lstStyle/>
          <a:p>
            <a:endParaRPr lang="zh-TW" altLang="en-US" sz="2400" dirty="0"/>
          </a:p>
          <a:p>
            <a:r>
              <a:rPr lang="zh-TW" altLang="en-US" sz="2400" dirty="0" smtClean="0"/>
              <a:t>宗旨</a:t>
            </a:r>
          </a:p>
          <a:p>
            <a:pPr lvl="1"/>
            <a:r>
              <a:rPr lang="zh-TW" altLang="en-US" sz="2000" dirty="0" smtClean="0"/>
              <a:t>結合</a:t>
            </a:r>
            <a:r>
              <a:rPr lang="zh-TW" altLang="en-US" sz="2000" dirty="0"/>
              <a:t>全國老人</a:t>
            </a:r>
            <a:r>
              <a:rPr lang="zh-TW" altLang="en-US" sz="2000" dirty="0" smtClean="0"/>
              <a:t>團體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推動</a:t>
            </a:r>
            <a:r>
              <a:rPr lang="zh-TW" altLang="en-US" sz="2000" dirty="0"/>
              <a:t>老人</a:t>
            </a:r>
            <a:r>
              <a:rPr lang="zh-TW" altLang="en-US" sz="2000" dirty="0" smtClean="0"/>
              <a:t>福利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維護</a:t>
            </a:r>
            <a:r>
              <a:rPr lang="zh-TW" altLang="en-US" sz="2000" dirty="0"/>
              <a:t>老人權益</a:t>
            </a:r>
            <a:r>
              <a:rPr lang="zh-TW" altLang="en-US" sz="2000" dirty="0" smtClean="0"/>
              <a:t>病</a:t>
            </a:r>
            <a:r>
              <a:rPr lang="zh-TW" altLang="en-US" sz="2000" dirty="0"/>
              <a:t>史</a:t>
            </a:r>
          </a:p>
          <a:p>
            <a:r>
              <a:rPr lang="zh-TW" altLang="en-US" sz="2400" dirty="0" smtClean="0"/>
              <a:t>願景</a:t>
            </a:r>
            <a:endParaRPr lang="en-US" altLang="zh-TW" sz="2400" dirty="0" smtClean="0"/>
          </a:p>
          <a:p>
            <a:pPr lvl="1"/>
            <a:r>
              <a:rPr lang="zh-TW" altLang="en-US" sz="2000" dirty="0"/>
              <a:t>打造台灣成為一個健康、快樂、有尊嚴的「老人福利國」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/>
              <p14:cNvContentPartPr/>
              <p14:nvPr/>
            </p14:nvContentPartPr>
            <p14:xfrm>
              <a:off x="853560" y="3657600"/>
              <a:ext cx="2133720" cy="4608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720" y="3594240"/>
                <a:ext cx="216540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9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5F20D229-16AF-491B-B2D3-4B73B1AAE2D4}" vid="{5ACD8A83-9418-4C06-9D8A-980864618A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101</TotalTime>
  <Words>147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Gill Sans MT</vt:lpstr>
      <vt:lpstr>Wingdings 2</vt:lpstr>
      <vt:lpstr>佈景主題1</vt:lpstr>
      <vt:lpstr>老年長照</vt:lpstr>
      <vt:lpstr>群體規模的政策數量</vt:lpstr>
      <vt:lpstr>PowerPoint 簡報</vt:lpstr>
      <vt:lpstr>宗旨、願景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待處理</dc:title>
  <dc:creator>Dolly老師</dc:creator>
  <cp:lastModifiedBy>Amial</cp:lastModifiedBy>
  <cp:revision>13</cp:revision>
  <dcterms:created xsi:type="dcterms:W3CDTF">2016-10-03T09:07:36Z</dcterms:created>
  <dcterms:modified xsi:type="dcterms:W3CDTF">2018-01-17T20:24:50Z</dcterms:modified>
  <cp:category>發佈</cp:category>
</cp:coreProperties>
</file>