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45-4D28-91AA-CFFC7E539A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A45-4D28-91AA-CFFC7E539AB6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45-4D28-91AA-CFFC7E539AB6}"/>
              </c:ext>
            </c:extLst>
          </c:dPt>
          <c:cat>
            <c:strRef>
              <c:f>工作表1!$A$2:$A$5</c:f>
              <c:strCache>
                <c:ptCount val="4"/>
                <c:pt idx="0">
                  <c:v>未投保</c:v>
                </c:pt>
                <c:pt idx="1">
                  <c:v>個人投保</c:v>
                </c:pt>
                <c:pt idx="2">
                  <c:v>家庭投保</c:v>
                </c:pt>
                <c:pt idx="3">
                  <c:v>员工投保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0.21</c:v>
                </c:pt>
                <c:pt idx="1">
                  <c:v>0.12</c:v>
                </c:pt>
                <c:pt idx="2">
                  <c:v>0.18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45-4D28-91AA-CFFC7E539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463791"/>
        <c:axId val="1417465455"/>
      </c:barChart>
      <c:catAx>
        <c:axId val="141746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17465455"/>
        <c:crosses val="autoZero"/>
        <c:auto val="1"/>
        <c:lblAlgn val="ctr"/>
        <c:lblOffset val="100"/>
        <c:noMultiLvlLbl val="0"/>
      </c:catAx>
      <c:valAx>
        <c:axId val="141746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1746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8B9B6-8F46-45EF-BF0A-B0861F55D020}" type="doc">
      <dgm:prSet loTypeId="urn:microsoft.com/office/officeart/2005/8/layout/pyramid1" loCatId="pyramid" qsTypeId="urn:microsoft.com/office/officeart/2005/8/quickstyle/3d1" qsCatId="3D" csTypeId="urn:microsoft.com/office/officeart/2005/8/colors/accent1_2" csCatId="accent1" phldr="1"/>
      <dgm:spPr/>
    </dgm:pt>
    <dgm:pt modelId="{04C3576D-811A-4937-8252-658267D73BC3}">
      <dgm:prSet phldrT="[文字]"/>
      <dgm:spPr/>
      <dgm:t>
        <a:bodyPr/>
        <a:lstStyle/>
        <a:p>
          <a:r>
            <a:rPr lang="zh-TW" altLang="en-US" dirty="0" smtClean="0"/>
            <a:t>第一級</a:t>
          </a:r>
          <a:endParaRPr lang="zh-TW" altLang="en-US" dirty="0"/>
        </a:p>
      </dgm:t>
    </dgm:pt>
    <dgm:pt modelId="{B69447D2-5F9A-45CB-8554-6AFF11DB4D58}" type="parTrans" cxnId="{152584E3-14EB-4FC6-854D-6E9C695128ED}">
      <dgm:prSet/>
      <dgm:spPr/>
      <dgm:t>
        <a:bodyPr/>
        <a:lstStyle/>
        <a:p>
          <a:endParaRPr lang="zh-TW" altLang="en-US"/>
        </a:p>
      </dgm:t>
    </dgm:pt>
    <dgm:pt modelId="{8BB3D6CA-8376-4C38-B3C4-75225960A65F}" type="sibTrans" cxnId="{152584E3-14EB-4FC6-854D-6E9C695128ED}">
      <dgm:prSet/>
      <dgm:spPr/>
      <dgm:t>
        <a:bodyPr/>
        <a:lstStyle/>
        <a:p>
          <a:endParaRPr lang="zh-TW" altLang="en-US"/>
        </a:p>
      </dgm:t>
    </dgm:pt>
    <dgm:pt modelId="{A90CCE7C-1D90-4CDE-862E-CF92651EC626}">
      <dgm:prSet phldrT="[文字]"/>
      <dgm:spPr/>
      <dgm:t>
        <a:bodyPr/>
        <a:lstStyle/>
        <a:p>
          <a:r>
            <a:rPr lang="zh-TW" altLang="en-US" dirty="0" smtClean="0"/>
            <a:t>第二級</a:t>
          </a:r>
          <a:endParaRPr lang="zh-TW" altLang="en-US" dirty="0"/>
        </a:p>
      </dgm:t>
    </dgm:pt>
    <dgm:pt modelId="{D42193CB-EF0C-4991-9567-ED3169DB4170}" type="parTrans" cxnId="{15C00FB6-90EF-46B7-ABF1-A72B5ED8101A}">
      <dgm:prSet/>
      <dgm:spPr/>
      <dgm:t>
        <a:bodyPr/>
        <a:lstStyle/>
        <a:p>
          <a:endParaRPr lang="zh-TW" altLang="en-US"/>
        </a:p>
      </dgm:t>
    </dgm:pt>
    <dgm:pt modelId="{941E0298-B8B5-49F2-BB37-A0955ED53162}" type="sibTrans" cxnId="{15C00FB6-90EF-46B7-ABF1-A72B5ED8101A}">
      <dgm:prSet/>
      <dgm:spPr/>
      <dgm:t>
        <a:bodyPr/>
        <a:lstStyle/>
        <a:p>
          <a:endParaRPr lang="zh-TW" altLang="en-US"/>
        </a:p>
      </dgm:t>
    </dgm:pt>
    <dgm:pt modelId="{4A22A32F-AD0B-4337-8D97-90F6B0A7E744}">
      <dgm:prSet phldrT="[文字]"/>
      <dgm:spPr/>
      <dgm:t>
        <a:bodyPr/>
        <a:lstStyle/>
        <a:p>
          <a:r>
            <a:rPr lang="zh-TW" altLang="en-US" dirty="0" smtClean="0"/>
            <a:t>第三級</a:t>
          </a:r>
          <a:endParaRPr lang="zh-TW" altLang="en-US" dirty="0"/>
        </a:p>
      </dgm:t>
    </dgm:pt>
    <dgm:pt modelId="{2F7B4C7F-1640-41D1-825D-10044BBEE370}" type="parTrans" cxnId="{2A820AE1-0F22-474E-AAE2-A7122BAE6225}">
      <dgm:prSet/>
      <dgm:spPr/>
      <dgm:t>
        <a:bodyPr/>
        <a:lstStyle/>
        <a:p>
          <a:endParaRPr lang="zh-TW" altLang="en-US"/>
        </a:p>
      </dgm:t>
    </dgm:pt>
    <dgm:pt modelId="{10B81889-AFBF-4CFA-AA07-F1CD79678890}" type="sibTrans" cxnId="{2A820AE1-0F22-474E-AAE2-A7122BAE6225}">
      <dgm:prSet/>
      <dgm:spPr/>
      <dgm:t>
        <a:bodyPr/>
        <a:lstStyle/>
        <a:p>
          <a:endParaRPr lang="zh-TW" altLang="en-US"/>
        </a:p>
      </dgm:t>
    </dgm:pt>
    <dgm:pt modelId="{6D22D9A5-F9AC-46FD-A34A-21458422DCBF}" type="pres">
      <dgm:prSet presAssocID="{95C8B9B6-8F46-45EF-BF0A-B0861F55D020}" presName="Name0" presStyleCnt="0">
        <dgm:presLayoutVars>
          <dgm:dir/>
          <dgm:animLvl val="lvl"/>
          <dgm:resizeHandles val="exact"/>
        </dgm:presLayoutVars>
      </dgm:prSet>
      <dgm:spPr/>
    </dgm:pt>
    <dgm:pt modelId="{8F4A180E-2F39-4025-9B50-1A2038069993}" type="pres">
      <dgm:prSet presAssocID="{04C3576D-811A-4937-8252-658267D73BC3}" presName="Name8" presStyleCnt="0"/>
      <dgm:spPr/>
    </dgm:pt>
    <dgm:pt modelId="{91FAB5CA-8F53-4DC7-AC19-02AC41AAA39A}" type="pres">
      <dgm:prSet presAssocID="{04C3576D-811A-4937-8252-658267D73BC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238783-8DAE-448C-BFCF-6128E8B8DA6F}" type="pres">
      <dgm:prSet presAssocID="{04C3576D-811A-4937-8252-658267D73B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2D0D11-CE1E-41D6-B249-72502F681B3A}" type="pres">
      <dgm:prSet presAssocID="{A90CCE7C-1D90-4CDE-862E-CF92651EC626}" presName="Name8" presStyleCnt="0"/>
      <dgm:spPr/>
    </dgm:pt>
    <dgm:pt modelId="{2BE716EF-ADC6-4797-A645-C1D11A07F85F}" type="pres">
      <dgm:prSet presAssocID="{A90CCE7C-1D90-4CDE-862E-CF92651EC626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6CE715-B46A-41E7-A8A4-C0D02E4D4F3E}" type="pres">
      <dgm:prSet presAssocID="{A90CCE7C-1D90-4CDE-862E-CF92651EC62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EFF08C-BF9D-4B2E-8D71-719D485A8B44}" type="pres">
      <dgm:prSet presAssocID="{4A22A32F-AD0B-4337-8D97-90F6B0A7E744}" presName="Name8" presStyleCnt="0"/>
      <dgm:spPr/>
    </dgm:pt>
    <dgm:pt modelId="{8D114A5B-1E56-43D3-88B3-0CA2B790EA04}" type="pres">
      <dgm:prSet presAssocID="{4A22A32F-AD0B-4337-8D97-90F6B0A7E744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CB59E4-CC4F-4DE4-84FB-D32790FB5584}" type="pres">
      <dgm:prSet presAssocID="{4A22A32F-AD0B-4337-8D97-90F6B0A7E7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820AE1-0F22-474E-AAE2-A7122BAE6225}" srcId="{95C8B9B6-8F46-45EF-BF0A-B0861F55D020}" destId="{4A22A32F-AD0B-4337-8D97-90F6B0A7E744}" srcOrd="2" destOrd="0" parTransId="{2F7B4C7F-1640-41D1-825D-10044BBEE370}" sibTransId="{10B81889-AFBF-4CFA-AA07-F1CD79678890}"/>
    <dgm:cxn modelId="{9D8592F4-FE80-4E95-9AB5-DC40F6E652E1}" type="presOf" srcId="{04C3576D-811A-4937-8252-658267D73BC3}" destId="{91FAB5CA-8F53-4DC7-AC19-02AC41AAA39A}" srcOrd="0" destOrd="0" presId="urn:microsoft.com/office/officeart/2005/8/layout/pyramid1"/>
    <dgm:cxn modelId="{152584E3-14EB-4FC6-854D-6E9C695128ED}" srcId="{95C8B9B6-8F46-45EF-BF0A-B0861F55D020}" destId="{04C3576D-811A-4937-8252-658267D73BC3}" srcOrd="0" destOrd="0" parTransId="{B69447D2-5F9A-45CB-8554-6AFF11DB4D58}" sibTransId="{8BB3D6CA-8376-4C38-B3C4-75225960A65F}"/>
    <dgm:cxn modelId="{7C71AF8C-38EB-438A-8E37-F52FA21E32FC}" type="presOf" srcId="{A90CCE7C-1D90-4CDE-862E-CF92651EC626}" destId="{2BE716EF-ADC6-4797-A645-C1D11A07F85F}" srcOrd="0" destOrd="0" presId="urn:microsoft.com/office/officeart/2005/8/layout/pyramid1"/>
    <dgm:cxn modelId="{F120518A-916B-4914-B704-48E871D60F2A}" type="presOf" srcId="{04C3576D-811A-4937-8252-658267D73BC3}" destId="{B6238783-8DAE-448C-BFCF-6128E8B8DA6F}" srcOrd="1" destOrd="0" presId="urn:microsoft.com/office/officeart/2005/8/layout/pyramid1"/>
    <dgm:cxn modelId="{B8037786-58D4-47C1-BDC9-20F626400C7D}" type="presOf" srcId="{4A22A32F-AD0B-4337-8D97-90F6B0A7E744}" destId="{BCCB59E4-CC4F-4DE4-84FB-D32790FB5584}" srcOrd="1" destOrd="0" presId="urn:microsoft.com/office/officeart/2005/8/layout/pyramid1"/>
    <dgm:cxn modelId="{67C7BE8D-38D6-4613-82A1-E94FB6E8A9F9}" type="presOf" srcId="{A90CCE7C-1D90-4CDE-862E-CF92651EC626}" destId="{4B6CE715-B46A-41E7-A8A4-C0D02E4D4F3E}" srcOrd="1" destOrd="0" presId="urn:microsoft.com/office/officeart/2005/8/layout/pyramid1"/>
    <dgm:cxn modelId="{15C00FB6-90EF-46B7-ABF1-A72B5ED8101A}" srcId="{95C8B9B6-8F46-45EF-BF0A-B0861F55D020}" destId="{A90CCE7C-1D90-4CDE-862E-CF92651EC626}" srcOrd="1" destOrd="0" parTransId="{D42193CB-EF0C-4991-9567-ED3169DB4170}" sibTransId="{941E0298-B8B5-49F2-BB37-A0955ED53162}"/>
    <dgm:cxn modelId="{8FCB67E8-B53D-4961-80E1-0AB2426A985A}" type="presOf" srcId="{4A22A32F-AD0B-4337-8D97-90F6B0A7E744}" destId="{8D114A5B-1E56-43D3-88B3-0CA2B790EA04}" srcOrd="0" destOrd="0" presId="urn:microsoft.com/office/officeart/2005/8/layout/pyramid1"/>
    <dgm:cxn modelId="{1C42A597-40B1-4262-8CEF-087EA489E7DC}" type="presOf" srcId="{95C8B9B6-8F46-45EF-BF0A-B0861F55D020}" destId="{6D22D9A5-F9AC-46FD-A34A-21458422DCBF}" srcOrd="0" destOrd="0" presId="urn:microsoft.com/office/officeart/2005/8/layout/pyramid1"/>
    <dgm:cxn modelId="{CB46295F-2B88-47EE-A855-74875332A123}" type="presParOf" srcId="{6D22D9A5-F9AC-46FD-A34A-21458422DCBF}" destId="{8F4A180E-2F39-4025-9B50-1A2038069993}" srcOrd="0" destOrd="0" presId="urn:microsoft.com/office/officeart/2005/8/layout/pyramid1"/>
    <dgm:cxn modelId="{E9F46997-0F81-40F3-A6FD-6F51B33AFDB8}" type="presParOf" srcId="{8F4A180E-2F39-4025-9B50-1A2038069993}" destId="{91FAB5CA-8F53-4DC7-AC19-02AC41AAA39A}" srcOrd="0" destOrd="0" presId="urn:microsoft.com/office/officeart/2005/8/layout/pyramid1"/>
    <dgm:cxn modelId="{9023CDFA-E192-4FB4-8430-9C3E375B1788}" type="presParOf" srcId="{8F4A180E-2F39-4025-9B50-1A2038069993}" destId="{B6238783-8DAE-448C-BFCF-6128E8B8DA6F}" srcOrd="1" destOrd="0" presId="urn:microsoft.com/office/officeart/2005/8/layout/pyramid1"/>
    <dgm:cxn modelId="{44F8A21A-CA67-4C2A-AD9B-4B9A5CA090EA}" type="presParOf" srcId="{6D22D9A5-F9AC-46FD-A34A-21458422DCBF}" destId="{9F2D0D11-CE1E-41D6-B249-72502F681B3A}" srcOrd="1" destOrd="0" presId="urn:microsoft.com/office/officeart/2005/8/layout/pyramid1"/>
    <dgm:cxn modelId="{E1799A2E-6560-4ED3-AA4B-DC71FDD844ED}" type="presParOf" srcId="{9F2D0D11-CE1E-41D6-B249-72502F681B3A}" destId="{2BE716EF-ADC6-4797-A645-C1D11A07F85F}" srcOrd="0" destOrd="0" presId="urn:microsoft.com/office/officeart/2005/8/layout/pyramid1"/>
    <dgm:cxn modelId="{DF7BB1F3-84CF-436F-A3CF-7A12F1E29D4E}" type="presParOf" srcId="{9F2D0D11-CE1E-41D6-B249-72502F681B3A}" destId="{4B6CE715-B46A-41E7-A8A4-C0D02E4D4F3E}" srcOrd="1" destOrd="0" presId="urn:microsoft.com/office/officeart/2005/8/layout/pyramid1"/>
    <dgm:cxn modelId="{57B6B84C-C9C4-4904-95BE-3D92186FA82E}" type="presParOf" srcId="{6D22D9A5-F9AC-46FD-A34A-21458422DCBF}" destId="{47EFF08C-BF9D-4B2E-8D71-719D485A8B44}" srcOrd="2" destOrd="0" presId="urn:microsoft.com/office/officeart/2005/8/layout/pyramid1"/>
    <dgm:cxn modelId="{CA734D38-AFB8-442B-80DF-16525ACA3C21}" type="presParOf" srcId="{47EFF08C-BF9D-4B2E-8D71-719D485A8B44}" destId="{8D114A5B-1E56-43D3-88B3-0CA2B790EA04}" srcOrd="0" destOrd="0" presId="urn:microsoft.com/office/officeart/2005/8/layout/pyramid1"/>
    <dgm:cxn modelId="{9BCD29B1-7AFD-489E-B3F6-EA2D7C8E1805}" type="presParOf" srcId="{47EFF08C-BF9D-4B2E-8D71-719D485A8B44}" destId="{BCCB59E4-CC4F-4DE4-84FB-D32790FB558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AB5CA-8F53-4DC7-AC19-02AC41AAA39A}">
      <dsp:nvSpPr>
        <dsp:cNvPr id="0" name=""/>
        <dsp:cNvSpPr/>
      </dsp:nvSpPr>
      <dsp:spPr>
        <a:xfrm>
          <a:off x="2709333" y="0"/>
          <a:ext cx="2709333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 smtClean="0"/>
            <a:t>第一級</a:t>
          </a:r>
          <a:endParaRPr lang="zh-TW" altLang="en-US" sz="6500" kern="1200" dirty="0"/>
        </a:p>
      </dsp:txBody>
      <dsp:txXfrm>
        <a:off x="2709333" y="0"/>
        <a:ext cx="2709333" cy="1806222"/>
      </dsp:txXfrm>
    </dsp:sp>
    <dsp:sp modelId="{2BE716EF-ADC6-4797-A645-C1D11A07F85F}">
      <dsp:nvSpPr>
        <dsp:cNvPr id="0" name=""/>
        <dsp:cNvSpPr/>
      </dsp:nvSpPr>
      <dsp:spPr>
        <a:xfrm>
          <a:off x="1354666" y="1806222"/>
          <a:ext cx="5418666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 smtClean="0"/>
            <a:t>第二級</a:t>
          </a:r>
          <a:endParaRPr lang="zh-TW" altLang="en-US" sz="6500" kern="1200" dirty="0"/>
        </a:p>
      </dsp:txBody>
      <dsp:txXfrm>
        <a:off x="2302933" y="1806222"/>
        <a:ext cx="3522133" cy="1806222"/>
      </dsp:txXfrm>
    </dsp:sp>
    <dsp:sp modelId="{8D114A5B-1E56-43D3-88B3-0CA2B790EA04}">
      <dsp:nvSpPr>
        <dsp:cNvPr id="0" name=""/>
        <dsp:cNvSpPr/>
      </dsp:nvSpPr>
      <dsp:spPr>
        <a:xfrm>
          <a:off x="0" y="3612444"/>
          <a:ext cx="8128000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 smtClean="0"/>
            <a:t>第三級</a:t>
          </a:r>
          <a:endParaRPr lang="zh-TW" altLang="en-US" sz="6500" kern="1200" dirty="0"/>
        </a:p>
      </dsp:txBody>
      <dsp:txXfrm>
        <a:off x="1422399" y="3612444"/>
        <a:ext cx="5283200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7EDAD-BDA9-4516-B838-3C56FA2DA9A6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6BFEE-0B86-4FF2-8659-377C2951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3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簡單介紹醫療保險的類型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2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分析效益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6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詳細解釋此張投影片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8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8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7968" y="7815"/>
            <a:ext cx="7534032" cy="4564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A4EFE78-AA42-44F3-8735-838C5411A401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D10-568C-4D02-8C34-1899FAED6E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2713904" y="-1"/>
            <a:ext cx="5317066" cy="45720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-1"/>
            <a:ext cx="7219950" cy="457200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5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istina Philp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FE78-AA42-44F3-8735-838C5411A401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D10-568C-4D02-8C34-1899FAED6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81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FE78-AA42-44F3-8735-838C5411A401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D10-568C-4D02-8C34-1899FAED6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5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A4EFE78-AA42-44F3-8735-838C5411A401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A5DAD10-568C-4D02-8C34-1899FAED6ED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醫療</a:t>
            </a:r>
            <a:r>
              <a:rPr lang="zh-TW" altLang="en-US" dirty="0"/>
              <a:t>保險</a:t>
            </a:r>
          </a:p>
        </p:txBody>
      </p:sp>
    </p:spTree>
    <p:extLst>
      <p:ext uri="{BB962C8B-B14F-4D97-AF65-F5344CB8AC3E}">
        <p14:creationId xmlns:p14="http://schemas.microsoft.com/office/powerpoint/2010/main" val="289574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醫療保險的類型</a:t>
            </a:r>
          </a:p>
        </p:txBody>
      </p:sp>
      <p:pic>
        <p:nvPicPr>
          <p:cNvPr id="9" name="圖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3144410"/>
            <a:ext cx="2953512" cy="1967777"/>
          </a:xfrm>
          <a:prstGeom prst="rect">
            <a:avLst/>
          </a:prstGeom>
        </p:spPr>
      </p:pic>
      <p:pic>
        <p:nvPicPr>
          <p:cNvPr id="5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1"/>
          <a:stretch/>
        </p:blipFill>
        <p:spPr>
          <a:xfrm>
            <a:off x="4756113" y="2441448"/>
            <a:ext cx="2393261" cy="3183848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8165592" y="3006142"/>
            <a:ext cx="3017520" cy="3341011"/>
            <a:chOff x="8165592" y="3006142"/>
            <a:chExt cx="3017520" cy="3341011"/>
          </a:xfrm>
        </p:grpSpPr>
        <p:pic>
          <p:nvPicPr>
            <p:cNvPr id="6" name="圖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3880" y="3006142"/>
              <a:ext cx="2999232" cy="2244747"/>
            </a:xfrm>
            <a:prstGeom prst="rect">
              <a:avLst/>
            </a:prstGeom>
          </p:spPr>
        </p:pic>
        <p:sp>
          <p:nvSpPr>
            <p:cNvPr id="8" name="文字方塊 5"/>
            <p:cNvSpPr txBox="1">
              <a:spLocks/>
            </p:cNvSpPr>
            <p:nvPr/>
          </p:nvSpPr>
          <p:spPr>
            <a:xfrm>
              <a:off x="8165592" y="5961888"/>
              <a:ext cx="2663617" cy="385265"/>
            </a:xfrm>
            <a:prstGeom prst="rect">
              <a:avLst/>
            </a:prstGeom>
          </p:spPr>
          <p:txBody>
            <a:bodyPr vert="horz" lIns="45720" tIns="45720" rIns="4572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2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公司</a:t>
              </a:r>
              <a:endParaRPr lang="zh-TW" altLang="en-US" dirty="0"/>
            </a:p>
            <a:p>
              <a:endParaRPr lang="zh-TW" altLang="en-US" dirty="0"/>
            </a:p>
          </p:txBody>
        </p:sp>
      </p:grpSp>
      <p:sp>
        <p:nvSpPr>
          <p:cNvPr id="7" name="文字方塊 6"/>
          <p:cNvSpPr txBox="1">
            <a:spLocks/>
          </p:cNvSpPr>
          <p:nvPr/>
        </p:nvSpPr>
        <p:spPr>
          <a:xfrm>
            <a:off x="4599432" y="5961888"/>
            <a:ext cx="2663617" cy="38526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家庭</a:t>
            </a:r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4" name="文字方塊 7"/>
          <p:cNvSpPr txBox="1"/>
          <p:nvPr/>
        </p:nvSpPr>
        <p:spPr>
          <a:xfrm>
            <a:off x="1026000" y="5961600"/>
            <a:ext cx="257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/>
              <a:t>個人</a:t>
            </a:r>
          </a:p>
        </p:txBody>
      </p:sp>
    </p:spTree>
    <p:extLst>
      <p:ext uri="{BB962C8B-B14F-4D97-AF65-F5344CB8AC3E}">
        <p14:creationId xmlns:p14="http://schemas.microsoft.com/office/powerpoint/2010/main" val="288766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非常龐大的效益</a:t>
            </a:r>
          </a:p>
        </p:txBody>
      </p:sp>
      <p:graphicFrame>
        <p:nvGraphicFramePr>
          <p:cNvPr id="4" name="內容版面配置區 3" descr="一個表格中，標題中列明了醫療條件及其非常高的成本、急診室成本(ER)、儲蓄。&#10;" title="成本比較表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40661962"/>
              </p:ext>
            </p:extLst>
          </p:nvPr>
        </p:nvGraphicFramePr>
        <p:xfrm>
          <a:off x="1026000" y="2368800"/>
          <a:ext cx="9720265" cy="319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053">
                  <a:extLst>
                    <a:ext uri="{9D8B030D-6E8A-4147-A177-3AD203B41FA5}">
                      <a16:colId xmlns:a16="http://schemas.microsoft.com/office/drawing/2014/main" val="3993095392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val="2239622327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val="1143775200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val="1546924825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val="2456084993"/>
                    </a:ext>
                  </a:extLst>
                </a:gridCol>
              </a:tblGrid>
              <a:tr h="53184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非常高的成本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b="1" dirty="0"/>
                        <a:t>ER</a:t>
                      </a:r>
                      <a:r>
                        <a:rPr lang="zh-TW" altLang="en-US" b="1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儲蓄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尚未投保百分比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3650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過敏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345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62</a:t>
                      </a:r>
                      <a:r>
                        <a:rPr lang="es-E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37733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鼻竇炎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112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616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82%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34039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咽喉炎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531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66%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58378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尿道感染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665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83%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47966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急性支氣管炎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126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595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69</a:t>
                      </a:r>
                      <a:r>
                        <a:rPr lang="es-E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0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9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醫療保險概述</a:t>
            </a:r>
          </a:p>
        </p:txBody>
      </p:sp>
      <p:graphicFrame>
        <p:nvGraphicFramePr>
          <p:cNvPr id="6" name="內容版面配置區 5" descr="百分比條形圖中顯示了未投保的有，個人投保、家庭投保和員工投保。&#10;" title="醫療保險概述表格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44467497"/>
              </p:ext>
            </p:extLst>
          </p:nvPr>
        </p:nvGraphicFramePr>
        <p:xfrm>
          <a:off x="1026000" y="2084400"/>
          <a:ext cx="972026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9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覆蓋水平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8064558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20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7E34E7EA-5C0D-4041-8773-0E6B89B23D63}" vid="{3C55560D-C316-4C8B-B929-B855403915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53</TotalTime>
  <Words>79</Words>
  <Application>Microsoft Office PowerPoint</Application>
  <PresentationFormat>寬螢幕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Calibri</vt:lpstr>
      <vt:lpstr>Century Gothic</vt:lpstr>
      <vt:lpstr>Tw Cen MT</vt:lpstr>
      <vt:lpstr>Wingdings 3</vt:lpstr>
      <vt:lpstr>佈景主題1</vt:lpstr>
      <vt:lpstr>醫療保險</vt:lpstr>
      <vt:lpstr>醫療保險的類型</vt:lpstr>
      <vt:lpstr>非常龐大的效益</vt:lpstr>
      <vt:lpstr>醫療保險概述</vt:lpstr>
      <vt:lpstr>覆蓋水平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醫療保險</dc:title>
  <dc:creator>Dolly</dc:creator>
  <cp:lastModifiedBy>Amial</cp:lastModifiedBy>
  <cp:revision>8</cp:revision>
  <dcterms:created xsi:type="dcterms:W3CDTF">2016-10-03T11:12:44Z</dcterms:created>
  <dcterms:modified xsi:type="dcterms:W3CDTF">2018-01-17T21:10:48Z</dcterms:modified>
</cp:coreProperties>
</file>