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8999538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>
      <p:cViewPr varScale="1">
        <p:scale>
          <a:sx n="84" d="100"/>
          <a:sy n="84" d="100"/>
        </p:scale>
        <p:origin x="15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BB152-68CC-4BC7-8D70-E884D81E352E}" type="datetimeFigureOut">
              <a:rPr lang="zh-TW" altLang="en-US" smtClean="0"/>
              <a:t>2017/9/15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500188" y="1143000"/>
            <a:ext cx="3857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E547EE-C9DE-469F-82A9-B394568143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7315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99924"/>
            <a:ext cx="6747896" cy="55994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42855" y="799924"/>
            <a:ext cx="2159327" cy="5599467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9709" y="1363070"/>
            <a:ext cx="5399723" cy="3417274"/>
          </a:xfrm>
        </p:spPr>
        <p:txBody>
          <a:bodyPr anchor="b">
            <a:normAutofit/>
          </a:bodyPr>
          <a:lstStyle>
            <a:lvl1pPr algn="l">
              <a:defRPr sz="5315" spc="-98" baseline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1977" y="4902678"/>
            <a:ext cx="5399723" cy="959908"/>
          </a:xfrm>
        </p:spPr>
        <p:txBody>
          <a:bodyPr anchor="t">
            <a:normAutofit/>
          </a:bodyPr>
          <a:lstStyle>
            <a:lvl1pPr marL="0" indent="0" algn="l">
              <a:buNone/>
              <a:defRPr sz="1968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968"/>
            </a:lvl3pPr>
            <a:lvl4pPr marL="1349929" indent="0" algn="ctr">
              <a:buNone/>
              <a:defRPr sz="1968"/>
            </a:lvl4pPr>
            <a:lvl5pPr marL="1799905" indent="0" algn="ctr">
              <a:buNone/>
              <a:defRPr sz="1968"/>
            </a:lvl5pPr>
            <a:lvl6pPr marL="2249881" indent="0" algn="ctr">
              <a:buNone/>
              <a:defRPr sz="1968"/>
            </a:lvl6pPr>
            <a:lvl7pPr marL="2699857" indent="0" algn="ctr">
              <a:buNone/>
              <a:defRPr sz="1968"/>
            </a:lvl7pPr>
            <a:lvl8pPr marL="3149834" indent="0" algn="ctr">
              <a:buNone/>
              <a:defRPr sz="1968"/>
            </a:lvl8pPr>
            <a:lvl9pPr marL="3599810" indent="0" algn="ctr">
              <a:buNone/>
              <a:defRPr sz="1968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0DBA-11BB-49BD-B03F-010A811AB26F}" type="datetimeFigureOut">
              <a:rPr lang="zh-TW" altLang="en-US" smtClean="0"/>
              <a:t>2017/9/15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752A-6A3E-4073-8285-60460071C8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1018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0DBA-11BB-49BD-B03F-010A811AB26F}" type="datetimeFigureOut">
              <a:rPr lang="zh-TW" altLang="en-US" smtClean="0"/>
              <a:t>2017/9/15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752A-6A3E-4073-8285-60460071C8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7739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1236" y="1039901"/>
            <a:ext cx="2081143" cy="51995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55103" y="911913"/>
            <a:ext cx="5399723" cy="5375487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0DBA-11BB-49BD-B03F-010A811AB26F}" type="datetimeFigureOut">
              <a:rPr lang="zh-TW" altLang="en-US" smtClean="0"/>
              <a:t>2017/9/15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752A-6A3E-4073-8285-60460071C8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297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0DBA-11BB-49BD-B03F-010A811AB26F}" type="datetimeFigureOut">
              <a:rPr lang="zh-TW" altLang="en-US" smtClean="0"/>
              <a:t>2017/9/15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752A-6A3E-4073-8285-60460071C8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440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5103" y="1363070"/>
            <a:ext cx="5399723" cy="3417274"/>
          </a:xfrm>
        </p:spPr>
        <p:txBody>
          <a:bodyPr anchor="b">
            <a:normAutofit/>
          </a:bodyPr>
          <a:lstStyle>
            <a:lvl1pPr>
              <a:defRPr sz="5315" b="0" spc="-98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68603" y="4905132"/>
            <a:ext cx="5399723" cy="959908"/>
          </a:xfrm>
        </p:spPr>
        <p:txBody>
          <a:bodyPr anchor="t">
            <a:normAutofit/>
          </a:bodyPr>
          <a:lstStyle>
            <a:lvl1pPr marL="0" indent="0">
              <a:buNone/>
              <a:defRPr sz="1968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49976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0DBA-11BB-49BD-B03F-010A811AB26F}" type="datetimeFigureOut">
              <a:rPr lang="zh-TW" altLang="en-US" smtClean="0"/>
              <a:t>2017/9/15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752A-6A3E-4073-8285-60460071C8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02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55104" y="911913"/>
            <a:ext cx="2564868" cy="5375487"/>
          </a:xfrm>
        </p:spPr>
        <p:txBody>
          <a:bodyPr/>
          <a:lstStyle>
            <a:lvl1pPr>
              <a:defRPr sz="1870"/>
            </a:lvl1pPr>
            <a:lvl2pPr>
              <a:defRPr sz="1673"/>
            </a:lvl2pPr>
            <a:lvl3pPr>
              <a:defRPr sz="1476"/>
            </a:lvl3pPr>
            <a:lvl4pPr>
              <a:defRPr sz="1279"/>
            </a:lvl4pPr>
            <a:lvl5pPr>
              <a:defRPr sz="1279"/>
            </a:lvl5pPr>
            <a:lvl6pPr>
              <a:defRPr sz="1279"/>
            </a:lvl6pPr>
            <a:lvl7pPr>
              <a:defRPr sz="1279"/>
            </a:lvl7pPr>
            <a:lvl8pPr>
              <a:defRPr sz="1279"/>
            </a:lvl8pPr>
            <a:lvl9pPr>
              <a:defRPr sz="1279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70954" y="911913"/>
            <a:ext cx="2564868" cy="5375487"/>
          </a:xfrm>
        </p:spPr>
        <p:txBody>
          <a:bodyPr/>
          <a:lstStyle>
            <a:lvl1pPr>
              <a:defRPr sz="1870"/>
            </a:lvl1pPr>
            <a:lvl2pPr>
              <a:defRPr sz="1673"/>
            </a:lvl2pPr>
            <a:lvl3pPr>
              <a:defRPr sz="1476"/>
            </a:lvl3pPr>
            <a:lvl4pPr>
              <a:defRPr sz="1279"/>
            </a:lvl4pPr>
            <a:lvl5pPr>
              <a:defRPr sz="1279"/>
            </a:lvl5pPr>
            <a:lvl6pPr>
              <a:defRPr sz="1279"/>
            </a:lvl6pPr>
            <a:lvl7pPr>
              <a:defRPr sz="1279"/>
            </a:lvl7pPr>
            <a:lvl8pPr>
              <a:defRPr sz="1279"/>
            </a:lvl8pPr>
            <a:lvl9pPr>
              <a:defRPr sz="1279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0DBA-11BB-49BD-B03F-010A811AB26F}" type="datetimeFigureOut">
              <a:rPr lang="zh-TW" altLang="en-US" smtClean="0"/>
              <a:t>2017/9/15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752A-6A3E-4073-8285-60460071C8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611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5104" y="1074528"/>
            <a:ext cx="2564868" cy="84791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7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49976" indent="0">
              <a:buNone/>
              <a:defRPr sz="1870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55104" y="2027036"/>
            <a:ext cx="2564868" cy="4223597"/>
          </a:xfrm>
        </p:spPr>
        <p:txBody>
          <a:bodyPr/>
          <a:lstStyle>
            <a:lvl1pPr>
              <a:defRPr sz="1870"/>
            </a:lvl1pPr>
            <a:lvl2pPr>
              <a:defRPr sz="1673"/>
            </a:lvl2pPr>
            <a:lvl3pPr>
              <a:defRPr sz="1476"/>
            </a:lvl3pPr>
            <a:lvl4pPr>
              <a:defRPr sz="1279"/>
            </a:lvl4pPr>
            <a:lvl5pPr>
              <a:defRPr sz="1279"/>
            </a:lvl5pPr>
            <a:lvl6pPr>
              <a:defRPr sz="1279"/>
            </a:lvl6pPr>
            <a:lvl7pPr>
              <a:defRPr sz="1279"/>
            </a:lvl7pPr>
            <a:lvl8pPr>
              <a:defRPr sz="1279"/>
            </a:lvl8pPr>
            <a:lvl9pPr>
              <a:defRPr sz="1279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71207" y="1074530"/>
            <a:ext cx="2564868" cy="85364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7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49976" indent="0">
              <a:buNone/>
              <a:defRPr sz="1870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71207" y="2027036"/>
            <a:ext cx="2564868" cy="4223597"/>
          </a:xfrm>
        </p:spPr>
        <p:txBody>
          <a:bodyPr/>
          <a:lstStyle>
            <a:lvl1pPr>
              <a:defRPr sz="1870"/>
            </a:lvl1pPr>
            <a:lvl2pPr>
              <a:defRPr sz="1673"/>
            </a:lvl2pPr>
            <a:lvl3pPr>
              <a:defRPr sz="1476"/>
            </a:lvl3pPr>
            <a:lvl4pPr>
              <a:defRPr sz="1279"/>
            </a:lvl4pPr>
            <a:lvl5pPr>
              <a:defRPr sz="1279"/>
            </a:lvl5pPr>
            <a:lvl6pPr>
              <a:defRPr sz="1279"/>
            </a:lvl6pPr>
            <a:lvl7pPr>
              <a:defRPr sz="1279"/>
            </a:lvl7pPr>
            <a:lvl8pPr>
              <a:defRPr sz="1279"/>
            </a:lvl8pPr>
            <a:lvl9pPr>
              <a:defRPr sz="1279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0DBA-11BB-49BD-B03F-010A811AB26F}" type="datetimeFigureOut">
              <a:rPr lang="zh-TW" altLang="en-US" smtClean="0"/>
              <a:t>2017/9/15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752A-6A3E-4073-8285-60460071C8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4785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0DBA-11BB-49BD-B03F-010A811AB26F}" type="datetimeFigureOut">
              <a:rPr lang="zh-TW" altLang="en-US" smtClean="0"/>
              <a:t>2017/9/15</a:t>
            </a:fld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752A-6A3E-4073-8285-60460071C8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7990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0DBA-11BB-49BD-B03F-010A811AB26F}" type="datetimeFigureOut">
              <a:rPr lang="zh-TW" altLang="en-US" smtClean="0"/>
              <a:t>2017/9/15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752A-6A3E-4073-8285-60460071C8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053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90" y="1199886"/>
            <a:ext cx="2092393" cy="2303780"/>
          </a:xfrm>
        </p:spPr>
        <p:txBody>
          <a:bodyPr anchor="b">
            <a:normAutofit/>
          </a:bodyPr>
          <a:lstStyle>
            <a:lvl1pPr>
              <a:defRPr sz="2756" b="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5103" y="911913"/>
            <a:ext cx="5399723" cy="5375487"/>
          </a:xfrm>
        </p:spPr>
        <p:txBody>
          <a:bodyPr/>
          <a:lstStyle>
            <a:lvl1pPr>
              <a:defRPr sz="1968"/>
            </a:lvl1pPr>
            <a:lvl2pPr>
              <a:defRPr sz="1772"/>
            </a:lvl2pPr>
            <a:lvl3pPr>
              <a:defRPr sz="1575"/>
            </a:lvl3pPr>
            <a:lvl4pPr>
              <a:defRPr sz="1378"/>
            </a:lvl4pPr>
            <a:lvl5pPr>
              <a:defRPr sz="1378"/>
            </a:lvl5pPr>
            <a:lvl6pPr>
              <a:defRPr sz="1378"/>
            </a:lvl6pPr>
            <a:lvl7pPr>
              <a:defRPr sz="1378"/>
            </a:lvl7pPr>
            <a:lvl8pPr>
              <a:defRPr sz="1378"/>
            </a:lvl8pPr>
            <a:lvl9pPr>
              <a:defRPr sz="1378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90" y="3503665"/>
            <a:ext cx="2092393" cy="2687744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787"/>
              </a:spcBef>
              <a:buNone/>
              <a:defRPr sz="1230">
                <a:solidFill>
                  <a:srgbClr val="FFFFFF"/>
                </a:solidFill>
              </a:defRPr>
            </a:lvl1pPr>
            <a:lvl2pPr marL="449976" indent="0">
              <a:buNone/>
              <a:defRPr sz="1181"/>
            </a:lvl2pPr>
            <a:lvl3pPr marL="899952" indent="0">
              <a:buNone/>
              <a:defRPr sz="984"/>
            </a:lvl3pPr>
            <a:lvl4pPr marL="1349929" indent="0">
              <a:buNone/>
              <a:defRPr sz="886"/>
            </a:lvl4pPr>
            <a:lvl5pPr marL="1799905" indent="0">
              <a:buNone/>
              <a:defRPr sz="886"/>
            </a:lvl5pPr>
            <a:lvl6pPr marL="2249881" indent="0">
              <a:buNone/>
              <a:defRPr sz="886"/>
            </a:lvl6pPr>
            <a:lvl7pPr marL="2699857" indent="0">
              <a:buNone/>
              <a:defRPr sz="886"/>
            </a:lvl7pPr>
            <a:lvl8pPr marL="3149834" indent="0">
              <a:buNone/>
              <a:defRPr sz="886"/>
            </a:lvl8pPr>
            <a:lvl9pPr marL="3599810" indent="0">
              <a:buNone/>
              <a:defRPr sz="886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0DBA-11BB-49BD-B03F-010A811AB26F}" type="datetimeFigureOut">
              <a:rPr lang="zh-TW" altLang="en-US" smtClean="0"/>
              <a:t>2017/9/15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752A-6A3E-4073-8285-60460071C8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09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90" y="1199886"/>
            <a:ext cx="2092393" cy="2303780"/>
          </a:xfrm>
        </p:spPr>
        <p:txBody>
          <a:bodyPr anchor="b">
            <a:normAutofit/>
          </a:bodyPr>
          <a:lstStyle>
            <a:lvl1pPr>
              <a:defRPr sz="2756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35675" y="805612"/>
            <a:ext cx="5990266" cy="5596266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90" y="3506859"/>
            <a:ext cx="2092393" cy="2687744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787"/>
              </a:spcBef>
              <a:buNone/>
              <a:defRPr sz="1230">
                <a:solidFill>
                  <a:srgbClr val="FFFFFF"/>
                </a:solidFill>
              </a:defRPr>
            </a:lvl1pPr>
            <a:lvl2pPr marL="449976" indent="0">
              <a:buNone/>
              <a:defRPr sz="1181"/>
            </a:lvl2pPr>
            <a:lvl3pPr marL="899952" indent="0">
              <a:buNone/>
              <a:defRPr sz="984"/>
            </a:lvl3pPr>
            <a:lvl4pPr marL="1349929" indent="0">
              <a:buNone/>
              <a:defRPr sz="886"/>
            </a:lvl4pPr>
            <a:lvl5pPr marL="1799905" indent="0">
              <a:buNone/>
              <a:defRPr sz="886"/>
            </a:lvl5pPr>
            <a:lvl6pPr marL="2249881" indent="0">
              <a:buNone/>
              <a:defRPr sz="886"/>
            </a:lvl6pPr>
            <a:lvl7pPr marL="2699857" indent="0">
              <a:buNone/>
              <a:defRPr sz="886"/>
            </a:lvl7pPr>
            <a:lvl8pPr marL="3149834" indent="0">
              <a:buNone/>
              <a:defRPr sz="886"/>
            </a:lvl8pPr>
            <a:lvl9pPr marL="3599810" indent="0">
              <a:buNone/>
              <a:defRPr sz="886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0DBA-11BB-49BD-B03F-010A811AB26F}" type="datetimeFigureOut">
              <a:rPr lang="zh-TW" altLang="en-US" smtClean="0"/>
              <a:t>2017/9/15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582865" y="6672698"/>
            <a:ext cx="4363593" cy="383297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752A-6A3E-4073-8285-60460071C8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1179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796724"/>
            <a:ext cx="2541890" cy="5596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6692" y="1179771"/>
            <a:ext cx="2175688" cy="4830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721893" y="796724"/>
            <a:ext cx="283485" cy="5596266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6104" y="907113"/>
            <a:ext cx="5399723" cy="5375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3739" y="6672698"/>
            <a:ext cx="202489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32F0DBA-11BB-49BD-B03F-010A811AB26F}" type="datetimeFigureOut">
              <a:rPr lang="zh-TW" altLang="en-US" smtClean="0"/>
              <a:t>2017/9/15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56104" y="6672698"/>
            <a:ext cx="4363593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9600" y="6672698"/>
            <a:ext cx="113005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3" b="1">
                <a:solidFill>
                  <a:schemeClr val="accent1"/>
                </a:solidFill>
              </a:defRPr>
            </a:lvl1pPr>
          </a:lstStyle>
          <a:p>
            <a:fld id="{FDA5752A-6A3E-4073-8285-60460071C8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8404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2953" kern="1200" spc="-59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79990" indent="-179990" algn="l" defTabSz="899952" rtl="0" eaLnBrk="1" latinLnBrk="0" hangingPunct="1">
        <a:lnSpc>
          <a:spcPct val="90000"/>
        </a:lnSpc>
        <a:spcBef>
          <a:spcPts val="1181"/>
        </a:spcBef>
        <a:buClr>
          <a:schemeClr val="accent1"/>
        </a:buClr>
        <a:buFont typeface="Wingdings 2" pitchFamily="18" charset="2"/>
        <a:buChar char=""/>
        <a:defRPr sz="187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74964" indent="-179990" algn="l" defTabSz="899952" rtl="0" eaLnBrk="1" latinLnBrk="0" hangingPunct="1">
        <a:lnSpc>
          <a:spcPct val="90000"/>
        </a:lnSpc>
        <a:spcBef>
          <a:spcPts val="246"/>
        </a:spcBef>
        <a:spcAft>
          <a:spcPts val="246"/>
        </a:spcAft>
        <a:buClr>
          <a:schemeClr val="accent1"/>
        </a:buClr>
        <a:buFont typeface="Wingdings 2" pitchFamily="18" charset="2"/>
        <a:buChar char=""/>
        <a:defRPr sz="167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24941" indent="-179990" algn="l" defTabSz="899952" rtl="0" eaLnBrk="1" latinLnBrk="0" hangingPunct="1">
        <a:lnSpc>
          <a:spcPct val="90000"/>
        </a:lnSpc>
        <a:spcBef>
          <a:spcPts val="246"/>
        </a:spcBef>
        <a:spcAft>
          <a:spcPts val="246"/>
        </a:spcAft>
        <a:buClr>
          <a:schemeClr val="accent1"/>
        </a:buClr>
        <a:buFont typeface="Wingdings 2" pitchFamily="18" charset="2"/>
        <a:buChar char=""/>
        <a:defRPr sz="1476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574917" indent="-179990" algn="l" defTabSz="899952" rtl="0" eaLnBrk="1" latinLnBrk="0" hangingPunct="1">
        <a:lnSpc>
          <a:spcPct val="90000"/>
        </a:lnSpc>
        <a:spcBef>
          <a:spcPts val="246"/>
        </a:spcBef>
        <a:spcAft>
          <a:spcPts val="246"/>
        </a:spcAft>
        <a:buClr>
          <a:schemeClr val="accent1"/>
        </a:buClr>
        <a:buFont typeface="Wingdings 2" pitchFamily="18" charset="2"/>
        <a:buChar char=""/>
        <a:defRPr sz="1279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24893" indent="-179990" algn="l" defTabSz="899952" rtl="0" eaLnBrk="1" latinLnBrk="0" hangingPunct="1">
        <a:lnSpc>
          <a:spcPct val="90000"/>
        </a:lnSpc>
        <a:spcBef>
          <a:spcPts val="246"/>
        </a:spcBef>
        <a:spcAft>
          <a:spcPts val="246"/>
        </a:spcAft>
        <a:buClr>
          <a:schemeClr val="accent1"/>
        </a:buClr>
        <a:buFont typeface="Wingdings 2" pitchFamily="18" charset="2"/>
        <a:buChar char=""/>
        <a:defRPr sz="1279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246"/>
        </a:spcBef>
        <a:spcAft>
          <a:spcPts val="246"/>
        </a:spcAft>
        <a:buClr>
          <a:schemeClr val="accent1"/>
        </a:buClr>
        <a:buFont typeface="Wingdings 2" pitchFamily="18" charset="2"/>
        <a:buChar char=""/>
        <a:defRPr sz="1279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246"/>
        </a:spcBef>
        <a:spcAft>
          <a:spcPts val="246"/>
        </a:spcAft>
        <a:buClr>
          <a:schemeClr val="accent1"/>
        </a:buClr>
        <a:buFont typeface="Wingdings 2" pitchFamily="18" charset="2"/>
        <a:buChar char=""/>
        <a:defRPr sz="1279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246"/>
        </a:spcBef>
        <a:spcAft>
          <a:spcPts val="246"/>
        </a:spcAft>
        <a:buClr>
          <a:schemeClr val="accent1"/>
        </a:buClr>
        <a:buFont typeface="Wingdings 2" pitchFamily="18" charset="2"/>
        <a:buChar char=""/>
        <a:defRPr sz="1279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246"/>
        </a:spcBef>
        <a:spcAft>
          <a:spcPts val="246"/>
        </a:spcAft>
        <a:buClr>
          <a:schemeClr val="accent1"/>
        </a:buClr>
        <a:buFont typeface="Wingdings 2" pitchFamily="18" charset="2"/>
        <a:buChar char=""/>
        <a:defRPr sz="1279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ca.gov.tw/" TargetMode="External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出國</a:t>
            </a:r>
            <a:r>
              <a:rPr lang="en-US" altLang="zh-TW" dirty="0" smtClean="0"/>
              <a:t>+</a:t>
            </a:r>
            <a:r>
              <a:rPr lang="zh-TW" altLang="en-US" dirty="0" smtClean="0"/>
              <a:t>好友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6290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出國 </a:t>
            </a:r>
            <a:r>
              <a:rPr lang="en-US" altLang="zh-TW" b="1" dirty="0"/>
              <a:t>+ </a:t>
            </a:r>
            <a:r>
              <a:rPr lang="zh-TW" altLang="en-US" b="1" dirty="0"/>
              <a:t>好友 國外旅遊平安</a:t>
            </a:r>
            <a:r>
              <a:rPr lang="zh-TW" altLang="en-US" b="1" dirty="0" smtClean="0"/>
              <a:t>寶典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為精進旅外安全服務措施，外交部領事事務局自</a:t>
            </a:r>
            <a:r>
              <a:rPr lang="en-US" altLang="zh-TW" dirty="0"/>
              <a:t>104</a:t>
            </a:r>
            <a:r>
              <a:rPr lang="zh-TW" altLang="en-US" dirty="0"/>
              <a:t>年</a:t>
            </a:r>
            <a:r>
              <a:rPr lang="en-US" altLang="zh-TW" dirty="0"/>
              <a:t>5</a:t>
            </a:r>
            <a:r>
              <a:rPr lang="zh-TW" altLang="en-US" dirty="0"/>
              <a:t>月</a:t>
            </a:r>
            <a:r>
              <a:rPr lang="en-US" altLang="zh-TW" dirty="0"/>
              <a:t>22</a:t>
            </a:r>
            <a:r>
              <a:rPr lang="zh-TW" altLang="en-US" dirty="0"/>
              <a:t>日正式啟用</a:t>
            </a:r>
            <a:r>
              <a:rPr lang="en-US" altLang="zh-TW" dirty="0"/>
              <a:t>LINE</a:t>
            </a:r>
            <a:r>
              <a:rPr lang="zh-TW" altLang="en-US" dirty="0"/>
              <a:t>官方帳號</a:t>
            </a:r>
            <a:r>
              <a:rPr lang="en-US" altLang="zh-TW" dirty="0"/>
              <a:t>(ID:@BOCA.TW)</a:t>
            </a:r>
            <a:r>
              <a:rPr lang="zh-TW" altLang="en-US" dirty="0"/>
              <a:t>，加入成為好友後，就可以即時接收最新旅遊警示訊息及其他旅外安全提醒，並可在對話框輸入需要查詢的國家</a:t>
            </a:r>
            <a:r>
              <a:rPr lang="en-US" altLang="zh-TW" dirty="0"/>
              <a:t>(</a:t>
            </a:r>
            <a:r>
              <a:rPr lang="zh-TW" altLang="en-US" dirty="0"/>
              <a:t>中文或英文</a:t>
            </a:r>
            <a:r>
              <a:rPr lang="en-US" altLang="zh-TW" dirty="0"/>
              <a:t>)</a:t>
            </a:r>
            <a:r>
              <a:rPr lang="zh-TW" altLang="en-US" dirty="0"/>
              <a:t>名稱，系統會自動提供我駐當地館處聯繫資訊。</a:t>
            </a:r>
          </a:p>
        </p:txBody>
      </p:sp>
    </p:spTree>
    <p:extLst>
      <p:ext uri="{BB962C8B-B14F-4D97-AF65-F5344CB8AC3E}">
        <p14:creationId xmlns:p14="http://schemas.microsoft.com/office/powerpoint/2010/main" val="2013484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出國 </a:t>
            </a:r>
            <a:r>
              <a:rPr lang="en-US" altLang="zh-TW" b="1" dirty="0" smtClean="0"/>
              <a:t>+ </a:t>
            </a:r>
            <a:r>
              <a:rPr lang="zh-TW" altLang="en-US" b="1" dirty="0" smtClean="0"/>
              <a:t>好友 國外旅遊平安寶典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另外還有申辦護照、出國登錄、旅遊警示、急難救助、洽助翻譯及旅安資訊宣導等六項功能選項，可於個人</a:t>
            </a:r>
            <a:r>
              <a:rPr lang="en-US" altLang="zh-TW" dirty="0"/>
              <a:t>LINE</a:t>
            </a:r>
            <a:r>
              <a:rPr lang="zh-TW" altLang="en-US" dirty="0"/>
              <a:t>視窗中預約申辦護照、查詢護照辦理之現場等待人數、填寫出國登錄資料、查詢各國旅遊警示、國際旅遊疫情、還可以在對話框中傳送您的位置訊息，查詢到最近的駐外館處以尋求協助，另有</a:t>
            </a:r>
            <a:r>
              <a:rPr lang="en-US" altLang="zh-TW" dirty="0"/>
              <a:t>14</a:t>
            </a:r>
            <a:r>
              <a:rPr lang="zh-TW" altLang="en-US" dirty="0"/>
              <a:t>種語文之預設緊急洽助訊息、各國語言即時翻譯功能。歡迎大家多加利用</a:t>
            </a:r>
            <a:r>
              <a:rPr lang="en-US" altLang="zh-TW" dirty="0"/>
              <a:t>!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外交部領事事務局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8415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領務局</a:t>
            </a:r>
            <a:r>
              <a:rPr lang="en-US" altLang="zh-TW" b="1" dirty="0"/>
              <a:t>LINE</a:t>
            </a:r>
            <a:r>
              <a:rPr lang="zh-TW" altLang="en-US" b="1" dirty="0"/>
              <a:t>給</a:t>
            </a:r>
            <a:r>
              <a:rPr lang="zh-TW" altLang="en-US" b="1" dirty="0" smtClean="0"/>
              <a:t>您</a:t>
            </a:r>
            <a:r>
              <a:rPr lang="zh-TW" altLang="en-US" b="1" dirty="0"/>
              <a:t>！</a:t>
            </a:r>
            <a:endParaRPr lang="zh-TW" altLang="en-US" dirty="0"/>
          </a:p>
        </p:txBody>
      </p:sp>
      <p:pic>
        <p:nvPicPr>
          <p:cNvPr id="1026" name="Picture 2" descr="bocalinea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67819" y="906463"/>
            <a:ext cx="5376862" cy="537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102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領務局</a:t>
            </a:r>
            <a:r>
              <a:rPr lang="en-US" altLang="zh-TW" b="1" dirty="0"/>
              <a:t>LINE</a:t>
            </a:r>
            <a:r>
              <a:rPr lang="zh-TW" altLang="en-US" b="1" dirty="0"/>
              <a:t>給</a:t>
            </a:r>
            <a:r>
              <a:rPr lang="zh-TW" altLang="en-US" b="1" dirty="0" smtClean="0"/>
              <a:t>您</a:t>
            </a:r>
            <a:r>
              <a:rPr lang="zh-TW" altLang="en-US" b="1" dirty="0"/>
              <a:t>！</a:t>
            </a:r>
            <a:endParaRPr lang="zh-TW" altLang="en-US" dirty="0"/>
          </a:p>
        </p:txBody>
      </p:sp>
      <p:pic>
        <p:nvPicPr>
          <p:cNvPr id="2052" name="Picture 4" descr="bocalineatphon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2919" y="906463"/>
            <a:ext cx="2486662" cy="537686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615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領務局</a:t>
            </a:r>
            <a:r>
              <a:rPr lang="en-US" altLang="zh-TW" b="1" dirty="0"/>
              <a:t>LINE</a:t>
            </a:r>
            <a:r>
              <a:rPr lang="zh-TW" altLang="en-US" b="1" dirty="0"/>
              <a:t>給</a:t>
            </a:r>
            <a:r>
              <a:rPr lang="zh-TW" altLang="en-US" b="1" dirty="0" smtClean="0"/>
              <a:t>您</a:t>
            </a:r>
            <a:r>
              <a:rPr lang="zh-TW" altLang="en-US" b="1" dirty="0"/>
              <a:t>！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117" y="1732496"/>
            <a:ext cx="2810267" cy="3724795"/>
          </a:xfrm>
        </p:spPr>
      </p:pic>
      <p:sp>
        <p:nvSpPr>
          <p:cNvPr id="5" name="文字方塊 4">
            <a:hlinkClick r:id="rId3"/>
          </p:cNvPr>
          <p:cNvSpPr txBox="1"/>
          <p:nvPr/>
        </p:nvSpPr>
        <p:spPr>
          <a:xfrm>
            <a:off x="7063591" y="3459829"/>
            <a:ext cx="1451960" cy="296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329" dirty="0"/>
              <a:t>詳請可參考網站</a:t>
            </a:r>
          </a:p>
        </p:txBody>
      </p:sp>
    </p:spTree>
    <p:extLst>
      <p:ext uri="{BB962C8B-B14F-4D97-AF65-F5344CB8AC3E}">
        <p14:creationId xmlns:p14="http://schemas.microsoft.com/office/powerpoint/2010/main" val="3836872015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框架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27</TotalTime>
  <Words>237</Words>
  <Application>Microsoft Office PowerPoint</Application>
  <PresentationFormat>自訂</PresentationFormat>
  <Paragraphs>10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微軟正黑體</vt:lpstr>
      <vt:lpstr>新細明體</vt:lpstr>
      <vt:lpstr>Calibri</vt:lpstr>
      <vt:lpstr>Corbel</vt:lpstr>
      <vt:lpstr>Wingdings 2</vt:lpstr>
      <vt:lpstr>框架</vt:lpstr>
      <vt:lpstr>出國+好友</vt:lpstr>
      <vt:lpstr>出國 + 好友 國外旅遊平安寶典</vt:lpstr>
      <vt:lpstr>出國 + 好友 國外旅遊平安寶典</vt:lpstr>
      <vt:lpstr>領務局LINE給您！</vt:lpstr>
      <vt:lpstr>領務局LINE給您！</vt:lpstr>
      <vt:lpstr>領務局LINE給您！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出國+好友</dc:title>
  <dc:creator>Amial</dc:creator>
  <cp:lastModifiedBy>Amial</cp:lastModifiedBy>
  <cp:revision>3</cp:revision>
  <dcterms:created xsi:type="dcterms:W3CDTF">2017-08-29T19:36:11Z</dcterms:created>
  <dcterms:modified xsi:type="dcterms:W3CDTF">2017-09-14T19:10:46Z</dcterms:modified>
</cp:coreProperties>
</file>