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57" r:id="rId4"/>
  </p:sldMasterIdLst>
  <p:notesMasterIdLst>
    <p:notesMasterId r:id="rId9"/>
  </p:notesMasterIdLst>
  <p:sldIdLst>
    <p:sldId id="256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47599" autoAdjust="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比例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工作表1!$A$2:$A$7</c:f>
              <c:strCache>
                <c:ptCount val="6"/>
                <c:pt idx="0">
                  <c:v>普遍級</c:v>
                </c:pt>
                <c:pt idx="1">
                  <c:v>保護級</c:v>
                </c:pt>
                <c:pt idx="2">
                  <c:v>輔導級</c:v>
                </c:pt>
                <c:pt idx="3">
                  <c:v>輔12級</c:v>
                </c:pt>
                <c:pt idx="4">
                  <c:v>輔15級</c:v>
                </c:pt>
                <c:pt idx="5">
                  <c:v>限制級</c:v>
                </c:pt>
              </c:strCache>
            </c:strRef>
          </c:cat>
          <c:val>
            <c:numRef>
              <c:f>工作表1!$B$2:$B$7</c:f>
              <c:numCache>
                <c:formatCode>0%</c:formatCode>
                <c:ptCount val="6"/>
                <c:pt idx="0">
                  <c:v>0.1</c:v>
                </c:pt>
                <c:pt idx="1">
                  <c:v>0.4</c:v>
                </c:pt>
                <c:pt idx="2">
                  <c:v>0</c:v>
                </c:pt>
                <c:pt idx="3">
                  <c:v>0.3</c:v>
                </c:pt>
                <c:pt idx="4">
                  <c:v>0.1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BE-4B92-B178-BDC04763B5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0478511"/>
        <c:axId val="150478927"/>
        <c:axId val="0"/>
      </c:bar3DChart>
      <c:catAx>
        <c:axId val="150478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478927"/>
        <c:crosses val="autoZero"/>
        <c:auto val="1"/>
        <c:lblAlgn val="ctr"/>
        <c:lblOffset val="100"/>
        <c:noMultiLvlLbl val="0"/>
      </c:catAx>
      <c:valAx>
        <c:axId val="150478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478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頭佔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3" name="日期佔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826A8-71B1-4752-83D3-660221DA0DB7}" type="datetimeFigureOut">
              <a:rPr lang="en-US" altLang="zh-TW" smtClean="0"/>
              <a:t>6/7/2022</a:t>
            </a:fld>
            <a:endParaRPr lang="zh-TW"/>
          </a:p>
        </p:txBody>
      </p:sp>
      <p:sp>
        <p:nvSpPr>
          <p:cNvPr id="4" name="幻燈片圖像佔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註釋佔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</a:p>
        </p:txBody>
      </p:sp>
      <p:sp>
        <p:nvSpPr>
          <p:cNvPr id="6" name="頁腳佔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7" name="幻燈片編號佔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AC148-3632-4CC3-9B8F-4699CEA02608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6748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AC148-3632-4CC3-9B8F-4699CEA02608}" type="slidenum">
              <a:rPr lang="en-US" altLang="zh-TW" smtClean="0"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7512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altLang="zh-TW" smtClean="0"/>
              <a:t>6/7/2022</a:t>
            </a:fld>
            <a:endParaRPr 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zh-TW" smtClean="0"/>
              <a:pPr/>
              <a:t>‹#›</a:t>
            </a:fld>
            <a:endParaRPr lang="zh-TW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9655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altLang="zh-TW" smtClean="0"/>
              <a:t>6/7/2022</a:t>
            </a:fld>
            <a:endParaRPr 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195833080"/>
      </p:ext>
    </p:extLst>
  </p:cSld>
  <p:clrMapOvr>
    <a:masterClrMapping/>
  </p:clrMapOvr>
  <p:transition spd="med">
    <p:pull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altLang="zh-TW" smtClean="0"/>
              <a:t>6/7/2022</a:t>
            </a:fld>
            <a:endParaRPr 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489734336"/>
      </p:ext>
    </p:extLst>
  </p:cSld>
  <p:clrMapOvr>
    <a:masterClrMapping/>
  </p:clrMapOvr>
  <p:transition spd="med">
    <p:pull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altLang="zh-TW" smtClean="0"/>
              <a:t>6/7/2022</a:t>
            </a:fld>
            <a:endParaRPr 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879308237"/>
      </p:ext>
    </p:extLst>
  </p:cSld>
  <p:clrMapOvr>
    <a:masterClrMapping/>
  </p:clrMapOvr>
  <p:transition spd="med">
    <p:pull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altLang="zh-TW" smtClean="0"/>
              <a:t>6/7/2022</a:t>
            </a:fld>
            <a:endParaRPr 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zh-TW" smtClean="0"/>
              <a:pPr/>
              <a:t>‹#›</a:t>
            </a:fld>
            <a:endParaRPr lang="zh-TW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8887399"/>
      </p:ext>
    </p:extLst>
  </p:cSld>
  <p:clrMapOvr>
    <a:masterClrMapping/>
  </p:clrMapOvr>
  <p:transition spd="med">
    <p:pull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altLang="zh-TW" smtClean="0"/>
              <a:t>6/7/2022</a:t>
            </a:fld>
            <a:endParaRPr 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014569758"/>
      </p:ext>
    </p:extLst>
  </p:cSld>
  <p:clrMapOvr>
    <a:masterClrMapping/>
  </p:clrMapOvr>
  <p:transition spd="med">
    <p:pull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altLang="zh-TW" smtClean="0"/>
              <a:t>6/7/2022</a:t>
            </a:fld>
            <a:endParaRPr lang="zh-TW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798541005"/>
      </p:ext>
    </p:extLst>
  </p:cSld>
  <p:clrMapOvr>
    <a:masterClrMapping/>
  </p:clrMapOvr>
  <p:transition spd="med">
    <p:pull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altLang="zh-TW" smtClean="0"/>
              <a:t>6/7/2022</a:t>
            </a:fld>
            <a:endParaRPr 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419910916"/>
      </p:ext>
    </p:extLst>
  </p:cSld>
  <p:clrMapOvr>
    <a:masterClrMapping/>
  </p:clrMapOvr>
  <p:transition spd="med">
    <p:pull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altLang="zh-TW" smtClean="0"/>
              <a:t>6/7/2022</a:t>
            </a:fld>
            <a:endParaRPr lang="zh-TW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83586348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altLang="zh-TW" smtClean="0"/>
              <a:t>6/7/2022</a:t>
            </a:fld>
            <a:endParaRPr 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595580593"/>
      </p:ext>
    </p:extLst>
  </p:cSld>
  <p:clrMapOvr>
    <a:masterClrMapping/>
  </p:clrMapOvr>
  <p:transition spd="med">
    <p:pull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altLang="zh-TW" smtClean="0"/>
              <a:t>6/7/2022</a:t>
            </a:fld>
            <a:endParaRPr 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839365644"/>
      </p:ext>
    </p:extLst>
  </p:cSld>
  <p:clrMapOvr>
    <a:masterClrMapping/>
  </p:clrMapOvr>
  <p:transition spd="med">
    <p:pull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altLang="zh-TW" smtClean="0"/>
              <a:t>6/7/2022</a:t>
            </a:fld>
            <a:endParaRPr 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70029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5E1E2-DB09-4AFE-ACFA-12B9CA3F71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電影分級制度</a:t>
            </a:r>
            <a:endParaRPr lang="zh-TW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2402F5-8F09-4700-B257-28A99F221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作者：</a:t>
            </a:r>
            <a:r>
              <a:rPr lang="en-US" altLang="zh-TW" dirty="0">
                <a:latin typeface="+mn-ea"/>
              </a:rPr>
              <a:t>Ivan</a:t>
            </a:r>
            <a:endParaRPr lang="zh-TW" cap="none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688375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形 13" descr="3D 眼鏡 以實心填滿">
            <a:extLst>
              <a:ext uri="{FF2B5EF4-FFF2-40B4-BE49-F238E27FC236}">
                <a16:creationId xmlns:a16="http://schemas.microsoft.com/office/drawing/2014/main" id="{7FF62870-6308-4518-8DC8-76096EEB0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320187" y="3472923"/>
            <a:ext cx="1910443" cy="1910443"/>
          </a:xfrm>
          <a:prstGeom prst="rect">
            <a:avLst/>
          </a:prstGeom>
        </p:spPr>
      </p:pic>
      <p:sp>
        <p:nvSpPr>
          <p:cNvPr id="2" name="標題">
            <a:extLst>
              <a:ext uri="{FF2B5EF4-FFF2-40B4-BE49-F238E27FC236}">
                <a16:creationId xmlns:a16="http://schemas.microsoft.com/office/drawing/2014/main" id="{A7719BAE-7775-4C5C-B880-54F5FBCA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級別</a:t>
            </a:r>
            <a:endParaRPr lang="zh-TW" dirty="0"/>
          </a:p>
        </p:txBody>
      </p:sp>
      <p:sp>
        <p:nvSpPr>
          <p:cNvPr id="3" name="內容">
            <a:extLst>
              <a:ext uri="{FF2B5EF4-FFF2-40B4-BE49-F238E27FC236}">
                <a16:creationId xmlns:a16="http://schemas.microsoft.com/office/drawing/2014/main" id="{567105E2-F5F8-448B-AEA4-45E56FC05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普遍級</a:t>
            </a:r>
            <a:endParaRPr lang="en-US" altLang="zh-TW" dirty="0"/>
          </a:p>
          <a:p>
            <a:r>
              <a:rPr lang="zh-TW" altLang="en-US" dirty="0">
                <a:latin typeface="+mn-ea"/>
              </a:rPr>
              <a:t>保護級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輔導級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輔</a:t>
            </a:r>
            <a:r>
              <a:rPr lang="en-US" altLang="zh-TW" dirty="0">
                <a:latin typeface="+mn-ea"/>
              </a:rPr>
              <a:t>12</a:t>
            </a:r>
            <a:r>
              <a:rPr lang="zh-TW" altLang="en-US" dirty="0">
                <a:latin typeface="+mn-ea"/>
              </a:rPr>
              <a:t>級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輔</a:t>
            </a:r>
            <a:r>
              <a:rPr lang="en-US" altLang="zh-TW" dirty="0">
                <a:latin typeface="+mn-ea"/>
              </a:rPr>
              <a:t>15</a:t>
            </a:r>
            <a:r>
              <a:rPr lang="zh-TW" altLang="en-US" dirty="0">
                <a:latin typeface="+mn-ea"/>
              </a:rPr>
              <a:t>級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限制級</a:t>
            </a:r>
            <a:endParaRPr lang="zh-TW" dirty="0">
              <a:latin typeface="+mn-ea"/>
            </a:endParaRPr>
          </a:p>
        </p:txBody>
      </p:sp>
      <p:pic>
        <p:nvPicPr>
          <p:cNvPr id="10" name="圖形 9" descr="視訊攝影機 以實心填滿">
            <a:extLst>
              <a:ext uri="{FF2B5EF4-FFF2-40B4-BE49-F238E27FC236}">
                <a16:creationId xmlns:a16="http://schemas.microsoft.com/office/drawing/2014/main" id="{79D1A9C1-80F2-4A77-889F-AD33F4FBE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flipH="1">
            <a:off x="8307760" y="2052116"/>
            <a:ext cx="2544863" cy="2544863"/>
          </a:xfrm>
          <a:prstGeom prst="rect">
            <a:avLst/>
          </a:prstGeom>
        </p:spPr>
      </p:pic>
      <p:pic>
        <p:nvPicPr>
          <p:cNvPr id="12" name="圖形 11" descr="場記板 以實心填滿">
            <a:extLst>
              <a:ext uri="{FF2B5EF4-FFF2-40B4-BE49-F238E27FC236}">
                <a16:creationId xmlns:a16="http://schemas.microsoft.com/office/drawing/2014/main" id="{D63B74C8-2DD7-49D1-887E-649F459C53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79248" y="2594133"/>
            <a:ext cx="2580132" cy="258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730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48DA1A-29A2-4791-8965-50E4D0BD4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院線電影分級比例</a:t>
            </a:r>
            <a:r>
              <a:rPr lang="en-US" altLang="zh-TW" dirty="0"/>
              <a:t>(2022/6)</a:t>
            </a:r>
            <a:endParaRPr lang="zh-TW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C045E98-96CB-4DD6-B16A-C12D7E2466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普遍級</a:t>
            </a:r>
            <a:r>
              <a:rPr lang="zh-TW" altLang="en-US" dirty="0">
                <a:latin typeface="+mn-ea"/>
              </a:rPr>
              <a:t>：</a:t>
            </a:r>
            <a:r>
              <a:rPr lang="en-US" altLang="zh-TW" dirty="0">
                <a:latin typeface="+mn-ea"/>
              </a:rPr>
              <a:t>10%</a:t>
            </a:r>
            <a:endParaRPr lang="en-US" altLang="zh-TW" dirty="0"/>
          </a:p>
          <a:p>
            <a:r>
              <a:rPr lang="zh-TW" altLang="en-US" dirty="0">
                <a:latin typeface="+mn-ea"/>
              </a:rPr>
              <a:t>保護級：</a:t>
            </a:r>
            <a:r>
              <a:rPr lang="en-US" altLang="zh-TW" dirty="0">
                <a:latin typeface="+mn-ea"/>
              </a:rPr>
              <a:t>40%</a:t>
            </a:r>
          </a:p>
          <a:p>
            <a:r>
              <a:rPr lang="zh-TW" altLang="en-US" dirty="0">
                <a:latin typeface="+mn-ea"/>
              </a:rPr>
              <a:t>輔導級：</a:t>
            </a:r>
            <a:r>
              <a:rPr lang="en-US" altLang="zh-TW" dirty="0">
                <a:latin typeface="+mn-ea"/>
              </a:rPr>
              <a:t>0%</a:t>
            </a:r>
          </a:p>
          <a:p>
            <a:r>
              <a:rPr lang="zh-TW" altLang="en-US" dirty="0">
                <a:latin typeface="+mn-ea"/>
              </a:rPr>
              <a:t>輔</a:t>
            </a:r>
            <a:r>
              <a:rPr lang="en-US" altLang="zh-TW" dirty="0">
                <a:latin typeface="+mn-ea"/>
              </a:rPr>
              <a:t>12</a:t>
            </a:r>
            <a:r>
              <a:rPr lang="zh-TW" altLang="en-US" dirty="0">
                <a:latin typeface="+mn-ea"/>
              </a:rPr>
              <a:t>級：</a:t>
            </a:r>
            <a:r>
              <a:rPr lang="en-US" altLang="zh-TW" dirty="0">
                <a:latin typeface="+mn-ea"/>
              </a:rPr>
              <a:t>30%</a:t>
            </a:r>
          </a:p>
          <a:p>
            <a:r>
              <a:rPr lang="zh-TW" altLang="en-US" dirty="0">
                <a:latin typeface="+mn-ea"/>
              </a:rPr>
              <a:t>輔</a:t>
            </a:r>
            <a:r>
              <a:rPr lang="en-US" altLang="zh-TW" dirty="0">
                <a:latin typeface="+mn-ea"/>
              </a:rPr>
              <a:t>15</a:t>
            </a:r>
            <a:r>
              <a:rPr lang="zh-TW" altLang="en-US" dirty="0">
                <a:latin typeface="+mn-ea"/>
              </a:rPr>
              <a:t>級：</a:t>
            </a:r>
            <a:r>
              <a:rPr lang="en-US" altLang="zh-TW" dirty="0">
                <a:latin typeface="+mn-ea"/>
              </a:rPr>
              <a:t>10%</a:t>
            </a:r>
          </a:p>
          <a:p>
            <a:r>
              <a:rPr lang="zh-TW" altLang="en-US" dirty="0">
                <a:latin typeface="+mn-ea"/>
              </a:rPr>
              <a:t>限制級：</a:t>
            </a:r>
            <a:r>
              <a:rPr lang="en-US" altLang="zh-TW" dirty="0">
                <a:latin typeface="+mn-ea"/>
              </a:rPr>
              <a:t>10%</a:t>
            </a:r>
            <a:endParaRPr lang="zh-TW" altLang="zh-TW" dirty="0">
              <a:latin typeface="+mn-ea"/>
            </a:endParaRPr>
          </a:p>
        </p:txBody>
      </p:sp>
      <p:graphicFrame>
        <p:nvGraphicFramePr>
          <p:cNvPr id="11" name="內容版面配置區 10">
            <a:extLst>
              <a:ext uri="{FF2B5EF4-FFF2-40B4-BE49-F238E27FC236}">
                <a16:creationId xmlns:a16="http://schemas.microsoft.com/office/drawing/2014/main" id="{8F6104E7-2695-4592-8760-571CD0863A1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24314071"/>
              </p:ext>
            </p:extLst>
          </p:nvPr>
        </p:nvGraphicFramePr>
        <p:xfrm>
          <a:off x="6126163" y="1828800"/>
          <a:ext cx="4481512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572651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8AA759-F8E7-405B-BCBE-C05B2379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73460552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視圖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辦公室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44de28d-3444-4edd-9d93-f2799d6ab043" xsi:nil="true"/>
    <lcf76f155ced4ddcb4097134ff3c332f xmlns="5870a100-8856-4b37-b9ef-5fc3237f285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EB483892F2030419980BC5B99EA1DC5" ma:contentTypeVersion="9" ma:contentTypeDescription="建立新的文件。" ma:contentTypeScope="" ma:versionID="35d2c33a3f87be8e7255e94baefea24d">
  <xsd:schema xmlns:xsd="http://www.w3.org/2001/XMLSchema" xmlns:xs="http://www.w3.org/2001/XMLSchema" xmlns:p="http://schemas.microsoft.com/office/2006/metadata/properties" xmlns:ns2="5870a100-8856-4b37-b9ef-5fc3237f2854" xmlns:ns3="744de28d-3444-4edd-9d93-f2799d6ab043" targetNamespace="http://schemas.microsoft.com/office/2006/metadata/properties" ma:root="true" ma:fieldsID="fea7245bbca7ac2a3bd8caa41741bd93" ns2:_="" ns3:_="">
    <xsd:import namespace="5870a100-8856-4b37-b9ef-5fc3237f2854"/>
    <xsd:import namespace="744de28d-3444-4edd-9d93-f2799d6ab0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70a100-8856-4b37-b9ef-5fc3237f28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影像標籤" ma:readOnly="false" ma:fieldId="{5cf76f15-5ced-4ddc-b409-7134ff3c332f}" ma:taxonomyMulti="true" ma:sspId="76efec58-218f-40bf-8842-333c855203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4de28d-3444-4edd-9d93-f2799d6ab04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928a590-bd95-4cc7-a1a4-f0a00d7b8bd8}" ma:internalName="TaxCatchAll" ma:showField="CatchAllData" ma:web="744de28d-3444-4edd-9d93-f2799d6ab0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6F5D8B-C426-4EB3-946D-0267F97CA7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DFEAF2-ED6D-4D2D-B1E1-DB7B9C1786A0}">
  <ds:schemaRefs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77e75463-0609-43b1-9861-fe0c92935952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59c1bcad-7098-423b-871d-6eb77e919c74"/>
    <ds:schemaRef ds:uri="http://purl.org/dc/dcmitype/"/>
    <ds:schemaRef ds:uri="http://schemas.microsoft.com/sharepoint/v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1853240-04D9-4ED6-ABE3-E2EF752560EF}"/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0</TotalTime>
  <Words>64</Words>
  <Application>Microsoft Office PowerPoint</Application>
  <PresentationFormat>寬螢幕</PresentationFormat>
  <Paragraphs>19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Century Schoolbook</vt:lpstr>
      <vt:lpstr>Wingdings 2</vt:lpstr>
      <vt:lpstr>視圖</vt:lpstr>
      <vt:lpstr>電影分級制度</vt:lpstr>
      <vt:lpstr>級別</vt:lpstr>
      <vt:lpstr>院線電影分級比例(2022/6)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2019-01-10T15:50:57Z</dcterms:created>
  <dcterms:modified xsi:type="dcterms:W3CDTF">2022-06-07T07:58:25Z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0x0101009EB483892F2030419980BC5B99EA1DC5</vt:lpwstr>
  </property>
</Properties>
</file>