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6" r:id="rId4"/>
  </p:sldMasterIdLst>
  <p:notesMasterIdLst>
    <p:notesMasterId r:id="rId13"/>
  </p:notesMasterIdLst>
  <p:handoutMasterIdLst>
    <p:handoutMasterId r:id="rId14"/>
  </p:handoutMasterIdLst>
  <p:sldIdLst>
    <p:sldId id="258" r:id="rId5"/>
    <p:sldId id="292" r:id="rId6"/>
    <p:sldId id="284" r:id="rId7"/>
    <p:sldId id="285" r:id="rId8"/>
    <p:sldId id="256" r:id="rId9"/>
    <p:sldId id="290" r:id="rId10"/>
    <p:sldId id="289" r:id="rId11"/>
    <p:sldId id="286" r:id="rId12"/>
  </p:sldIdLst>
  <p:sldSz cx="12192000" cy="6858000"/>
  <p:notesSz cx="9144000" cy="6858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E26"/>
    <a:srgbClr val="7B5D49"/>
    <a:srgbClr val="53A196"/>
    <a:srgbClr val="CE987B"/>
    <a:srgbClr val="8A5D64"/>
    <a:srgbClr val="089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3C346-E988-4946-BEDE-08E7019C1522}" v="21" dt="2021-09-20T09:02:55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08" autoAdjust="0"/>
  </p:normalViewPr>
  <p:slideViewPr>
    <p:cSldViewPr snapToGrid="0">
      <p:cViewPr varScale="1">
        <p:scale>
          <a:sx n="71" d="100"/>
          <a:sy n="71" d="100"/>
        </p:scale>
        <p:origin x="10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08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cs"/>
              </a:defRPr>
            </a:pPr>
            <a:r>
              <a:rPr 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平均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顧</a:t>
            </a:r>
            <a:r>
              <a:rPr 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客滿意度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MingLiU" panose="02020500000000000000" pitchFamily="18" charset="-120"/>
              <a:ea typeface="PMingLiU" panose="02020500000000000000" pitchFamily="18" charset="-120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Abrantes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76000"/>
                    <a:shade val="85000"/>
                    <a:satMod val="130000"/>
                  </a:schemeClr>
                </a:gs>
                <a:gs pos="34000">
                  <a:schemeClr val="accent5">
                    <a:shade val="76000"/>
                    <a:shade val="87000"/>
                    <a:satMod val="125000"/>
                  </a:schemeClr>
                </a:gs>
                <a:gs pos="70000">
                  <a:schemeClr val="accent5">
                    <a:shade val="76000"/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shade val="76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服務</c:v>
                </c:pt>
                <c:pt idx="1">
                  <c:v>價格</c:v>
                </c:pt>
                <c:pt idx="2">
                  <c:v>設計</c:v>
                </c:pt>
                <c:pt idx="3">
                  <c:v>結構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8.5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CA-47D2-815B-94E2D5DE8B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競爭者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77000"/>
                    <a:shade val="85000"/>
                    <a:satMod val="130000"/>
                  </a:schemeClr>
                </a:gs>
                <a:gs pos="34000">
                  <a:schemeClr val="accent5">
                    <a:tint val="77000"/>
                    <a:shade val="87000"/>
                    <a:satMod val="125000"/>
                  </a:schemeClr>
                </a:gs>
                <a:gs pos="70000">
                  <a:schemeClr val="accent5">
                    <a:tint val="77000"/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77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服務</c:v>
                </c:pt>
                <c:pt idx="1">
                  <c:v>價格</c:v>
                </c:pt>
                <c:pt idx="2">
                  <c:v>設計</c:v>
                </c:pt>
                <c:pt idx="3">
                  <c:v>結構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4.5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CA-47D2-815B-94E2D5DE8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8866176"/>
        <c:axId val="548866504"/>
        <c:axId val="0"/>
      </c:bar3DChart>
      <c:catAx>
        <c:axId val="54886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+mn-cs"/>
              </a:defRPr>
            </a:pPr>
            <a:endParaRPr lang="zh-TW"/>
          </a:p>
        </c:txPr>
        <c:crossAx val="548866504"/>
        <c:crosses val="autoZero"/>
        <c:auto val="1"/>
        <c:lblAlgn val="ctr"/>
        <c:lblOffset val="100"/>
        <c:noMultiLvlLbl val="0"/>
      </c:catAx>
      <c:valAx>
        <c:axId val="548866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4886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MingLiU" panose="02020500000000000000" pitchFamily="18" charset="-120"/>
              <a:ea typeface="PMingLiU" panose="02020500000000000000" pitchFamily="18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988EF9AA-A54C-4CA3-B899-D038C5F124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C80406-BC1E-4D0C-894B-3AD45993E5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7D29B-F2C2-4366-A2B7-FCF4D9D6F4C2}" type="datetimeFigureOut">
              <a:rPr lang="zh-TW" altLang="en-US" smtClean="0"/>
              <a:t>2021/9/21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A1B9BF-C7AF-48DA-8189-7D5C092026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98ABEE-8B07-48F2-B784-B93FBA87B8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5DB0E-C21E-4CB5-A665-EDE88CC8B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89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頭佔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dirty="0"/>
          </a:p>
        </p:txBody>
      </p:sp>
      <p:sp>
        <p:nvSpPr>
          <p:cNvPr id="3" name="日期佔位符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7D29B-F2C2-4366-A2B7-FCF4D9D6F4C2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4" name="幻燈片圖像佔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dirty="0"/>
          </a:p>
        </p:txBody>
      </p:sp>
      <p:sp>
        <p:nvSpPr>
          <p:cNvPr id="5" name="註釋佔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dirty="0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60824-C9B2-45DB-A461-588741DF13A6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8251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zh-TW" smtClean="0"/>
              <a:t>1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建商介紹</a:t>
            </a:r>
          </a:p>
          <a:p>
            <a:r>
              <a:rPr lang="zh-TW" dirty="0"/>
              <a:t>標記新地點</a:t>
            </a:r>
          </a:p>
          <a:p>
            <a:r>
              <a:rPr lang="zh-TW" dirty="0"/>
              <a:t>討論完工時程</a:t>
            </a:r>
          </a:p>
          <a:p>
            <a:endParaRPr lang="zh-TW" dirty="0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0824-C9B2-45DB-A461-588741DF13A6}" type="slidenum">
              <a:rPr lang="en-US" altLang="zh-TW" smtClean="0"/>
              <a:t>2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77440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建商介紹</a:t>
            </a:r>
          </a:p>
          <a:p>
            <a:r>
              <a:rPr lang="zh-TW" dirty="0"/>
              <a:t>標記新地點</a:t>
            </a:r>
          </a:p>
          <a:p>
            <a:r>
              <a:rPr lang="zh-TW" dirty="0"/>
              <a:t>討論完工時程</a:t>
            </a:r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0824-C9B2-45DB-A461-588741DF13A6}" type="slidenum">
              <a:rPr lang="en-US" altLang="zh-TW" smtClean="0"/>
              <a:t>3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7101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介紹設計師</a:t>
            </a:r>
          </a:p>
          <a:p>
            <a:r>
              <a:rPr lang="zh-TW" dirty="0"/>
              <a:t>讓設計師聊聊自己的作品</a:t>
            </a:r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0824-C9B2-45DB-A461-588741DF13A6}" type="slidenum">
              <a:rPr lang="zh-TW" smtClean="0"/>
              <a:t>4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8860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在城市與鄉村標記新地點</a:t>
            </a:r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0824-C9B2-45DB-A461-588741DF13A6}" type="slidenum">
              <a:rPr lang="en-US" altLang="zh-TW" smtClean="0"/>
              <a:t>5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3296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dirty="0"/>
              <a:t>談談客戶滿意度</a:t>
            </a:r>
          </a:p>
          <a:p>
            <a:r>
              <a:rPr lang="zh-TW" dirty="0"/>
              <a:t>展示客戶認可影片</a:t>
            </a:r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0824-C9B2-45DB-A461-588741DF13A6}" type="slidenum">
              <a:rPr lang="en-US" altLang="zh-TW" smtClean="0"/>
              <a:t>6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2010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0824-C9B2-45DB-A461-588741DF13A6}" type="slidenum">
              <a:rPr lang="en-US" altLang="zh-TW" smtClean="0"/>
              <a:t>7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82252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圖像佔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註釋佔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4" name="幻燈片編號佔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0824-C9B2-45DB-A461-588741DF13A6}" type="slidenum">
              <a:rPr lang="en-US" altLang="zh-TW" smtClean="0"/>
              <a:t>8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48408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幻燈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/>
              <a:t>單擊以編輯主字幕樣式</a:t>
            </a:r>
            <a:endParaRPr lang="zh-TW" dirty="0"/>
          </a:p>
        </p:txBody>
      </p:sp>
      <p:cxnSp>
        <p:nvCxnSpPr>
          <p:cNvPr id="9" name="直接頭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長方形 9">
            <a:extLst>
              <a:ext uri="{FF2B5EF4-FFF2-40B4-BE49-F238E27FC236}">
                <a16:creationId xmlns:a16="http://schemas.microsoft.com/office/drawing/2014/main" id="{EFA0679E-36FF-4EE5-A3EE-130A77B898AF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日期佔位符 3">
            <a:extLst>
              <a:ext uri="{FF2B5EF4-FFF2-40B4-BE49-F238E27FC236}">
                <a16:creationId xmlns:a16="http://schemas.microsoft.com/office/drawing/2014/main" id="{AA353F9B-B091-441D-AE53-829984237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12" name="幻燈片編號佔位符 5">
            <a:extLst>
              <a:ext uri="{FF2B5EF4-FFF2-40B4-BE49-F238E27FC236}">
                <a16:creationId xmlns:a16="http://schemas.microsoft.com/office/drawing/2014/main" id="{BAEEF323-E0F4-43A5-B107-0CEB0874F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3" name="頁腳佔位符 4">
            <a:extLst>
              <a:ext uri="{FF2B5EF4-FFF2-40B4-BE49-F238E27FC236}">
                <a16:creationId xmlns:a16="http://schemas.microsoft.com/office/drawing/2014/main" id="{B27575EF-28D6-41E0-A6FA-317BF10D8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</p:spTree>
    <p:extLst>
      <p:ext uri="{BB962C8B-B14F-4D97-AF65-F5344CB8AC3E}">
        <p14:creationId xmlns:p14="http://schemas.microsoft.com/office/powerpoint/2010/main" val="3834932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和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垂直文本佔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B083BEE4-D83B-48FF-AA96-C67D73B86B64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日期佔位符 3">
            <a:extLst>
              <a:ext uri="{FF2B5EF4-FFF2-40B4-BE49-F238E27FC236}">
                <a16:creationId xmlns:a16="http://schemas.microsoft.com/office/drawing/2014/main" id="{FE311C38-FDFA-4815-991A-0A7972002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9" name="幻燈片編號佔位符 5">
            <a:extLst>
              <a:ext uri="{FF2B5EF4-FFF2-40B4-BE49-F238E27FC236}">
                <a16:creationId xmlns:a16="http://schemas.microsoft.com/office/drawing/2014/main" id="{52C2D8EE-A9AA-49B1-ADA2-D8B6BFD48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腳佔位符 4">
            <a:extLst>
              <a:ext uri="{FF2B5EF4-FFF2-40B4-BE49-F238E27FC236}">
                <a16:creationId xmlns:a16="http://schemas.microsoft.com/office/drawing/2014/main" id="{D058E6D5-2A69-4C9A-80EB-C6D905468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</p:spTree>
    <p:extLst>
      <p:ext uri="{BB962C8B-B14F-4D97-AF65-F5344CB8AC3E}">
        <p14:creationId xmlns:p14="http://schemas.microsoft.com/office/powerpoint/2010/main" val="664944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標題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長方形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垂直文本佔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29B-F2C2-4366-A2B7-FCF4D9D6F4C2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90733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和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3377EC29-94AE-42C7-B575-255C9D6B5FDC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8" name="日期佔位符 3">
            <a:extLst>
              <a:ext uri="{FF2B5EF4-FFF2-40B4-BE49-F238E27FC236}">
                <a16:creationId xmlns:a16="http://schemas.microsoft.com/office/drawing/2014/main" id="{B7762E01-5712-446A-960C-E3D82FEAC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9" name="幻燈片編號佔位符 5">
            <a:extLst>
              <a:ext uri="{FF2B5EF4-FFF2-40B4-BE49-F238E27FC236}">
                <a16:creationId xmlns:a16="http://schemas.microsoft.com/office/drawing/2014/main" id="{5F7200D5-E791-4CB7-AF87-4AA4FC4A0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腳佔位符 4">
            <a:extLst>
              <a:ext uri="{FF2B5EF4-FFF2-40B4-BE49-F238E27FC236}">
                <a16:creationId xmlns:a16="http://schemas.microsoft.com/office/drawing/2014/main" id="{3AB3A588-E8F5-4C60-99D5-8FE177369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</p:spTree>
    <p:extLst>
      <p:ext uri="{BB962C8B-B14F-4D97-AF65-F5344CB8AC3E}">
        <p14:creationId xmlns:p14="http://schemas.microsoft.com/office/powerpoint/2010/main" val="613462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節頭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編輯主文字樣式</a:t>
            </a:r>
          </a:p>
        </p:txBody>
      </p:sp>
      <p:cxnSp>
        <p:nvCxnSpPr>
          <p:cNvPr id="9" name="直接頭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長方形 9">
            <a:extLst>
              <a:ext uri="{FF2B5EF4-FFF2-40B4-BE49-F238E27FC236}">
                <a16:creationId xmlns:a16="http://schemas.microsoft.com/office/drawing/2014/main" id="{0D905030-EA93-4370-9C39-6017970E5619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日期佔位符 3">
            <a:extLst>
              <a:ext uri="{FF2B5EF4-FFF2-40B4-BE49-F238E27FC236}">
                <a16:creationId xmlns:a16="http://schemas.microsoft.com/office/drawing/2014/main" id="{BDAAE49D-9E16-4156-AA8A-772D0CFEB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12" name="幻燈片編號佔位符 5">
            <a:extLst>
              <a:ext uri="{FF2B5EF4-FFF2-40B4-BE49-F238E27FC236}">
                <a16:creationId xmlns:a16="http://schemas.microsoft.com/office/drawing/2014/main" id="{C0A7A203-95C3-4169-A4E3-2B4271610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3" name="頁腳佔位符 4">
            <a:extLst>
              <a:ext uri="{FF2B5EF4-FFF2-40B4-BE49-F238E27FC236}">
                <a16:creationId xmlns:a16="http://schemas.microsoft.com/office/drawing/2014/main" id="{539DE2A0-D64D-4B9D-9EEC-B163FD98E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</p:spTree>
    <p:extLst>
      <p:ext uri="{BB962C8B-B14F-4D97-AF65-F5344CB8AC3E}">
        <p14:creationId xmlns:p14="http://schemas.microsoft.com/office/powerpoint/2010/main" val="196107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種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32FE7519-425F-4632-A4BD-564A27B7078C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0" name="日期佔位符 3">
            <a:extLst>
              <a:ext uri="{FF2B5EF4-FFF2-40B4-BE49-F238E27FC236}">
                <a16:creationId xmlns:a16="http://schemas.microsoft.com/office/drawing/2014/main" id="{259E6F72-93B2-4315-A656-5DAF9353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11" name="幻燈片編號佔位符 5">
            <a:extLst>
              <a:ext uri="{FF2B5EF4-FFF2-40B4-BE49-F238E27FC236}">
                <a16:creationId xmlns:a16="http://schemas.microsoft.com/office/drawing/2014/main" id="{6EBB1E05-CD2D-419E-8721-218B828A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2" name="頁腳佔位符 4">
            <a:extLst>
              <a:ext uri="{FF2B5EF4-FFF2-40B4-BE49-F238E27FC236}">
                <a16:creationId xmlns:a16="http://schemas.microsoft.com/office/drawing/2014/main" id="{8CA12D0D-66B5-4612-81F4-B8A461830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</p:spTree>
    <p:extLst>
      <p:ext uri="{BB962C8B-B14F-4D97-AF65-F5344CB8AC3E}">
        <p14:creationId xmlns:p14="http://schemas.microsoft.com/office/powerpoint/2010/main" val="2528149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方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4" name="內容佔位符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5" name="文字佔位符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6" name="內容佔位符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29ED73EA-1C69-45DD-A70A-98163848C5A5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日期佔位符 3">
            <a:extLst>
              <a:ext uri="{FF2B5EF4-FFF2-40B4-BE49-F238E27FC236}">
                <a16:creationId xmlns:a16="http://schemas.microsoft.com/office/drawing/2014/main" id="{87C423A1-9BF3-4EA2-A6C4-F8DA0049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13" name="幻燈片編號佔位符 5">
            <a:extLst>
              <a:ext uri="{FF2B5EF4-FFF2-40B4-BE49-F238E27FC236}">
                <a16:creationId xmlns:a16="http://schemas.microsoft.com/office/drawing/2014/main" id="{A1E3779F-B366-4010-9E31-A5CD47A70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4" name="頁腳佔位符 4">
            <a:extLst>
              <a:ext uri="{FF2B5EF4-FFF2-40B4-BE49-F238E27FC236}">
                <a16:creationId xmlns:a16="http://schemas.microsoft.com/office/drawing/2014/main" id="{9F3B80F5-E861-4092-9408-1DE66C77B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</p:spTree>
    <p:extLst>
      <p:ext uri="{BB962C8B-B14F-4D97-AF65-F5344CB8AC3E}">
        <p14:creationId xmlns:p14="http://schemas.microsoft.com/office/powerpoint/2010/main" val="4045700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6CD1D839-E51B-4128-AD66-8631F8F5B80B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日期佔位符 3">
            <a:extLst>
              <a:ext uri="{FF2B5EF4-FFF2-40B4-BE49-F238E27FC236}">
                <a16:creationId xmlns:a16="http://schemas.microsoft.com/office/drawing/2014/main" id="{501C6897-8C45-4A19-86D9-19DCD53E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8" name="幻燈片編號佔位符 5">
            <a:extLst>
              <a:ext uri="{FF2B5EF4-FFF2-40B4-BE49-F238E27FC236}">
                <a16:creationId xmlns:a16="http://schemas.microsoft.com/office/drawing/2014/main" id="{3B99F9CE-B1B8-40A5-91C1-83AC346B3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9" name="頁腳佔位符 4">
            <a:extLst>
              <a:ext uri="{FF2B5EF4-FFF2-40B4-BE49-F238E27FC236}">
                <a16:creationId xmlns:a16="http://schemas.microsoft.com/office/drawing/2014/main" id="{B60450D7-1600-49A6-8E64-48BEAFA0A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</p:spTree>
    <p:extLst>
      <p:ext uri="{BB962C8B-B14F-4D97-AF65-F5344CB8AC3E}">
        <p14:creationId xmlns:p14="http://schemas.microsoft.com/office/powerpoint/2010/main" val="2334223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70CB51A4-1E96-47A0-B527-63184824DF4A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1" name="日期佔位符 3">
            <a:extLst>
              <a:ext uri="{FF2B5EF4-FFF2-40B4-BE49-F238E27FC236}">
                <a16:creationId xmlns:a16="http://schemas.microsoft.com/office/drawing/2014/main" id="{369A37E1-A65C-4419-98C8-2A7632D8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12" name="幻燈片編號佔位符 5">
            <a:extLst>
              <a:ext uri="{FF2B5EF4-FFF2-40B4-BE49-F238E27FC236}">
                <a16:creationId xmlns:a16="http://schemas.microsoft.com/office/drawing/2014/main" id="{2977C88D-0787-421E-A187-B7609789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3" name="頁腳佔位符 4">
            <a:extLst>
              <a:ext uri="{FF2B5EF4-FFF2-40B4-BE49-F238E27FC236}">
                <a16:creationId xmlns:a16="http://schemas.microsoft.com/office/drawing/2014/main" id="{C1FCDAF4-685D-49F2-A36B-27475FBC3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</p:spTree>
    <p:extLst>
      <p:ext uri="{BB962C8B-B14F-4D97-AF65-F5344CB8AC3E}">
        <p14:creationId xmlns:p14="http://schemas.microsoft.com/office/powerpoint/2010/main" val="868623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帶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長方形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內容佔位符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文字佔位符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5" name="日期佔位符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B7D29B-F2C2-4366-A2B7-FCF4D9D6F4C2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dirty="0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68140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帶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長方形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圖片佔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dirty="0"/>
              <a:t>按一下圖示以新增圖片</a:t>
            </a:r>
          </a:p>
        </p:txBody>
      </p:sp>
      <p:sp>
        <p:nvSpPr>
          <p:cNvPr id="4" name="文字佔位符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編輯主文字樣式</a:t>
            </a:r>
          </a:p>
        </p:txBody>
      </p:sp>
      <p:sp>
        <p:nvSpPr>
          <p:cNvPr id="5" name="日期佔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D29B-F2C2-4366-A2B7-FCF4D9D6F4C2}" type="datetimeFigureOut">
              <a:rPr lang="zh-TW" altLang="en-US" smtClean="0"/>
              <a:pPr/>
              <a:t>2021/9/21</a:t>
            </a:fld>
            <a:endParaRPr lang="zh-TW" dirty="0"/>
          </a:p>
        </p:txBody>
      </p:sp>
      <p:sp>
        <p:nvSpPr>
          <p:cNvPr id="6" name="頁腳佔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幻燈片編號佔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485681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長方形 8"/>
          <p:cNvSpPr/>
          <p:nvPr/>
        </p:nvSpPr>
        <p:spPr>
          <a:xfrm>
            <a:off x="15" y="6334315"/>
            <a:ext cx="12191985" cy="923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標題佔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單擊以編輯主標題樣式</a:t>
            </a:r>
            <a:endParaRPr lang="zh-TW" dirty="0"/>
          </a:p>
        </p:txBody>
      </p:sp>
      <p:sp>
        <p:nvSpPr>
          <p:cNvPr id="3" name="文字佔位符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/>
              <a:t>編輯主文字樣式</a:t>
            </a:r>
          </a:p>
          <a:p>
            <a:pPr lvl="1"/>
            <a:r>
              <a:rPr lang="zh-TW"/>
              <a:t>第二級</a:t>
            </a:r>
          </a:p>
          <a:p>
            <a:pPr lvl="2"/>
            <a:r>
              <a:rPr lang="zh-TW"/>
              <a:t>第三級</a:t>
            </a:r>
          </a:p>
          <a:p>
            <a:pPr lvl="3"/>
            <a:r>
              <a:rPr lang="zh-TW"/>
              <a:t>第四級</a:t>
            </a:r>
          </a:p>
          <a:p>
            <a:pPr lvl="4"/>
            <a:r>
              <a:rPr lang="zh-TW"/>
              <a:t>第五級</a:t>
            </a:r>
            <a:endParaRPr lang="zh-TW" dirty="0"/>
          </a:p>
        </p:txBody>
      </p:sp>
      <p:sp>
        <p:nvSpPr>
          <p:cNvPr id="4" name="日期佔位符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FABRIKAM</a:t>
            </a:r>
            <a:r>
              <a:rPr lang="zh-TW" altLang="zh-TW" sz="9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  <a:endParaRPr lang="zh-TW" dirty="0"/>
          </a:p>
        </p:txBody>
      </p:sp>
      <p:sp>
        <p:nvSpPr>
          <p:cNvPr id="5" name="頁腳佔位符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TW" dirty="0"/>
              <a:t>(123)555-0122</a:t>
            </a:r>
          </a:p>
        </p:txBody>
      </p:sp>
      <p:sp>
        <p:nvSpPr>
          <p:cNvPr id="6" name="幻燈片編號佔位符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40246-E016-4791-95CC-FC096CBE2AE2}" type="slidenum">
              <a:rPr lang="zh-TW" smtClean="0"/>
              <a:t>‹#›</a:t>
            </a:fld>
            <a:endParaRPr lang="zh-TW" dirty="0"/>
          </a:p>
        </p:txBody>
      </p:sp>
      <p:cxnSp>
        <p:nvCxnSpPr>
          <p:cNvPr id="10" name="直接頭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rikamresidence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長方形 3">
            <a:extLst>
              <a:ext uri="{FF2B5EF4-FFF2-40B4-BE49-F238E27FC236}">
                <a16:creationId xmlns:a16="http://schemas.microsoft.com/office/drawing/2014/main" id="{12369210-2AAB-42F7-B714-743E23C88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2" y="4915076"/>
            <a:ext cx="12192032" cy="19429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Abrantes</a:t>
            </a:r>
            <a:r>
              <a:rPr lang="zh-TW" sz="5400" b="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住宅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 lnSpcReduction="10000"/>
          </a:bodyPr>
          <a:lstStyle/>
          <a:p>
            <a:pPr algn="ctr">
              <a:spcAft>
                <a:spcPts val="600"/>
              </a:spcAft>
            </a:pPr>
            <a:r>
              <a:rPr lang="zh-TW" sz="2800" cap="none" dirty="0">
                <a:solidFill>
                  <a:schemeClr val="bg1"/>
                </a:solidFill>
              </a:rPr>
              <a:t>生活與遊樂的繽紛地點</a:t>
            </a:r>
          </a:p>
          <a:p>
            <a:pPr>
              <a:spcAft>
                <a:spcPts val="600"/>
              </a:spcAft>
            </a:pPr>
            <a:endParaRPr lang="zh-TW" sz="1500" cap="none" dirty="0">
              <a:solidFill>
                <a:srgbClr val="FFFFFF"/>
              </a:solidFill>
            </a:endParaRPr>
          </a:p>
        </p:txBody>
      </p:sp>
      <p:pic>
        <p:nvPicPr>
          <p:cNvPr id="7" name="圖形化 6">
            <a:extLst>
              <a:ext uri="{FF2B5EF4-FFF2-40B4-BE49-F238E27FC236}">
                <a16:creationId xmlns:a16="http://schemas.microsoft.com/office/drawing/2014/main" id="{D72FE5EB-5645-469E-AC94-68F8C4F7CA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" y="0"/>
            <a:ext cx="12192032" cy="501785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83505-7B5C-469F-941F-8A15CD31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客製化家庭住宅</a:t>
            </a:r>
            <a:endParaRPr lang="zh-TW" dirty="0"/>
          </a:p>
        </p:txBody>
      </p:sp>
      <p:sp>
        <p:nvSpPr>
          <p:cNvPr id="3" name="內容佔位符 2">
            <a:extLst>
              <a:ext uri="{FF2B5EF4-FFF2-40B4-BE49-F238E27FC236}">
                <a16:creationId xmlns:a16="http://schemas.microsoft.com/office/drawing/2014/main" id="{B7C98618-8BD1-4CA6-97A4-526E5C12C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4" y="1847088"/>
            <a:ext cx="4937760" cy="4114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讓我們為您打造夢想之家！</a:t>
            </a:r>
          </a:p>
        </p:txBody>
      </p:sp>
      <p:pic>
        <p:nvPicPr>
          <p:cNvPr id="5" name="內容佔位符 10" descr="有泳池的現代住宅">
            <a:extLst>
              <a:ext uri="{FF2B5EF4-FFF2-40B4-BE49-F238E27FC236}">
                <a16:creationId xmlns:a16="http://schemas.microsoft.com/office/drawing/2014/main" id="{36234C10-CD48-44DA-BE7A-E58DC15B5E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80" y="2668380"/>
            <a:ext cx="4636008" cy="3075585"/>
          </a:xfrm>
          <a:prstGeom prst="rect">
            <a:avLst/>
          </a:prstGeom>
          <a:ln w="38100" cap="sq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內容佔位符 18" descr="有磚牆的古典房屋">
            <a:extLst>
              <a:ext uri="{FF2B5EF4-FFF2-40B4-BE49-F238E27FC236}">
                <a16:creationId xmlns:a16="http://schemas.microsoft.com/office/drawing/2014/main" id="{5767FC4A-FD6A-4DD0-8031-124BE78FE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6270" y="2660837"/>
            <a:ext cx="4636008" cy="3090672"/>
          </a:xfrm>
          <a:prstGeom prst="rect">
            <a:avLst/>
          </a:prstGeom>
          <a:ln w="38100" cap="sq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547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DA1C3-416D-400D-92FA-F44D4EC5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富麗的雙臥室公寓</a:t>
            </a:r>
          </a:p>
        </p:txBody>
      </p:sp>
      <p:sp>
        <p:nvSpPr>
          <p:cNvPr id="3" name="海灘公寓">
            <a:extLst>
              <a:ext uri="{FF2B5EF4-FFF2-40B4-BE49-F238E27FC236}">
                <a16:creationId xmlns:a16="http://schemas.microsoft.com/office/drawing/2014/main" id="{7FAE87AC-D015-40CC-A1D3-2C450C0D09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3800" y="1845735"/>
            <a:ext cx="4841240" cy="403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水景</a:t>
            </a:r>
          </a:p>
        </p:txBody>
      </p:sp>
      <p:pic>
        <p:nvPicPr>
          <p:cNvPr id="11" name="圖片 10" descr="湖畔小屋">
            <a:extLst>
              <a:ext uri="{FF2B5EF4-FFF2-40B4-BE49-F238E27FC236}">
                <a16:creationId xmlns:a16="http://schemas.microsoft.com/office/drawing/2014/main" id="{DEBB3FF8-26E2-4A46-B429-6382BF7340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800" y="2451296"/>
            <a:ext cx="3800537" cy="3538743"/>
          </a:xfrm>
          <a:prstGeom prst="rect">
            <a:avLst/>
          </a:prstGeom>
          <a:ln w="38100" cap="sq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山間公寓">
            <a:extLst>
              <a:ext uri="{FF2B5EF4-FFF2-40B4-BE49-F238E27FC236}">
                <a16:creationId xmlns:a16="http://schemas.microsoft.com/office/drawing/2014/main" id="{2E57815F-B790-40A4-B9AA-D4F179CAB6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3534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山景</a:t>
            </a:r>
          </a:p>
        </p:txBody>
      </p:sp>
      <p:pic>
        <p:nvPicPr>
          <p:cNvPr id="13" name="圖片 12" descr="山林房屋">
            <a:extLst>
              <a:ext uri="{FF2B5EF4-FFF2-40B4-BE49-F238E27FC236}">
                <a16:creationId xmlns:a16="http://schemas.microsoft.com/office/drawing/2014/main" id="{EBF9D02E-FF04-4069-8C4E-45F41F908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7305" y="2706467"/>
            <a:ext cx="3921766" cy="3538743"/>
          </a:xfrm>
          <a:prstGeom prst="rect">
            <a:avLst/>
          </a:prstGeom>
          <a:ln w="38100" cap="sq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625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50688-12D2-4098-ABC3-1C9A25A7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232" y="307775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dirty="0"/>
              <a:t>獲獎</a:t>
            </a:r>
            <a:br>
              <a:rPr dirty="0"/>
            </a:br>
            <a:r>
              <a:rPr lang="zh-TW" dirty="0"/>
              <a:t>室內設計師</a:t>
            </a:r>
          </a:p>
        </p:txBody>
      </p:sp>
      <p:sp>
        <p:nvSpPr>
          <p:cNvPr id="52" name="內容佔位符 35">
            <a:extLst>
              <a:ext uri="{FF2B5EF4-FFF2-40B4-BE49-F238E27FC236}">
                <a16:creationId xmlns:a16="http://schemas.microsoft.com/office/drawing/2014/main" id="{893F18EC-CA8B-4726-A8EE-DE5000E3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4214" y="2024057"/>
            <a:ext cx="6493111" cy="3670180"/>
          </a:xfrm>
        </p:spPr>
        <p:txBody>
          <a:bodyPr vert="horz" lIns="0" tIns="45720" rIns="0" bIns="45720" rtlCol="0">
            <a:noAutofit/>
          </a:bodyPr>
          <a:lstStyle/>
          <a:p>
            <a:pPr marL="233363" indent="-233363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專為您設計的家。</a:t>
            </a:r>
          </a:p>
          <a:p>
            <a:pPr marL="233363" indent="-233363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探索所有建築風格。</a:t>
            </a:r>
          </a:p>
          <a:p>
            <a:pPr marL="233363" indent="-233363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只用高級建材。</a:t>
            </a:r>
          </a:p>
          <a:p>
            <a:pPr marL="233363" indent="-233363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定期討論設計進度。	</a:t>
            </a:r>
          </a:p>
          <a:p>
            <a:pPr marL="233363" indent="-233363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TW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33363" indent="-233363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TW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33363" indent="-233363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TW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33363" indent="-233363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TW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內容佔位符 8" descr="客廳">
            <a:extLst>
              <a:ext uri="{FF2B5EF4-FFF2-40B4-BE49-F238E27FC236}">
                <a16:creationId xmlns:a16="http://schemas.microsoft.com/office/drawing/2014/main" id="{96D7E59A-92E9-4D41-B8C4-5CA3A85025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674" y="489717"/>
            <a:ext cx="1963116" cy="25673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3" name="內容佔位符 12" descr="廚房">
            <a:extLst>
              <a:ext uri="{FF2B5EF4-FFF2-40B4-BE49-F238E27FC236}">
                <a16:creationId xmlns:a16="http://schemas.microsoft.com/office/drawing/2014/main" id="{48E97D1F-6DA6-49DC-8297-B290A6D9B7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8776" y="489717"/>
            <a:ext cx="1963116" cy="25673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4" name="內容佔位符 10" descr="雙層結構大落地窗">
            <a:extLst>
              <a:ext uri="{FF2B5EF4-FFF2-40B4-BE49-F238E27FC236}">
                <a16:creationId xmlns:a16="http://schemas.microsoft.com/office/drawing/2014/main" id="{CAD4B6FD-A601-4778-A548-63C082F1E3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673" y="3218100"/>
            <a:ext cx="4067219" cy="256730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星級：5 分 6" descr="星星">
            <a:extLst>
              <a:ext uri="{FF2B5EF4-FFF2-40B4-BE49-F238E27FC236}">
                <a16:creationId xmlns:a16="http://schemas.microsoft.com/office/drawing/2014/main" id="{B24384A8-861B-4D66-BEB7-F79E3BFA6A98}"/>
              </a:ext>
            </a:extLst>
          </p:cNvPr>
          <p:cNvSpPr/>
          <p:nvPr/>
        </p:nvSpPr>
        <p:spPr>
          <a:xfrm>
            <a:off x="4876232" y="489717"/>
            <a:ext cx="921883" cy="899987"/>
          </a:xfrm>
          <a:prstGeom prst="hear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567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CBB936-07AB-4F94-903A-69AC559B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美麗的都市與鄉村地段</a:t>
            </a:r>
          </a:p>
        </p:txBody>
      </p:sp>
      <p:pic>
        <p:nvPicPr>
          <p:cNvPr id="9" name="內容佔位符 8" descr="河上的繽紛公寓">
            <a:extLst>
              <a:ext uri="{FF2B5EF4-FFF2-40B4-BE49-F238E27FC236}">
                <a16:creationId xmlns:a16="http://schemas.microsoft.com/office/drawing/2014/main" id="{59865CAA-F88D-4B0D-B8C1-3ADFBCB7B3B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9430" y="2513457"/>
            <a:ext cx="4286250" cy="2838944"/>
          </a:xfrm>
          <a:prstGeom prst="rect">
            <a:avLst/>
          </a:prstGeom>
          <a:ln w="38100" cap="sq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15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A6F22-07CB-4EE9-B6DC-4A84529B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3"/>
            <a:ext cx="10058400" cy="1450757"/>
          </a:xfrm>
        </p:spPr>
        <p:txBody>
          <a:bodyPr/>
          <a:lstStyle/>
          <a:p>
            <a:r>
              <a:rPr lang="zh-TW" altLang="en-US" dirty="0"/>
              <a:t>顧</a:t>
            </a:r>
            <a:r>
              <a:rPr lang="zh-TW" dirty="0"/>
              <a:t>客滿意度</a:t>
            </a:r>
          </a:p>
        </p:txBody>
      </p:sp>
      <p:graphicFrame>
        <p:nvGraphicFramePr>
          <p:cNvPr id="9" name="內容佔位符 8" descr="Fabrikam 與競爭者相比的平均客戶滿意度評分表就服務、價格、設計與結構上的比較來看，Fabrikam 有著更高的評價">
            <a:extLst>
              <a:ext uri="{FF2B5EF4-FFF2-40B4-BE49-F238E27FC236}">
                <a16:creationId xmlns:a16="http://schemas.microsoft.com/office/drawing/2014/main" id="{B592F2D7-D924-4466-B76E-77EA8A81A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445499"/>
              </p:ext>
            </p:extLst>
          </p:nvPr>
        </p:nvGraphicFramePr>
        <p:xfrm>
          <a:off x="1096963" y="1988191"/>
          <a:ext cx="9825503" cy="388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654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E39B1DB3-8BAD-46E5-80AA-FAEE237E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3263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2B550826-6D9E-438A-8B82-316C492C3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5600" y="330200"/>
            <a:ext cx="11455400" cy="576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DD8D5C-4B3D-43A9-8357-D039AF79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749" y="639097"/>
            <a:ext cx="4813072" cy="36860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今天就連絡我們</a:t>
            </a:r>
          </a:p>
        </p:txBody>
      </p:sp>
      <p:sp>
        <p:nvSpPr>
          <p:cNvPr id="3" name="內容佔位符 2">
            <a:extLst>
              <a:ext uri="{FF2B5EF4-FFF2-40B4-BE49-F238E27FC236}">
                <a16:creationId xmlns:a16="http://schemas.microsoft.com/office/drawing/2014/main" id="{58F2E514-DC5D-4518-9284-55ACD1CE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735" y="2819405"/>
            <a:ext cx="4829101" cy="36933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zh-TW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夢想之家等著您。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D7559-6B17-4BD8-BE76-997CF543FE71}"/>
              </a:ext>
            </a:extLst>
          </p:cNvPr>
          <p:cNvSpPr txBox="1"/>
          <p:nvPr/>
        </p:nvSpPr>
        <p:spPr>
          <a:xfrm>
            <a:off x="7420218" y="4547481"/>
            <a:ext cx="3242134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404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altLang="zh-TW" sz="2000" dirty="0">
                <a:hlinkClick r:id="rId3"/>
              </a:rPr>
              <a:t>Abrantes</a:t>
            </a:r>
            <a:r>
              <a:rPr lang="zh-TW" sz="2000" dirty="0">
                <a:hlinkClick r:id="rId3"/>
              </a:rPr>
              <a:t> 住宅</a:t>
            </a:r>
            <a:endParaRPr lang="zh-TW" sz="2000" dirty="0"/>
          </a:p>
        </p:txBody>
      </p:sp>
      <p:pic>
        <p:nvPicPr>
          <p:cNvPr id="8" name="圖片 7" descr="溫潤的室內裝潢">
            <a:extLst>
              <a:ext uri="{FF2B5EF4-FFF2-40B4-BE49-F238E27FC236}">
                <a16:creationId xmlns:a16="http://schemas.microsoft.com/office/drawing/2014/main" id="{5E8384F7-EB80-4A96-B6E5-842379AF76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577" y="1577075"/>
            <a:ext cx="5536987" cy="36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1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長方形 3">
            <a:extLst>
              <a:ext uri="{FF2B5EF4-FFF2-40B4-BE49-F238E27FC236}">
                <a16:creationId xmlns:a16="http://schemas.microsoft.com/office/drawing/2014/main" id="{FBEAAE10-491A-464C-840B-343C58010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01161" cy="6349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F5E5D47E-50C6-4598-9195-1C724D64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" y="914403"/>
            <a:ext cx="4089294" cy="908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Abrantes</a:t>
            </a:r>
            <a:r>
              <a:rPr 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成員</a:t>
            </a:r>
          </a:p>
        </p:txBody>
      </p:sp>
      <p:cxnSp>
        <p:nvCxnSpPr>
          <p:cNvPr id="11" name="直接頭 10">
            <a:extLst>
              <a:ext uri="{FF2B5EF4-FFF2-40B4-BE49-F238E27FC236}">
                <a16:creationId xmlns:a16="http://schemas.microsoft.com/office/drawing/2014/main" id="{22D827AB-B5AE-4E71-A9E4-49BB7FA8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2825" y="1822818"/>
            <a:ext cx="302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佔位符 8">
            <a:extLst>
              <a:ext uri="{FF2B5EF4-FFF2-40B4-BE49-F238E27FC236}">
                <a16:creationId xmlns:a16="http://schemas.microsoft.com/office/drawing/2014/main" id="{74A0925F-C9BE-4E0E-8530-2256383B4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391" y="1999558"/>
            <a:ext cx="3727489" cy="4023359"/>
          </a:xfrm>
        </p:spPr>
        <p:txBody>
          <a:bodyPr vert="horz" lIns="0" tIns="45720" rIns="0" bIns="45720" rtlCol="0">
            <a:noAutofit/>
          </a:bodyPr>
          <a:lstStyle/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Raquel Mello – 經理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Reshma Patel – </a:t>
            </a:r>
            <a:r>
              <a:rPr lang="zh-TW" altLang="en-US" dirty="0">
                <a:latin typeface="+mn-ea"/>
                <a:cs typeface="Calibri Light" panose="020F0302020204030204" pitchFamily="34" charset="0"/>
              </a:rPr>
              <a:t>特約助理</a:t>
            </a:r>
            <a:endParaRPr lang="zh-TW" dirty="0">
              <a:latin typeface="+mn-ea"/>
              <a:cs typeface="Calibri Light" panose="020F0302020204030204" pitchFamily="34" charset="0"/>
            </a:endParaRP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Mandar Naik – </a:t>
            </a:r>
            <a:r>
              <a:rPr lang="zh-TW" altLang="en-US" dirty="0">
                <a:latin typeface="+mn-ea"/>
                <a:cs typeface="Calibri Light" panose="020F0302020204030204" pitchFamily="34" charset="0"/>
              </a:rPr>
              <a:t>特約助理</a:t>
            </a:r>
            <a:endParaRPr lang="zh-TW" dirty="0">
              <a:latin typeface="+mn-ea"/>
              <a:cs typeface="Calibri Light" panose="020F0302020204030204" pitchFamily="34" charset="0"/>
            </a:endParaRP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Tosh Meston – </a:t>
            </a:r>
            <a:r>
              <a:rPr lang="zh-TW" altLang="en-US" dirty="0">
                <a:latin typeface="+mn-ea"/>
                <a:cs typeface="Calibri Light" panose="020F0302020204030204" pitchFamily="34" charset="0"/>
              </a:rPr>
              <a:t>特約助理</a:t>
            </a:r>
            <a:endParaRPr lang="zh-TW" dirty="0">
              <a:latin typeface="+mn-ea"/>
              <a:cs typeface="Calibri Light" panose="020F0302020204030204" pitchFamily="34" charset="0"/>
            </a:endParaRP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Jeff Smith – </a:t>
            </a:r>
            <a:r>
              <a:rPr lang="zh-TW" altLang="en-US" dirty="0">
                <a:latin typeface="+mn-ea"/>
                <a:cs typeface="Calibri Light" panose="020F0302020204030204" pitchFamily="34" charset="0"/>
              </a:rPr>
              <a:t>特約助理</a:t>
            </a:r>
            <a:endParaRPr lang="zh-TW" dirty="0">
              <a:latin typeface="+mn-ea"/>
              <a:cs typeface="Calibri Light" panose="020F0302020204030204" pitchFamily="34" charset="0"/>
            </a:endParaRP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Mads Nygaard – 設計師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Shengda Yang – 設計師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Dylan Miller – 設計師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David J. Ortiz – 理財顧問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dirty="0">
                <a:latin typeface="Calibri Light" panose="020F0302020204030204" pitchFamily="34" charset="0"/>
                <a:cs typeface="Calibri Light" panose="020F0302020204030204" pitchFamily="34" charset="0"/>
              </a:rPr>
              <a:t>Amy Rusko – 理財顧問</a:t>
            </a:r>
          </a:p>
        </p:txBody>
      </p:sp>
      <p:sp>
        <p:nvSpPr>
          <p:cNvPr id="3" name="長方形 2">
            <a:extLst>
              <a:ext uri="{FF2B5EF4-FFF2-40B4-BE49-F238E27FC236}">
                <a16:creationId xmlns:a16="http://schemas.microsoft.com/office/drawing/2014/main" id="{FEB4DACE-3120-473D-9CA3-D9517BC5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409630" y="0"/>
            <a:ext cx="7782370" cy="6349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dirty="0"/>
          </a:p>
        </p:txBody>
      </p:sp>
      <p:pic>
        <p:nvPicPr>
          <p:cNvPr id="12" name="內容佔位符 11" descr="玻璃摩天大樓">
            <a:extLst>
              <a:ext uri="{FF2B5EF4-FFF2-40B4-BE49-F238E27FC236}">
                <a16:creationId xmlns:a16="http://schemas.microsoft.com/office/drawing/2014/main" id="{49C8C18F-BD37-4CD5-BBAD-D30DC1B161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270" y="0"/>
            <a:ext cx="7783730" cy="63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9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辦公室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4852345543C41A8D2C8343CF4B874" ma:contentTypeVersion="13" ma:contentTypeDescription="Create a new document." ma:contentTypeScope="" ma:versionID="e1b2d99699d72d8131a9913078eaca6a">
  <xs:schema xmlns:xsd="http://www.w3.org/2001/XMLSchema" xmlns:xs="http://www.w3.org/2001/XMLSchema" xmlns:p="http://schemas.microsoft.com/office/2006/metadata/properties" xmlns:ns1="http://schemas.microsoft.com/sharepoint/v3" xmlns:ns2="59c1bcad-7098-423b-871d-6eb77e919c74" xmlns:ns3="77e75463-0609-43b1-9861-fe0c92935952" targetNamespace="http://schemas.microsoft.com/office/2006/metadata/properties" ma:root="true" ma:fieldsID="5fa49e0b189691b5a54043b4de04bfa4" ns1:_="" ns2:_="" ns3:_="">
    <xs:import namespace="http://schemas.microsoft.com/sharepoint/v3"/>
    <xs:import namespace="59c1bcad-7098-423b-871d-6eb77e919c74"/>
    <xs:import namespace="77e75463-0609-43b1-9861-fe0c92935952"/>
    <xs:element name="properties">
      <xs:complexType>
        <xs:sequence>
          <xs:element name="documentManagement">
            <xs:complexType>
              <xs:all>
                <xs:element ref="ns2:MediaServiceMetadata" minOccurs="0"/>
                <xs:element ref="ns2:MediaServiceFastMetadata" minOccurs="0"/>
                <xs:element ref="ns2:MediaServiceAutoTags" minOccurs="0"/>
                <xs:element ref="ns2:MediaServiceOCR" minOccurs="0"/>
                <xs:element ref="ns1:_ip_UnifiedCompliancePolicyProperties" minOccurs="0"/>
                <xs:element ref="ns1:_ip_UnifiedCompliancePolicyUIAction" minOccurs="0"/>
                <xs:element ref="ns3:SharedWithUsers" minOccurs="0"/>
                <xs:element ref="ns3:SharedWithDetails" minOccurs="0"/>
                <xs:element ref="ns2:MediaServiceAutoKeyPoints" minOccurs="0"/>
                <xs:element ref="ns2:MediaServiceKeyPoints" minOccurs="0"/>
                <xs:element ref="ns2:MediaServiceDateTaken" minOccurs="0"/>
                <xs:element ref="ns2:MediaServiceGenerationTime" minOccurs="0"/>
                <xs:element ref="ns2:MediaServiceEventHashCode" minOccurs="0"/>
              </xs:all>
            </xs:complexType>
          </xs:element>
        </xs:sequence>
      </xs:complex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:import namespace="http://schemas.microsoft.com/office/2006/documentManagement/types"/>
    <xs:import namespace="http://schemas.microsoft.com/office/infopath/2007/PartnerControls"/>
    <xs:element name="_ip_UnifiedCompliancePolicyProperties" ma:index="12" nillable="true" ma:displayName="Unified Compliance Policy Properties" ma:hidden="true" ma:internalName="_ip_UnifiedCompliancePolicyProperties">
      <xs:simpleType>
        <xs:restriction base="dms:Note"/>
      </xs:simpleType>
    </xs:element>
    <xs:element name="_ip_UnifiedCompliancePolicyUIAction" ma:index="13" nillable="true" ma:displayName="Unified Compliance Policy UI Action" ma:hidden="true" ma:internalName="_ip_UnifiedCompliancePolicyUIAction">
      <xs:simpleType>
        <xs:restriction base="dms:Text"/>
      </xs:simple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59c1bcad-7098-423b-871d-6eb77e919c74" elementFormDefault="qualified">
    <xs:import namespace="http://schemas.microsoft.com/office/2006/documentManagement/types"/>
    <xs:import namespace="http://schemas.microsoft.com/office/infopath/2007/PartnerControls"/>
    <xs:element name="MediaServiceMetadata" ma:index="8" nillable="true" ma:displayName="MediaServiceMetadata" ma:hidden="true" ma:internalName="MediaServiceMetadata" ma:readOnly="true">
      <xs:simpleType>
        <xs:restriction base="dms:Note"/>
      </xs:simpleType>
    </xs:element>
    <xs:element name="MediaServiceFastMetadata" ma:index="9" nillable="true" ma:displayName="MediaServiceFastMetadata" ma:hidden="true" ma:internalName="MediaServiceFastMetadata" ma:readOnly="true">
      <xs:simpleType>
        <xs:restriction base="dms:Note"/>
      </xs:simpleType>
    </xs:element>
    <xs:element name="MediaServiceAutoTags" ma:index="10" nillable="true" ma:displayName="MediaServiceAutoTags" ma:internalName="MediaServiceAutoTags" ma:readOnly="true">
      <xs:simpleType>
        <xs:restriction base="dms:Text"/>
      </xs:simpleType>
    </xs:element>
    <xs:element name="MediaServiceOCR" ma:index="11" nillable="true" ma:displayName="MediaServiceOCR" ma:internalName="MediaServiceOCR" ma:readOnly="true">
      <xs:simpleType>
        <xs:restriction base="dms:Note">
          <xs:maxLength value="255"/>
        </xs:restriction>
      </xs:simpleType>
    </xs:element>
    <xs:element name="MediaServiceAutoKeyPoints" ma:index="16" nillable="true" ma:displayName="MediaServiceAutoKeyPoints" ma:hidden="true" ma:internalName="MediaServiceAutoKeyPoints" ma:readOnly="true">
      <xs:simpleType>
        <xs:restriction base="dms:Note"/>
      </xs:simpleType>
    </xs:element>
    <xs:element name="MediaServiceKeyPoints" ma:index="17" nillable="true" ma:displayName="KeyPoints" ma:internalName="MediaServiceKeyPoints" ma:readOnly="true">
      <xs:simpleType>
        <xs:restriction base="dms:Note">
          <xs:maxLength value="255"/>
        </xs:restriction>
      </xs:simpleType>
    </xs:element>
    <xs:element name="MediaServiceDateTaken" ma:index="18" nillable="true" ma:displayName="MediaServiceDateTaken" ma:hidden="true" ma:internalName="MediaServiceDateTaken" ma:readOnly="true">
      <xs:simpleType>
        <xs:restriction base="dms:Text"/>
      </xs:simpleType>
    </xs:element>
    <xs:element name="MediaServiceGenerationTime" ma:index="19" nillable="true" ma:displayName="MediaServiceGenerationTime" ma:hidden="true" ma:internalName="MediaServiceGenerationTime" ma:readOnly="true">
      <xs:simpleType>
        <xs:restriction base="dms:Text"/>
      </xs:simpleType>
    </xs:element>
    <xs:element name="MediaServiceEventHashCode" ma:index="20" nillable="true" ma:displayName="MediaServiceEventHashCode" ma:hidden="true" ma:internalName="MediaServiceEventHashCode" ma:readOnly="true">
      <xs:simpleType>
        <xs:restriction base="dms:Text"/>
      </xs:simpleType>
    </xs:element>
  </xs:schema>
  <xs:schema xmlns:xsd="http://www.w3.org/2001/XMLSchema" xmlns:xs="http://www.w3.org/2001/XMLSchema" xmlns:dms="http://schemas.microsoft.com/office/2006/documentManagement/types" xmlns:pc="http://schemas.microsoft.com/office/infopath/2007/PartnerControls" targetNamespace="77e75463-0609-43b1-9861-fe0c92935952" elementFormDefault="qualified">
    <xs:import namespace="http://schemas.microsoft.com/office/2006/documentManagement/types"/>
    <xs:import namespace="http://schemas.microsoft.com/office/infopath/2007/PartnerControls"/>
    <xs:element name="SharedWithUsers" ma:index="14" nillable="true" ma:displayName="Shared With" ma:internalName="SharedWithUsers" ma:readOnly="true">
      <xs:complexType>
        <xs:complexContent>
          <xs:extension base="dms:UserMulti">
            <xs:sequence>
              <xs:element name="UserInfo" minOccurs="0" maxOccurs="unbounded">
                <xs:complexType>
                  <xs:sequence>
                    <xs:element name="DisplayName" type="xsd:string" minOccurs="0"/>
                    <xs:element name="AccountId" type="dms:UserId" minOccurs="0" nillable="true"/>
                    <xs:element name="AccountType" type="xsd:string" minOccurs="0"/>
                  </xs:sequence>
                </xs:complexType>
              </xs:element>
            </xs:sequence>
          </xs:extension>
        </xs:complexContent>
      </xs:complexType>
    </xs:element>
    <xs:element name="SharedWithDetails" ma:index="15" nillable="true" ma:displayName="Shared With Details" ma:internalName="SharedWithDetails" ma:readOnly="true">
      <xs:simpleType>
        <xs:restriction base="dms:Note">
          <xs:maxLength value="255"/>
        </xs:restriction>
      </xs:simpleType>
    </xs:element>
  </xs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0595FB-E598-450A-897A-EA77B3316FC4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77e75463-0609-43b1-9861-fe0c92935952"/>
    <ds:schemaRef ds:uri="http://purl.org/dc/terms/"/>
    <ds:schemaRef ds:uri="59c1bcad-7098-423b-871d-6eb77e919c74"/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371997F-6535-4B9E-9CB0-AC9A95740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EC7AC-07CB-454A-A4EB-BFCFF4E290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c1bcad-7098-423b-871d-6eb77e919c74"/>
    <ds:schemaRef ds:uri="77e75463-0609-43b1-9861-fe0c92935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寬螢幕</PresentationFormat>
  <Paragraphs>50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PMingLiU</vt:lpstr>
      <vt:lpstr>PMingLiU</vt:lpstr>
      <vt:lpstr>Arial</vt:lpstr>
      <vt:lpstr>Calibri</vt:lpstr>
      <vt:lpstr>Calibri Light</vt:lpstr>
      <vt:lpstr>回顧</vt:lpstr>
      <vt:lpstr>Abrantes 住宅</vt:lpstr>
      <vt:lpstr>客製化家庭住宅</vt:lpstr>
      <vt:lpstr>富麗的雙臥室公寓</vt:lpstr>
      <vt:lpstr>獲獎 室內設計師</vt:lpstr>
      <vt:lpstr>美麗的都市與鄉村地段</vt:lpstr>
      <vt:lpstr>顧客滿意度</vt:lpstr>
      <vt:lpstr>今天就連絡我們</vt:lpstr>
      <vt:lpstr>Abrantes 成員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2019-04-12T23:01:36Z</dcterms:created>
  <dcterms:modified xsi:type="dcterms:W3CDTF">2021-09-20T17:59:54Z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0x010100EAE4852345543C41A8D2C8343CF4B874</vt:lpwstr>
  </property>
</Properties>
</file>