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889" r:id="rId2"/>
    <p:sldId id="890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  <p:sldId id="899" r:id="rId12"/>
    <p:sldId id="900" r:id="rId13"/>
    <p:sldId id="901" r:id="rId14"/>
    <p:sldId id="902" r:id="rId15"/>
    <p:sldId id="903" r:id="rId16"/>
    <p:sldId id="904" r:id="rId17"/>
    <p:sldId id="905" r:id="rId18"/>
    <p:sldId id="906" r:id="rId19"/>
    <p:sldId id="907" r:id="rId20"/>
    <p:sldId id="90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046" autoAdjust="0"/>
  </p:normalViewPr>
  <p:slideViewPr>
    <p:cSldViewPr>
      <p:cViewPr varScale="1">
        <p:scale>
          <a:sx n="119" d="100"/>
          <a:sy n="119" d="100"/>
        </p:scale>
        <p:origin x="141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3A8B0B40-77E6-43AA-9A32-809EAADD83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3B9CD95-E12A-4414-8777-B30513D4C5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8F76F-6CBF-458D-A196-64640BEED03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0A26A5C-E293-4A48-AC1F-25F429E26F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995498B-CDF3-4619-AE08-077916182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321E-DBA1-423E-82BB-8AC017D4E3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28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9D9525-9DD8-43D1-942F-7BC2C6E20CA1}" type="slidenum">
              <a:rPr lang="en-US" altLang="ko-KR" smtClean="0">
                <a:latin typeface="굴림" charset="-127"/>
                <a:ea typeface="굴림" charset="-127"/>
              </a:rPr>
              <a:pPr/>
              <a:t>10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14375"/>
            <a:ext cx="4570412" cy="34274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108" y="4325024"/>
            <a:ext cx="5032190" cy="4105980"/>
          </a:xfrm>
          <a:noFill/>
          <a:ln/>
        </p:spPr>
        <p:txBody>
          <a:bodyPr/>
          <a:lstStyle/>
          <a:p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890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543A8-D830-4C6B-AA65-1E000DE131B0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53392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543A8-D830-4C6B-AA65-1E000DE131B0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3494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671D3-00F5-4557-BCD3-48EA1BF880BE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01072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671D3-00F5-4557-BCD3-48EA1BF880BE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6712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2F916-B722-405E-8FFA-581D6A4DE8EF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5137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543A8-D830-4C6B-AA65-1E000DE131B0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0942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543A8-D830-4C6B-AA65-1E000DE131B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0177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543A8-D830-4C6B-AA65-1E000DE131B0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8617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543A8-D830-4C6B-AA65-1E000DE131B0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3112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4543A8-D830-4C6B-AA65-1E000DE131B0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30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714375"/>
            <a:ext cx="4568825" cy="3427413"/>
          </a:xfrm>
          <a:ln/>
        </p:spPr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346" y="4324725"/>
            <a:ext cx="5031790" cy="410640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3371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 sz="2400"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 sz="2000">
                <a:latin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456" y="188738"/>
            <a:ext cx="6779096" cy="1143000"/>
          </a:xfrm>
        </p:spPr>
        <p:txBody>
          <a:bodyPr>
            <a:normAutofit/>
          </a:bodyPr>
          <a:lstStyle>
            <a:lvl1pPr algn="l">
              <a:defRPr sz="3600">
                <a:latin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 BFS </a:t>
            </a:r>
            <a:r>
              <a:rPr lang="ko-KR" altLang="en-US" dirty="0" smtClean="0"/>
              <a:t>추가자료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6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54" dirty="0"/>
              <a:t>0-1 Knapsack – DFS</a:t>
            </a:r>
            <a:endParaRPr lang="ko-KR" altLang="en-US" sz="443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73723" y="1740878"/>
            <a:ext cx="7596554" cy="956965"/>
          </a:xfrm>
        </p:spPr>
        <p:txBody>
          <a:bodyPr/>
          <a:lstStyle/>
          <a:p>
            <a:pPr marL="326789" indent="-326789">
              <a:lnSpc>
                <a:spcPct val="120000"/>
              </a:lnSpc>
              <a:spcAft>
                <a:spcPct val="20000"/>
              </a:spcAft>
              <a:buNone/>
              <a:tabLst>
                <a:tab pos="911492" algn="l"/>
              </a:tabLst>
            </a:pPr>
            <a:r>
              <a:rPr lang="en-US" altLang="ko-KR" i="1" dirty="0">
                <a:latin typeface="Book Antiqua" pitchFamily="18" charset="0"/>
              </a:rPr>
              <a:t>n</a:t>
            </a:r>
            <a:r>
              <a:rPr lang="en-US" altLang="ko-KR" dirty="0">
                <a:latin typeface="Book Antiqua" pitchFamily="18" charset="0"/>
              </a:rPr>
              <a:t> = 4, </a:t>
            </a:r>
            <a:r>
              <a:rPr lang="en-US" altLang="ko-KR" i="1" dirty="0">
                <a:latin typeface="Book Antiqua" pitchFamily="18" charset="0"/>
              </a:rPr>
              <a:t>W</a:t>
            </a:r>
            <a:r>
              <a:rPr lang="en-US" altLang="ko-KR" dirty="0">
                <a:latin typeface="Book Antiqua" pitchFamily="18" charset="0"/>
              </a:rPr>
              <a:t> = 16</a:t>
            </a: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dirty="0">
              <a:latin typeface="Book Antiqua" pitchFamily="18" charset="0"/>
            </a:endParaRP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dirty="0">
              <a:latin typeface="Book Antiqua" pitchFamily="18" charset="0"/>
            </a:endParaRP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dirty="0">
              <a:latin typeface="Book Antiqua" pitchFamily="18" charset="0"/>
            </a:endParaRP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dirty="0">
              <a:latin typeface="Book Antiqua" pitchFamily="18" charset="0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8674" name="슬라이드 번호 개체 틀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ko-KR">
                <a:latin typeface="굴림" charset="-127"/>
                <a:ea typeface="굴림" charset="-127"/>
              </a:rPr>
              <a:t>Page </a:t>
            </a:r>
            <a:fld id="{F447BE72-FB69-4CAC-8BE4-488EB7E2EF1B}" type="slidenum">
              <a:rPr lang="en-US" altLang="ko-KR" smtClean="0">
                <a:latin typeface="굴림" charset="-127"/>
                <a:ea typeface="굴림" charset="-127"/>
              </a:rPr>
              <a:pPr algn="r"/>
              <a:t>10</a:t>
            </a:fld>
            <a:endParaRPr lang="en-US" altLang="ko-KR">
              <a:latin typeface="굴림" charset="-127"/>
              <a:ea typeface="굴림" charset="-127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>
            <p:extLst/>
          </p:nvPr>
        </p:nvGraphicFramePr>
        <p:xfrm>
          <a:off x="2910277" y="2830781"/>
          <a:ext cx="2592266" cy="218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990600" imgH="977900" progId="">
                  <p:embed/>
                </p:oleObj>
              </mc:Choice>
              <mc:Fallback>
                <p:oleObj name="Equation" r:id="rId4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277" y="2830781"/>
                        <a:ext cx="2592266" cy="2181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15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" descr="05-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273" y="1191550"/>
            <a:ext cx="5915757" cy="5096608"/>
          </a:xfrm>
          <a:prstGeom prst="rect">
            <a:avLst/>
          </a:prstGeom>
          <a:noFill/>
        </p:spPr>
      </p:pic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830913" y="1829220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bound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830913" y="1496577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weight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6830913" y="1163936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profit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5312776" y="1324900"/>
            <a:ext cx="1452197" cy="175846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5287865" y="1613580"/>
            <a:ext cx="1484434" cy="6447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 flipV="1">
            <a:off x="5396303" y="1842180"/>
            <a:ext cx="1361342" cy="10550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710251" y="2554835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>
                <a:ea typeface="HY헤드라인M" pitchFamily="18" charset="-127"/>
              </a:rPr>
              <a:t>maxprofit</a:t>
            </a:r>
            <a:r>
              <a:rPr lang="en-US" altLang="ko-KR" sz="1108">
                <a:ea typeface="HY헤드라인M" pitchFamily="18" charset="-127"/>
              </a:rPr>
              <a:t> = 40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401663" y="3514661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814044" y="4613700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441479" y="4251750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1369425" y="5667312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3108836" y="6276912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5701102" y="3551296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48" name="Rectangle 21"/>
          <p:cNvSpPr>
            <a:spLocks noChangeArrowheads="1"/>
          </p:cNvSpPr>
          <p:nvPr/>
        </p:nvSpPr>
        <p:spPr bwMode="auto">
          <a:xfrm>
            <a:off x="3508497" y="4947807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4270951" y="6340018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6234502" y="4547758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51" name="Rectangle 26"/>
          <p:cNvSpPr>
            <a:spLocks noChangeArrowheads="1"/>
          </p:cNvSpPr>
          <p:nvPr/>
        </p:nvSpPr>
        <p:spPr bwMode="auto">
          <a:xfrm>
            <a:off x="6734198" y="2554835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___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954" dirty="0"/>
              <a:t>0-1 Knapsack – DFS</a:t>
            </a:r>
            <a:endParaRPr lang="ko-KR" altLang="en-US" sz="2954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67526" y="1433436"/>
            <a:ext cx="2341312" cy="444523"/>
          </a:xfrm>
        </p:spPr>
        <p:txBody>
          <a:bodyPr>
            <a:normAutofit fontScale="77500" lnSpcReduction="20000"/>
          </a:bodyPr>
          <a:lstStyle/>
          <a:p>
            <a:pPr marL="326789" indent="-326789">
              <a:lnSpc>
                <a:spcPct val="120000"/>
              </a:lnSpc>
              <a:spcAft>
                <a:spcPct val="20000"/>
              </a:spcAft>
              <a:buNone/>
              <a:tabLst>
                <a:tab pos="911492" algn="l"/>
              </a:tabLst>
            </a:pPr>
            <a:r>
              <a:rPr lang="en-US" altLang="ko-KR" b="1" i="1" dirty="0">
                <a:latin typeface="Book Antiqua" pitchFamily="18" charset="0"/>
              </a:rPr>
              <a:t>n</a:t>
            </a:r>
            <a:r>
              <a:rPr lang="en-US" altLang="ko-KR" b="1" dirty="0">
                <a:latin typeface="Book Antiqua" pitchFamily="18" charset="0"/>
              </a:rPr>
              <a:t> = 4, </a:t>
            </a:r>
            <a:r>
              <a:rPr lang="en-US" altLang="ko-KR" b="1" i="1" dirty="0">
                <a:latin typeface="Book Antiqua" pitchFamily="18" charset="0"/>
              </a:rPr>
              <a:t>W</a:t>
            </a:r>
            <a:r>
              <a:rPr lang="en-US" altLang="ko-KR" b="1" dirty="0">
                <a:latin typeface="Book Antiqua" pitchFamily="18" charset="0"/>
              </a:rPr>
              <a:t> = 16</a:t>
            </a: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b="1" dirty="0">
              <a:latin typeface="Book Antiqua" pitchFamily="18" charset="0"/>
            </a:endParaRP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b="1" dirty="0">
              <a:latin typeface="Book Antiqua" pitchFamily="18" charset="0"/>
            </a:endParaRP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b="1" dirty="0">
              <a:latin typeface="Book Antiqua" pitchFamily="18" charset="0"/>
            </a:endParaRP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b="1" dirty="0">
              <a:latin typeface="Book Antiqua" pitchFamily="18" charset="0"/>
            </a:endParaRPr>
          </a:p>
          <a:p>
            <a:endParaRPr lang="ko-KR" altLang="en-US" b="1" dirty="0"/>
          </a:p>
          <a:p>
            <a:endParaRPr lang="ko-KR" altLang="en-US" b="1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822860" y="6323159"/>
            <a:ext cx="1969477" cy="3370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A7452A60-5AC8-4670-BB44-6DD226C0BF15}" type="slidenum">
              <a:rPr lang="en-US" altLang="ko-KR"/>
              <a:pPr/>
              <a:t>11</a:t>
            </a:fld>
            <a:endParaRPr lang="en-US" altLang="ko-KR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7046418" y="4975905"/>
          <a:ext cx="1567962" cy="131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990600" imgH="977900" progId="">
                  <p:embed/>
                </p:oleObj>
              </mc:Choice>
              <mc:Fallback>
                <p:oleObj name="Equation" r:id="rId5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418" y="4975905"/>
                        <a:ext cx="1567962" cy="1318846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213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6" descr="05-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273" y="1368465"/>
            <a:ext cx="5915757" cy="5096608"/>
          </a:xfrm>
          <a:prstGeom prst="rect">
            <a:avLst/>
          </a:prstGeom>
          <a:noFill/>
        </p:spPr>
      </p:pic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830913" y="1985440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bound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6830913" y="1652797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weight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6830913" y="1320155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profit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5312776" y="1481119"/>
            <a:ext cx="1452197" cy="175846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5287865" y="1769800"/>
            <a:ext cx="1484434" cy="6447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 flipH="1" flipV="1">
            <a:off x="5396303" y="1998400"/>
            <a:ext cx="1361342" cy="10550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710251" y="2711054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40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954" dirty="0"/>
              <a:t>0-1 Knapsack – DFS</a:t>
            </a:r>
            <a:endParaRPr lang="ko-KR" altLang="en-US" sz="2954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29910" y="1688524"/>
            <a:ext cx="3429024" cy="444523"/>
          </a:xfrm>
        </p:spPr>
        <p:txBody>
          <a:bodyPr/>
          <a:lstStyle/>
          <a:p>
            <a:pPr marL="326789" indent="-326789">
              <a:lnSpc>
                <a:spcPct val="120000"/>
              </a:lnSpc>
              <a:spcAft>
                <a:spcPct val="20000"/>
              </a:spcAft>
              <a:buNone/>
              <a:tabLst>
                <a:tab pos="911492" algn="l"/>
              </a:tabLst>
            </a:pPr>
            <a:r>
              <a:rPr lang="en-US" altLang="ko-KR" sz="1477" b="1" i="1" dirty="0">
                <a:latin typeface="Book Antiqua" pitchFamily="18" charset="0"/>
              </a:rPr>
              <a:t>n</a:t>
            </a:r>
            <a:r>
              <a:rPr lang="en-US" altLang="ko-KR" sz="1477" b="1" dirty="0">
                <a:latin typeface="Book Antiqua" pitchFamily="18" charset="0"/>
              </a:rPr>
              <a:t> = 4, </a:t>
            </a:r>
            <a:r>
              <a:rPr lang="en-US" altLang="ko-KR" sz="1477" b="1" i="1" dirty="0">
                <a:latin typeface="Book Antiqua" pitchFamily="18" charset="0"/>
              </a:rPr>
              <a:t>W</a:t>
            </a:r>
            <a:r>
              <a:rPr lang="en-US" altLang="ko-KR" sz="1477" b="1" dirty="0">
                <a:latin typeface="Book Antiqua" pitchFamily="18" charset="0"/>
              </a:rPr>
              <a:t> = 16</a:t>
            </a: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sz="1477" b="1" dirty="0">
              <a:latin typeface="Book Antiqua" pitchFamily="18" charset="0"/>
            </a:endParaRP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sz="1477" b="1" dirty="0">
              <a:latin typeface="Book Antiqua" pitchFamily="18" charset="0"/>
            </a:endParaRP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sz="1477" b="1" dirty="0">
              <a:latin typeface="Book Antiqua" pitchFamily="18" charset="0"/>
            </a:endParaRPr>
          </a:p>
          <a:p>
            <a:pPr marL="326789" indent="-326789">
              <a:lnSpc>
                <a:spcPct val="120000"/>
              </a:lnSpc>
              <a:spcAft>
                <a:spcPct val="20000"/>
              </a:spcAft>
              <a:buFont typeface="Wingdings" pitchFamily="2" charset="2"/>
              <a:buChar char="l"/>
              <a:tabLst>
                <a:tab pos="911492" algn="l"/>
              </a:tabLst>
            </a:pPr>
            <a:endParaRPr lang="en-US" altLang="ko-KR" sz="1477" b="1" dirty="0">
              <a:latin typeface="Book Antiqua" pitchFamily="18" charset="0"/>
            </a:endParaRPr>
          </a:p>
          <a:p>
            <a:endParaRPr lang="ko-KR" altLang="en-US" sz="1477" b="1" dirty="0"/>
          </a:p>
          <a:p>
            <a:endParaRPr lang="ko-KR" altLang="en-US" sz="1477" b="1" dirty="0"/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6822860" y="7011522"/>
            <a:ext cx="1969477" cy="3370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A7452A60-5AC8-4670-BB44-6DD226C0BF15}" type="slidenum">
              <a:rPr lang="en-US" altLang="ko-KR"/>
              <a:pPr/>
              <a:t>12</a:t>
            </a:fld>
            <a:endParaRPr lang="en-US" altLang="ko-KR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/>
          </p:nvPr>
        </p:nvGraphicFramePr>
        <p:xfrm>
          <a:off x="7059350" y="4882451"/>
          <a:ext cx="1567962" cy="131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990600" imgH="977900" progId="">
                  <p:embed/>
                </p:oleObj>
              </mc:Choice>
              <mc:Fallback>
                <p:oleObj name="Equation" r:id="rId5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350" y="4882451"/>
                        <a:ext cx="1567962" cy="1318846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1381491" y="3810825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70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783271" y="4850612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70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375559" y="4518267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70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447960" y="6359129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80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899955" y="6420085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80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4040248" y="3640364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80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4067239" y="4252392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90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3896416" y="6359129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90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5033619" y="6359129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90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6030080" y="4518267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90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6105750" y="3188889"/>
            <a:ext cx="996462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maxprofit</a:t>
            </a:r>
            <a:r>
              <a:rPr lang="en-US" altLang="ko-KR" sz="1108" dirty="0">
                <a:ea typeface="HY헤드라인M" pitchFamily="18" charset="-127"/>
              </a:rPr>
              <a:t> = 90</a:t>
            </a:r>
          </a:p>
        </p:txBody>
      </p:sp>
    </p:spTree>
    <p:extLst>
      <p:ext uri="{BB962C8B-B14F-4D97-AF65-F5344CB8AC3E}">
        <p14:creationId xmlns:p14="http://schemas.microsoft.com/office/powerpoint/2010/main" val="11782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/>
              <a:t>0-1 Knapsack – BFS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243304" y="6488267"/>
            <a:ext cx="1969477" cy="3370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FE0350EE-AC4C-4687-AD15-351201636E66}" type="slidenum">
              <a:rPr lang="en-US" altLang="ko-KR"/>
              <a:pPr/>
              <a:t>13</a:t>
            </a:fld>
            <a:endParaRPr lang="en-US" altLang="ko-KR"/>
          </a:p>
        </p:txBody>
      </p:sp>
      <p:pic>
        <p:nvPicPr>
          <p:cNvPr id="1295365" name="Picture 5" descr="06-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370" y="1526473"/>
            <a:ext cx="6846277" cy="4812323"/>
          </a:xfrm>
          <a:prstGeom prst="rect">
            <a:avLst/>
          </a:prstGeom>
          <a:noFill/>
        </p:spPr>
      </p:pic>
      <p:sp>
        <p:nvSpPr>
          <p:cNvPr id="1295368" name="Rectangle 8"/>
          <p:cNvSpPr>
            <a:spLocks noChangeArrowheads="1"/>
          </p:cNvSpPr>
          <p:nvPr/>
        </p:nvSpPr>
        <p:spPr bwMode="auto">
          <a:xfrm>
            <a:off x="6747396" y="2152421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bound</a:t>
            </a:r>
          </a:p>
        </p:txBody>
      </p:sp>
      <p:sp>
        <p:nvSpPr>
          <p:cNvPr id="1295369" name="Rectangle 9"/>
          <p:cNvSpPr>
            <a:spLocks noChangeArrowheads="1"/>
          </p:cNvSpPr>
          <p:nvPr/>
        </p:nvSpPr>
        <p:spPr bwMode="auto">
          <a:xfrm>
            <a:off x="6747396" y="1819778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weight</a:t>
            </a:r>
          </a:p>
        </p:txBody>
      </p:sp>
      <p:sp>
        <p:nvSpPr>
          <p:cNvPr id="1295370" name="Rectangle 10"/>
          <p:cNvSpPr>
            <a:spLocks noChangeArrowheads="1"/>
          </p:cNvSpPr>
          <p:nvPr/>
        </p:nvSpPr>
        <p:spPr bwMode="auto">
          <a:xfrm>
            <a:off x="6747396" y="1487136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profit</a:t>
            </a:r>
          </a:p>
        </p:txBody>
      </p:sp>
      <p:sp>
        <p:nvSpPr>
          <p:cNvPr id="1295371" name="Line 11"/>
          <p:cNvSpPr>
            <a:spLocks noChangeShapeType="1"/>
          </p:cNvSpPr>
          <p:nvPr/>
        </p:nvSpPr>
        <p:spPr bwMode="auto">
          <a:xfrm flipH="1">
            <a:off x="5229259" y="1648100"/>
            <a:ext cx="1452197" cy="175846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295372" name="Line 12"/>
          <p:cNvSpPr>
            <a:spLocks noChangeShapeType="1"/>
          </p:cNvSpPr>
          <p:nvPr/>
        </p:nvSpPr>
        <p:spPr bwMode="auto">
          <a:xfrm flipH="1">
            <a:off x="5204348" y="1936781"/>
            <a:ext cx="1484434" cy="6447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295373" name="Line 13"/>
          <p:cNvSpPr>
            <a:spLocks noChangeShapeType="1"/>
          </p:cNvSpPr>
          <p:nvPr/>
        </p:nvSpPr>
        <p:spPr bwMode="auto">
          <a:xfrm flipH="1" flipV="1">
            <a:off x="5312786" y="2165380"/>
            <a:ext cx="1361342" cy="10550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graphicFrame>
        <p:nvGraphicFramePr>
          <p:cNvPr id="1338369" name="Object 1"/>
          <p:cNvGraphicFramePr>
            <a:graphicFrameLocks noChangeAspect="1"/>
          </p:cNvGraphicFramePr>
          <p:nvPr>
            <p:extLst/>
          </p:nvPr>
        </p:nvGraphicFramePr>
        <p:xfrm>
          <a:off x="7187611" y="5275398"/>
          <a:ext cx="1567310" cy="1318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5" imgW="990600" imgH="977900" progId="">
                  <p:embed/>
                </p:oleObj>
              </mc:Choice>
              <mc:Fallback>
                <p:oleObj name="Equation" r:id="rId5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611" y="5275398"/>
                        <a:ext cx="1567310" cy="131883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619843" y="2558325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40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7030113" y="2558325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40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1556340" y="3719610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3683345" y="3719610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5694036" y="3254328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7628952" y="4118424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957501" y="4916051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2752781" y="4288885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749814" y="4288885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4813317" y="4301975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  <p:sp>
        <p:nvSpPr>
          <p:cNvPr id="40" name="Rectangle 13"/>
          <p:cNvSpPr>
            <a:spLocks noChangeArrowheads="1"/>
          </p:cNvSpPr>
          <p:nvPr/>
        </p:nvSpPr>
        <p:spPr bwMode="auto">
          <a:xfrm>
            <a:off x="5544475" y="5314864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6541509" y="5314864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2021004" y="6338779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2752781" y="6338779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3549423" y="6338779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4333748" y="6338779"/>
            <a:ext cx="598839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</p:spTree>
    <p:extLst>
      <p:ext uri="{BB962C8B-B14F-4D97-AF65-F5344CB8AC3E}">
        <p14:creationId xmlns:p14="http://schemas.microsoft.com/office/powerpoint/2010/main" val="38171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954" dirty="0"/>
              <a:t> </a:t>
            </a:r>
            <a:r>
              <a:rPr lang="en-US" altLang="ko-KR" sz="2954" dirty="0"/>
              <a:t>0-1 Knapsack – Best FS</a:t>
            </a:r>
            <a:br>
              <a:rPr lang="en-US" altLang="ko-KR" sz="2954" dirty="0"/>
            </a:br>
            <a:endParaRPr lang="ko-KR" altLang="en-US" sz="2954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15" dirty="0"/>
              <a:t>Strategies for getting the best answers faster:  </a:t>
            </a:r>
          </a:p>
          <a:p>
            <a:pPr marL="896838" lvl="1" indent="-474796">
              <a:buFont typeface="+mj-lt"/>
              <a:buAutoNum type="arabicPeriod"/>
            </a:pPr>
            <a:r>
              <a:rPr lang="en-US" altLang="ko-KR" sz="1846" dirty="0"/>
              <a:t>Search all of the child nodes of a given node.</a:t>
            </a:r>
          </a:p>
          <a:p>
            <a:pPr marL="896838" lvl="1" indent="-474796">
              <a:buFont typeface="+mj-lt"/>
              <a:buAutoNum type="arabicPeriod"/>
            </a:pPr>
            <a:r>
              <a:rPr lang="en-US" altLang="ko-KR" sz="1846" dirty="0"/>
              <a:t>Look at the promising and unexpanded nodes.</a:t>
            </a:r>
          </a:p>
          <a:p>
            <a:pPr marL="896838" lvl="1" indent="-474796">
              <a:buFont typeface="+mj-lt"/>
              <a:buAutoNum type="arabicPeriod"/>
            </a:pPr>
            <a:r>
              <a:rPr lang="en-US" altLang="ko-KR" sz="1846" dirty="0"/>
              <a:t>Expand the node with the best (best) limits.</a:t>
            </a:r>
          </a:p>
          <a:p>
            <a:r>
              <a:rPr lang="en-US" altLang="ko-KR" sz="2215" dirty="0"/>
              <a:t>Use Priority Queue to select nodes with the best bound first. This can be effectively implemented using the Heap.</a:t>
            </a:r>
            <a:endParaRPr lang="ko-KR" altLang="en-US" sz="2215" dirty="0"/>
          </a:p>
        </p:txBody>
      </p:sp>
    </p:spTree>
    <p:extLst>
      <p:ext uri="{BB962C8B-B14F-4D97-AF65-F5344CB8AC3E}">
        <p14:creationId xmlns:p14="http://schemas.microsoft.com/office/powerpoint/2010/main" val="150291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954" dirty="0"/>
              <a:t> </a:t>
            </a:r>
            <a:r>
              <a:rPr lang="en-US" altLang="ko-KR" sz="2954" dirty="0"/>
              <a:t>0-1 Knapsack – Best FS</a:t>
            </a:r>
            <a:br>
              <a:rPr lang="en-US" altLang="ko-KR" sz="2954" dirty="0"/>
            </a:br>
            <a:endParaRPr lang="ko-KR" altLang="en-US" sz="2954" dirty="0"/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00800" y="6415409"/>
            <a:ext cx="1969477" cy="3370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EFA151E0-F618-4B4D-8748-FAB016780484}" type="slidenum">
              <a:rPr lang="en-US" altLang="ko-KR"/>
              <a:pPr/>
              <a:t>15</a:t>
            </a:fld>
            <a:endParaRPr lang="en-US" altLang="ko-KR"/>
          </a:p>
        </p:txBody>
      </p:sp>
      <p:pic>
        <p:nvPicPr>
          <p:cNvPr id="1305606" name="Picture 6" descr="06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453616"/>
            <a:ext cx="6314343" cy="4835769"/>
          </a:xfrm>
          <a:prstGeom prst="rect">
            <a:avLst/>
          </a:prstGeom>
          <a:noFill/>
        </p:spPr>
      </p:pic>
      <p:sp>
        <p:nvSpPr>
          <p:cNvPr id="1305607" name="Rectangle 7"/>
          <p:cNvSpPr>
            <a:spLocks noChangeArrowheads="1"/>
          </p:cNvSpPr>
          <p:nvPr/>
        </p:nvSpPr>
        <p:spPr bwMode="auto">
          <a:xfrm>
            <a:off x="7429500" y="2070771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bound</a:t>
            </a:r>
          </a:p>
        </p:txBody>
      </p:sp>
      <p:sp>
        <p:nvSpPr>
          <p:cNvPr id="1305608" name="Rectangle 8"/>
          <p:cNvSpPr>
            <a:spLocks noChangeArrowheads="1"/>
          </p:cNvSpPr>
          <p:nvPr/>
        </p:nvSpPr>
        <p:spPr bwMode="auto">
          <a:xfrm>
            <a:off x="7429500" y="1738128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weight</a:t>
            </a:r>
          </a:p>
        </p:txBody>
      </p:sp>
      <p:sp>
        <p:nvSpPr>
          <p:cNvPr id="1305609" name="Rectangle 9"/>
          <p:cNvSpPr>
            <a:spLocks noChangeArrowheads="1"/>
          </p:cNvSpPr>
          <p:nvPr/>
        </p:nvSpPr>
        <p:spPr bwMode="auto">
          <a:xfrm>
            <a:off x="7429500" y="1405486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profit</a:t>
            </a:r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H="1">
            <a:off x="5911363" y="1566451"/>
            <a:ext cx="1452197" cy="175846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 flipH="1">
            <a:off x="5886452" y="1855131"/>
            <a:ext cx="1484434" cy="6447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2" name="Line 12"/>
          <p:cNvSpPr>
            <a:spLocks noChangeShapeType="1"/>
          </p:cNvSpPr>
          <p:nvPr/>
        </p:nvSpPr>
        <p:spPr bwMode="auto">
          <a:xfrm flipH="1" flipV="1">
            <a:off x="5994890" y="2083731"/>
            <a:ext cx="1361342" cy="10550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graphicFrame>
        <p:nvGraphicFramePr>
          <p:cNvPr id="1328129" name="Object 1"/>
          <p:cNvGraphicFramePr>
            <a:graphicFrameLocks noChangeAspect="1"/>
          </p:cNvGraphicFramePr>
          <p:nvPr>
            <p:extLst/>
          </p:nvPr>
        </p:nvGraphicFramePr>
        <p:xfrm>
          <a:off x="6879998" y="4042952"/>
          <a:ext cx="1567962" cy="131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5" imgW="990600" imgH="977900" progId="">
                  <p:embed/>
                </p:oleObj>
              </mc:Choice>
              <mc:Fallback>
                <p:oleObj name="Equation" r:id="rId5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998" y="4042952"/>
                        <a:ext cx="1567962" cy="1318846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203515" y="2805888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40</a:t>
            </a:r>
          </a:p>
        </p:txBody>
      </p:sp>
      <p:sp>
        <p:nvSpPr>
          <p:cNvPr id="3" name="타원 2"/>
          <p:cNvSpPr/>
          <p:nvPr/>
        </p:nvSpPr>
        <p:spPr>
          <a:xfrm>
            <a:off x="3907311" y="2592025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5" name="타원 24"/>
          <p:cNvSpPr/>
          <p:nvPr/>
        </p:nvSpPr>
        <p:spPr>
          <a:xfrm>
            <a:off x="7163923" y="2592025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22376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954" dirty="0"/>
              <a:t> </a:t>
            </a:r>
            <a:r>
              <a:rPr lang="en-US" altLang="ko-KR" sz="2954" dirty="0"/>
              <a:t>0-1 Knapsack – Best FS</a:t>
            </a:r>
            <a:br>
              <a:rPr lang="en-US" altLang="ko-KR" sz="2954" dirty="0"/>
            </a:br>
            <a:endParaRPr lang="ko-KR" altLang="en-US" sz="2954" dirty="0"/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00800" y="6348940"/>
            <a:ext cx="1969477" cy="3370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EFA151E0-F618-4B4D-8748-FAB016780484}" type="slidenum">
              <a:rPr lang="en-US" altLang="ko-KR"/>
              <a:pPr/>
              <a:t>16</a:t>
            </a:fld>
            <a:endParaRPr lang="en-US" altLang="ko-KR"/>
          </a:p>
        </p:txBody>
      </p:sp>
      <p:pic>
        <p:nvPicPr>
          <p:cNvPr id="1305606" name="Picture 6" descr="06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387147"/>
            <a:ext cx="6314343" cy="4835769"/>
          </a:xfrm>
          <a:prstGeom prst="rect">
            <a:avLst/>
          </a:prstGeom>
          <a:noFill/>
        </p:spPr>
      </p:pic>
      <p:sp>
        <p:nvSpPr>
          <p:cNvPr id="1305607" name="Rectangle 7"/>
          <p:cNvSpPr>
            <a:spLocks noChangeArrowheads="1"/>
          </p:cNvSpPr>
          <p:nvPr/>
        </p:nvSpPr>
        <p:spPr bwMode="auto">
          <a:xfrm>
            <a:off x="7429500" y="2004302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bound</a:t>
            </a:r>
          </a:p>
        </p:txBody>
      </p:sp>
      <p:sp>
        <p:nvSpPr>
          <p:cNvPr id="1305608" name="Rectangle 8"/>
          <p:cNvSpPr>
            <a:spLocks noChangeArrowheads="1"/>
          </p:cNvSpPr>
          <p:nvPr/>
        </p:nvSpPr>
        <p:spPr bwMode="auto">
          <a:xfrm>
            <a:off x="7429500" y="1671659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weight</a:t>
            </a:r>
          </a:p>
        </p:txBody>
      </p:sp>
      <p:sp>
        <p:nvSpPr>
          <p:cNvPr id="1305609" name="Rectangle 9"/>
          <p:cNvSpPr>
            <a:spLocks noChangeArrowheads="1"/>
          </p:cNvSpPr>
          <p:nvPr/>
        </p:nvSpPr>
        <p:spPr bwMode="auto">
          <a:xfrm>
            <a:off x="7429500" y="1339017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profit</a:t>
            </a:r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H="1">
            <a:off x="5911363" y="1499982"/>
            <a:ext cx="1452197" cy="175846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 flipH="1">
            <a:off x="5886452" y="1788662"/>
            <a:ext cx="1484434" cy="6447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2" name="Line 12"/>
          <p:cNvSpPr>
            <a:spLocks noChangeShapeType="1"/>
          </p:cNvSpPr>
          <p:nvPr/>
        </p:nvSpPr>
        <p:spPr bwMode="auto">
          <a:xfrm flipH="1" flipV="1">
            <a:off x="5994890" y="2017262"/>
            <a:ext cx="1361342" cy="10550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graphicFrame>
        <p:nvGraphicFramePr>
          <p:cNvPr id="1328129" name="Object 1"/>
          <p:cNvGraphicFramePr>
            <a:graphicFrameLocks noChangeAspect="1"/>
          </p:cNvGraphicFramePr>
          <p:nvPr>
            <p:extLst/>
          </p:nvPr>
        </p:nvGraphicFramePr>
        <p:xfrm>
          <a:off x="6879998" y="3976483"/>
          <a:ext cx="1567962" cy="131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5" imgW="990600" imgH="977900" progId="">
                  <p:embed/>
                </p:oleObj>
              </mc:Choice>
              <mc:Fallback>
                <p:oleObj name="Equation" r:id="rId5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998" y="3976483"/>
                        <a:ext cx="1567962" cy="1318846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203515" y="2739419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40</a:t>
            </a:r>
          </a:p>
        </p:txBody>
      </p:sp>
      <p:sp>
        <p:nvSpPr>
          <p:cNvPr id="3" name="타원 2"/>
          <p:cNvSpPr/>
          <p:nvPr/>
        </p:nvSpPr>
        <p:spPr>
          <a:xfrm>
            <a:off x="3907311" y="2525556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5" name="타원 24"/>
          <p:cNvSpPr/>
          <p:nvPr/>
        </p:nvSpPr>
        <p:spPr>
          <a:xfrm>
            <a:off x="7163923" y="2525556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5" name="타원 14"/>
          <p:cNvSpPr/>
          <p:nvPr/>
        </p:nvSpPr>
        <p:spPr>
          <a:xfrm>
            <a:off x="2777339" y="3505921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7" name="타원 16"/>
          <p:cNvSpPr/>
          <p:nvPr/>
        </p:nvSpPr>
        <p:spPr>
          <a:xfrm>
            <a:off x="4970814" y="3505921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284220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954" dirty="0"/>
              <a:t> </a:t>
            </a:r>
            <a:r>
              <a:rPr lang="en-US" altLang="ko-KR" sz="2954" dirty="0"/>
              <a:t>0-1 Knapsack – Best FS</a:t>
            </a:r>
            <a:br>
              <a:rPr lang="en-US" altLang="ko-KR" sz="2954" dirty="0"/>
            </a:br>
            <a:endParaRPr lang="ko-KR" altLang="en-US" sz="2954" dirty="0"/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00800" y="6348940"/>
            <a:ext cx="1969477" cy="3370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EFA151E0-F618-4B4D-8748-FAB016780484}" type="slidenum">
              <a:rPr lang="en-US" altLang="ko-KR"/>
              <a:pPr/>
              <a:t>17</a:t>
            </a:fld>
            <a:endParaRPr lang="en-US" altLang="ko-KR"/>
          </a:p>
        </p:txBody>
      </p:sp>
      <p:pic>
        <p:nvPicPr>
          <p:cNvPr id="1305606" name="Picture 6" descr="06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387147"/>
            <a:ext cx="6314343" cy="4835769"/>
          </a:xfrm>
          <a:prstGeom prst="rect">
            <a:avLst/>
          </a:prstGeom>
          <a:noFill/>
        </p:spPr>
      </p:pic>
      <p:sp>
        <p:nvSpPr>
          <p:cNvPr id="1305607" name="Rectangle 7"/>
          <p:cNvSpPr>
            <a:spLocks noChangeArrowheads="1"/>
          </p:cNvSpPr>
          <p:nvPr/>
        </p:nvSpPr>
        <p:spPr bwMode="auto">
          <a:xfrm>
            <a:off x="7429500" y="2004302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bound</a:t>
            </a:r>
          </a:p>
        </p:txBody>
      </p:sp>
      <p:sp>
        <p:nvSpPr>
          <p:cNvPr id="1305608" name="Rectangle 8"/>
          <p:cNvSpPr>
            <a:spLocks noChangeArrowheads="1"/>
          </p:cNvSpPr>
          <p:nvPr/>
        </p:nvSpPr>
        <p:spPr bwMode="auto">
          <a:xfrm>
            <a:off x="7429500" y="1671659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weight</a:t>
            </a:r>
          </a:p>
        </p:txBody>
      </p:sp>
      <p:sp>
        <p:nvSpPr>
          <p:cNvPr id="1305609" name="Rectangle 9"/>
          <p:cNvSpPr>
            <a:spLocks noChangeArrowheads="1"/>
          </p:cNvSpPr>
          <p:nvPr/>
        </p:nvSpPr>
        <p:spPr bwMode="auto">
          <a:xfrm>
            <a:off x="7429500" y="1339017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profit</a:t>
            </a:r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H="1">
            <a:off x="5911363" y="1499982"/>
            <a:ext cx="1452197" cy="175846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 flipH="1">
            <a:off x="5886452" y="1788662"/>
            <a:ext cx="1484434" cy="6447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2" name="Line 12"/>
          <p:cNvSpPr>
            <a:spLocks noChangeShapeType="1"/>
          </p:cNvSpPr>
          <p:nvPr/>
        </p:nvSpPr>
        <p:spPr bwMode="auto">
          <a:xfrm flipH="1" flipV="1">
            <a:off x="5994890" y="2017262"/>
            <a:ext cx="1361342" cy="10550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graphicFrame>
        <p:nvGraphicFramePr>
          <p:cNvPr id="1328129" name="Object 1"/>
          <p:cNvGraphicFramePr>
            <a:graphicFrameLocks noChangeAspect="1"/>
          </p:cNvGraphicFramePr>
          <p:nvPr>
            <p:extLst/>
          </p:nvPr>
        </p:nvGraphicFramePr>
        <p:xfrm>
          <a:off x="6879998" y="3976483"/>
          <a:ext cx="1567962" cy="131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5" imgW="990600" imgH="977900" progId="">
                  <p:embed/>
                </p:oleObj>
              </mc:Choice>
              <mc:Fallback>
                <p:oleObj name="Equation" r:id="rId5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998" y="3976483"/>
                        <a:ext cx="1567962" cy="1318846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203515" y="2739419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40</a:t>
            </a:r>
          </a:p>
        </p:txBody>
      </p:sp>
      <p:sp>
        <p:nvSpPr>
          <p:cNvPr id="25" name="타원 24"/>
          <p:cNvSpPr/>
          <p:nvPr/>
        </p:nvSpPr>
        <p:spPr>
          <a:xfrm>
            <a:off x="7163923" y="2525556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5" name="타원 14"/>
          <p:cNvSpPr/>
          <p:nvPr/>
        </p:nvSpPr>
        <p:spPr>
          <a:xfrm>
            <a:off x="2777339" y="3505921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7" name="타원 16"/>
          <p:cNvSpPr/>
          <p:nvPr/>
        </p:nvSpPr>
        <p:spPr>
          <a:xfrm>
            <a:off x="4970814" y="3505921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167374" y="3933663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19" name="타원 18"/>
          <p:cNvSpPr/>
          <p:nvPr/>
        </p:nvSpPr>
        <p:spPr>
          <a:xfrm>
            <a:off x="2331541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0" name="타원 19"/>
          <p:cNvSpPr/>
          <p:nvPr/>
        </p:nvSpPr>
        <p:spPr>
          <a:xfrm>
            <a:off x="3215260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399100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954" dirty="0"/>
              <a:t> </a:t>
            </a:r>
            <a:r>
              <a:rPr lang="en-US" altLang="ko-KR" sz="2954" dirty="0"/>
              <a:t>0-1 Knapsack – Best FS</a:t>
            </a:r>
            <a:br>
              <a:rPr lang="en-US" altLang="ko-KR" sz="2954" dirty="0"/>
            </a:br>
            <a:endParaRPr lang="ko-KR" altLang="en-US" sz="2954" dirty="0"/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00800" y="6348940"/>
            <a:ext cx="1969477" cy="3370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EFA151E0-F618-4B4D-8748-FAB016780484}" type="slidenum">
              <a:rPr lang="en-US" altLang="ko-KR"/>
              <a:pPr/>
              <a:t>18</a:t>
            </a:fld>
            <a:endParaRPr lang="en-US" altLang="ko-KR"/>
          </a:p>
        </p:txBody>
      </p:sp>
      <p:pic>
        <p:nvPicPr>
          <p:cNvPr id="1305606" name="Picture 6" descr="06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387147"/>
            <a:ext cx="6314343" cy="4835769"/>
          </a:xfrm>
          <a:prstGeom prst="rect">
            <a:avLst/>
          </a:prstGeom>
          <a:noFill/>
        </p:spPr>
      </p:pic>
      <p:sp>
        <p:nvSpPr>
          <p:cNvPr id="1305607" name="Rectangle 7"/>
          <p:cNvSpPr>
            <a:spLocks noChangeArrowheads="1"/>
          </p:cNvSpPr>
          <p:nvPr/>
        </p:nvSpPr>
        <p:spPr bwMode="auto">
          <a:xfrm>
            <a:off x="7429500" y="2004302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bound</a:t>
            </a:r>
          </a:p>
        </p:txBody>
      </p:sp>
      <p:sp>
        <p:nvSpPr>
          <p:cNvPr id="1305608" name="Rectangle 8"/>
          <p:cNvSpPr>
            <a:spLocks noChangeArrowheads="1"/>
          </p:cNvSpPr>
          <p:nvPr/>
        </p:nvSpPr>
        <p:spPr bwMode="auto">
          <a:xfrm>
            <a:off x="7429500" y="1671659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weight</a:t>
            </a:r>
          </a:p>
        </p:txBody>
      </p:sp>
      <p:sp>
        <p:nvSpPr>
          <p:cNvPr id="1305609" name="Rectangle 9"/>
          <p:cNvSpPr>
            <a:spLocks noChangeArrowheads="1"/>
          </p:cNvSpPr>
          <p:nvPr/>
        </p:nvSpPr>
        <p:spPr bwMode="auto">
          <a:xfrm>
            <a:off x="7429500" y="1339017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profit</a:t>
            </a:r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H="1">
            <a:off x="5911363" y="1499982"/>
            <a:ext cx="1452197" cy="175846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 flipH="1">
            <a:off x="5886452" y="1788662"/>
            <a:ext cx="1484434" cy="6447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2" name="Line 12"/>
          <p:cNvSpPr>
            <a:spLocks noChangeShapeType="1"/>
          </p:cNvSpPr>
          <p:nvPr/>
        </p:nvSpPr>
        <p:spPr bwMode="auto">
          <a:xfrm flipH="1" flipV="1">
            <a:off x="5994890" y="2017262"/>
            <a:ext cx="1361342" cy="10550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graphicFrame>
        <p:nvGraphicFramePr>
          <p:cNvPr id="1328129" name="Object 1"/>
          <p:cNvGraphicFramePr>
            <a:graphicFrameLocks noChangeAspect="1"/>
          </p:cNvGraphicFramePr>
          <p:nvPr>
            <p:extLst/>
          </p:nvPr>
        </p:nvGraphicFramePr>
        <p:xfrm>
          <a:off x="6879998" y="3976483"/>
          <a:ext cx="1567962" cy="131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5" imgW="990600" imgH="977900" progId="">
                  <p:embed/>
                </p:oleObj>
              </mc:Choice>
              <mc:Fallback>
                <p:oleObj name="Equation" r:id="rId5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998" y="3976483"/>
                        <a:ext cx="1567962" cy="1318846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203515" y="2739419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40</a:t>
            </a:r>
          </a:p>
        </p:txBody>
      </p:sp>
      <p:sp>
        <p:nvSpPr>
          <p:cNvPr id="25" name="타원 24"/>
          <p:cNvSpPr/>
          <p:nvPr/>
        </p:nvSpPr>
        <p:spPr>
          <a:xfrm>
            <a:off x="7163923" y="2525556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7" name="타원 16"/>
          <p:cNvSpPr/>
          <p:nvPr/>
        </p:nvSpPr>
        <p:spPr>
          <a:xfrm>
            <a:off x="4970814" y="3505921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167374" y="3933663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19" name="타원 18"/>
          <p:cNvSpPr/>
          <p:nvPr/>
        </p:nvSpPr>
        <p:spPr>
          <a:xfrm>
            <a:off x="2331541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0" name="타원 19"/>
          <p:cNvSpPr/>
          <p:nvPr/>
        </p:nvSpPr>
        <p:spPr>
          <a:xfrm>
            <a:off x="3215260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1" name="타원 20"/>
          <p:cNvSpPr/>
          <p:nvPr/>
        </p:nvSpPr>
        <p:spPr>
          <a:xfrm>
            <a:off x="4505531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4" name="타원 23"/>
          <p:cNvSpPr/>
          <p:nvPr/>
        </p:nvSpPr>
        <p:spPr>
          <a:xfrm>
            <a:off x="5474192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</p:spTree>
    <p:extLst>
      <p:ext uri="{BB962C8B-B14F-4D97-AF65-F5344CB8AC3E}">
        <p14:creationId xmlns:p14="http://schemas.microsoft.com/office/powerpoint/2010/main" val="39055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954" dirty="0"/>
              <a:t> </a:t>
            </a:r>
            <a:r>
              <a:rPr lang="en-US" altLang="ko-KR" sz="2954" dirty="0"/>
              <a:t>0-1 Knapsack – Best FS</a:t>
            </a:r>
            <a:br>
              <a:rPr lang="en-US" altLang="ko-KR" sz="2954" dirty="0"/>
            </a:br>
            <a:endParaRPr lang="ko-KR" altLang="en-US" sz="2954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73723" y="1958648"/>
            <a:ext cx="7596554" cy="417781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00800" y="6348940"/>
            <a:ext cx="1969477" cy="3370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EFA151E0-F618-4B4D-8748-FAB016780484}" type="slidenum">
              <a:rPr lang="en-US" altLang="ko-KR"/>
              <a:pPr/>
              <a:t>19</a:t>
            </a:fld>
            <a:endParaRPr lang="en-US" altLang="ko-KR"/>
          </a:p>
        </p:txBody>
      </p:sp>
      <p:pic>
        <p:nvPicPr>
          <p:cNvPr id="1305606" name="Picture 6" descr="06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387147"/>
            <a:ext cx="6314343" cy="4835769"/>
          </a:xfrm>
          <a:prstGeom prst="rect">
            <a:avLst/>
          </a:prstGeom>
          <a:noFill/>
        </p:spPr>
      </p:pic>
      <p:sp>
        <p:nvSpPr>
          <p:cNvPr id="1305607" name="Rectangle 7"/>
          <p:cNvSpPr>
            <a:spLocks noChangeArrowheads="1"/>
          </p:cNvSpPr>
          <p:nvPr/>
        </p:nvSpPr>
        <p:spPr bwMode="auto">
          <a:xfrm>
            <a:off x="7429500" y="2004302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bound</a:t>
            </a:r>
          </a:p>
        </p:txBody>
      </p:sp>
      <p:sp>
        <p:nvSpPr>
          <p:cNvPr id="1305608" name="Rectangle 8"/>
          <p:cNvSpPr>
            <a:spLocks noChangeArrowheads="1"/>
          </p:cNvSpPr>
          <p:nvPr/>
        </p:nvSpPr>
        <p:spPr bwMode="auto">
          <a:xfrm>
            <a:off x="7429500" y="1671659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weight</a:t>
            </a:r>
          </a:p>
        </p:txBody>
      </p:sp>
      <p:sp>
        <p:nvSpPr>
          <p:cNvPr id="1305609" name="Rectangle 9"/>
          <p:cNvSpPr>
            <a:spLocks noChangeArrowheads="1"/>
          </p:cNvSpPr>
          <p:nvPr/>
        </p:nvSpPr>
        <p:spPr bwMode="auto">
          <a:xfrm>
            <a:off x="7429500" y="1339017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profit</a:t>
            </a:r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H="1">
            <a:off x="5911363" y="1499982"/>
            <a:ext cx="1452197" cy="175846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 flipH="1">
            <a:off x="5886452" y="1788662"/>
            <a:ext cx="1484434" cy="6447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2" name="Line 12"/>
          <p:cNvSpPr>
            <a:spLocks noChangeShapeType="1"/>
          </p:cNvSpPr>
          <p:nvPr/>
        </p:nvSpPr>
        <p:spPr bwMode="auto">
          <a:xfrm flipH="1" flipV="1">
            <a:off x="5994890" y="2017262"/>
            <a:ext cx="1361342" cy="10550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graphicFrame>
        <p:nvGraphicFramePr>
          <p:cNvPr id="1328129" name="Object 1"/>
          <p:cNvGraphicFramePr>
            <a:graphicFrameLocks noChangeAspect="1"/>
          </p:cNvGraphicFramePr>
          <p:nvPr>
            <p:extLst/>
          </p:nvPr>
        </p:nvGraphicFramePr>
        <p:xfrm>
          <a:off x="6879998" y="3976483"/>
          <a:ext cx="1567962" cy="131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5" imgW="990600" imgH="977900" progId="">
                  <p:embed/>
                </p:oleObj>
              </mc:Choice>
              <mc:Fallback>
                <p:oleObj name="Equation" r:id="rId5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998" y="3976483"/>
                        <a:ext cx="1567962" cy="1318846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203515" y="2739419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40</a:t>
            </a:r>
          </a:p>
        </p:txBody>
      </p:sp>
      <p:sp>
        <p:nvSpPr>
          <p:cNvPr id="25" name="타원 24"/>
          <p:cNvSpPr/>
          <p:nvPr/>
        </p:nvSpPr>
        <p:spPr>
          <a:xfrm>
            <a:off x="7163923" y="2525556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167374" y="3933663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19" name="타원 18"/>
          <p:cNvSpPr/>
          <p:nvPr/>
        </p:nvSpPr>
        <p:spPr>
          <a:xfrm>
            <a:off x="2331541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0" name="타원 19"/>
          <p:cNvSpPr/>
          <p:nvPr/>
        </p:nvSpPr>
        <p:spPr>
          <a:xfrm>
            <a:off x="3215260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1" name="타원 20"/>
          <p:cNvSpPr/>
          <p:nvPr/>
        </p:nvSpPr>
        <p:spPr>
          <a:xfrm>
            <a:off x="4505531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4" name="타원 23"/>
          <p:cNvSpPr/>
          <p:nvPr/>
        </p:nvSpPr>
        <p:spPr>
          <a:xfrm>
            <a:off x="5474192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372595" y="4113662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</p:spTree>
    <p:extLst>
      <p:ext uri="{BB962C8B-B14F-4D97-AF65-F5344CB8AC3E}">
        <p14:creationId xmlns:p14="http://schemas.microsoft.com/office/powerpoint/2010/main" val="11577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Depth First Forest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323159"/>
            <a:ext cx="2133600" cy="337038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1" y="1368463"/>
            <a:ext cx="7781847" cy="488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0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954" dirty="0"/>
              <a:t> </a:t>
            </a:r>
            <a:r>
              <a:rPr lang="en-US" altLang="ko-KR" sz="2954" dirty="0"/>
              <a:t>0-1 Knapsack – Best FS</a:t>
            </a:r>
            <a:br>
              <a:rPr lang="en-US" altLang="ko-KR" sz="2954" dirty="0"/>
            </a:br>
            <a:endParaRPr lang="ko-KR" altLang="en-US" sz="2954" dirty="0"/>
          </a:p>
        </p:txBody>
      </p:sp>
      <p:sp>
        <p:nvSpPr>
          <p:cNvPr id="2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00800" y="6348940"/>
            <a:ext cx="1969477" cy="337038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Page </a:t>
            </a:r>
            <a:fld id="{EFA151E0-F618-4B4D-8748-FAB016780484}" type="slidenum">
              <a:rPr lang="en-US" altLang="ko-KR"/>
              <a:pPr/>
              <a:t>20</a:t>
            </a:fld>
            <a:endParaRPr lang="en-US" altLang="ko-KR"/>
          </a:p>
        </p:txBody>
      </p:sp>
      <p:pic>
        <p:nvPicPr>
          <p:cNvPr id="1305606" name="Picture 6" descr="06-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387147"/>
            <a:ext cx="6314343" cy="4835769"/>
          </a:xfrm>
          <a:prstGeom prst="rect">
            <a:avLst/>
          </a:prstGeom>
          <a:noFill/>
        </p:spPr>
      </p:pic>
      <p:sp>
        <p:nvSpPr>
          <p:cNvPr id="1305607" name="Rectangle 7"/>
          <p:cNvSpPr>
            <a:spLocks noChangeArrowheads="1"/>
          </p:cNvSpPr>
          <p:nvPr/>
        </p:nvSpPr>
        <p:spPr bwMode="auto">
          <a:xfrm>
            <a:off x="7429500" y="2004302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bound</a:t>
            </a:r>
          </a:p>
        </p:txBody>
      </p:sp>
      <p:sp>
        <p:nvSpPr>
          <p:cNvPr id="1305608" name="Rectangle 8"/>
          <p:cNvSpPr>
            <a:spLocks noChangeArrowheads="1"/>
          </p:cNvSpPr>
          <p:nvPr/>
        </p:nvSpPr>
        <p:spPr bwMode="auto">
          <a:xfrm>
            <a:off x="7429500" y="1671659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weight</a:t>
            </a:r>
          </a:p>
        </p:txBody>
      </p:sp>
      <p:sp>
        <p:nvSpPr>
          <p:cNvPr id="1305609" name="Rectangle 9"/>
          <p:cNvSpPr>
            <a:spLocks noChangeArrowheads="1"/>
          </p:cNvSpPr>
          <p:nvPr/>
        </p:nvSpPr>
        <p:spPr bwMode="auto">
          <a:xfrm>
            <a:off x="7429500" y="1339017"/>
            <a:ext cx="515815" cy="19883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292">
                <a:ea typeface="HY헤드라인M" pitchFamily="18" charset="-127"/>
              </a:rPr>
              <a:t>profit</a:t>
            </a:r>
          </a:p>
        </p:txBody>
      </p:sp>
      <p:sp>
        <p:nvSpPr>
          <p:cNvPr id="1305610" name="Line 10"/>
          <p:cNvSpPr>
            <a:spLocks noChangeShapeType="1"/>
          </p:cNvSpPr>
          <p:nvPr/>
        </p:nvSpPr>
        <p:spPr bwMode="auto">
          <a:xfrm flipH="1">
            <a:off x="5911363" y="1499982"/>
            <a:ext cx="1452197" cy="175846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1" name="Line 11"/>
          <p:cNvSpPr>
            <a:spLocks noChangeShapeType="1"/>
          </p:cNvSpPr>
          <p:nvPr/>
        </p:nvSpPr>
        <p:spPr bwMode="auto">
          <a:xfrm flipH="1">
            <a:off x="5886452" y="1788662"/>
            <a:ext cx="1484434" cy="64477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sp>
        <p:nvSpPr>
          <p:cNvPr id="1305612" name="Line 12"/>
          <p:cNvSpPr>
            <a:spLocks noChangeShapeType="1"/>
          </p:cNvSpPr>
          <p:nvPr/>
        </p:nvSpPr>
        <p:spPr bwMode="auto">
          <a:xfrm flipH="1" flipV="1">
            <a:off x="5994890" y="2017262"/>
            <a:ext cx="1361342" cy="105508"/>
          </a:xfrm>
          <a:prstGeom prst="line">
            <a:avLst/>
          </a:prstGeom>
          <a:noFill/>
          <a:ln w="127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lIns="33231" tIns="33231" rIns="33231" bIns="33231" anchor="ctr">
            <a:spAutoFit/>
          </a:bodyPr>
          <a:lstStyle/>
          <a:p>
            <a:endParaRPr lang="ko-KR" altLang="en-US" sz="1662"/>
          </a:p>
        </p:txBody>
      </p:sp>
      <p:graphicFrame>
        <p:nvGraphicFramePr>
          <p:cNvPr id="1328129" name="Object 1"/>
          <p:cNvGraphicFramePr>
            <a:graphicFrameLocks noChangeAspect="1"/>
          </p:cNvGraphicFramePr>
          <p:nvPr>
            <p:extLst/>
          </p:nvPr>
        </p:nvGraphicFramePr>
        <p:xfrm>
          <a:off x="6879998" y="3976483"/>
          <a:ext cx="1567962" cy="131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5" imgW="990600" imgH="977900" progId="">
                  <p:embed/>
                </p:oleObj>
              </mc:Choice>
              <mc:Fallback>
                <p:oleObj name="Equation" r:id="rId5" imgW="990600" imgH="977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998" y="3976483"/>
                        <a:ext cx="1567962" cy="1318846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203515" y="2739419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40</a:t>
            </a:r>
          </a:p>
        </p:txBody>
      </p:sp>
      <p:sp>
        <p:nvSpPr>
          <p:cNvPr id="25" name="타원 24"/>
          <p:cNvSpPr/>
          <p:nvPr/>
        </p:nvSpPr>
        <p:spPr>
          <a:xfrm>
            <a:off x="7163923" y="2525556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167374" y="3933663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70</a:t>
            </a:r>
          </a:p>
        </p:txBody>
      </p:sp>
      <p:sp>
        <p:nvSpPr>
          <p:cNvPr id="19" name="타원 18"/>
          <p:cNvSpPr/>
          <p:nvPr/>
        </p:nvSpPr>
        <p:spPr>
          <a:xfrm>
            <a:off x="2331541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0" name="타원 19"/>
          <p:cNvSpPr/>
          <p:nvPr/>
        </p:nvSpPr>
        <p:spPr>
          <a:xfrm>
            <a:off x="3215260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1" name="타원 20"/>
          <p:cNvSpPr/>
          <p:nvPr/>
        </p:nvSpPr>
        <p:spPr>
          <a:xfrm>
            <a:off x="4505531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4" name="타원 23"/>
          <p:cNvSpPr/>
          <p:nvPr/>
        </p:nvSpPr>
        <p:spPr>
          <a:xfrm>
            <a:off x="5474192" y="4531403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4372595" y="4113662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  <p:sp>
        <p:nvSpPr>
          <p:cNvPr id="27" name="타원 26"/>
          <p:cNvSpPr/>
          <p:nvPr/>
        </p:nvSpPr>
        <p:spPr>
          <a:xfrm>
            <a:off x="4098841" y="5610032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8" name="타원 27"/>
          <p:cNvSpPr/>
          <p:nvPr/>
        </p:nvSpPr>
        <p:spPr>
          <a:xfrm>
            <a:off x="4982560" y="5610032"/>
            <a:ext cx="598220" cy="598220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5489113" y="5524784"/>
            <a:ext cx="609966" cy="170496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69638" indent="-269638">
              <a:tabLst>
                <a:tab pos="269638" algn="l"/>
                <a:tab pos="633062" algn="l"/>
              </a:tabLst>
            </a:pPr>
            <a:r>
              <a:rPr lang="en-US" altLang="ko-KR" sz="1108" i="1" dirty="0" err="1">
                <a:ea typeface="HY헤드라인M" pitchFamily="18" charset="-127"/>
              </a:rPr>
              <a:t>mp</a:t>
            </a:r>
            <a:r>
              <a:rPr lang="en-US" altLang="ko-KR" sz="1108" dirty="0">
                <a:ea typeface="HY헤드라인M" pitchFamily="18" charset="-127"/>
              </a:rPr>
              <a:t>= 90</a:t>
            </a:r>
          </a:p>
        </p:txBody>
      </p:sp>
    </p:spTree>
    <p:extLst>
      <p:ext uri="{BB962C8B-B14F-4D97-AF65-F5344CB8AC3E}">
        <p14:creationId xmlns:p14="http://schemas.microsoft.com/office/powerpoint/2010/main" val="6797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Parenthesis Theorem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323159"/>
            <a:ext cx="2133600" cy="337038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" y="1368047"/>
            <a:ext cx="7510988" cy="470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8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Parenthesis </a:t>
            </a:r>
            <a:r>
              <a:rPr lang="en-US" altLang="ko-KR" dirty="0" smtClean="0"/>
              <a:t>Theorem - </a:t>
            </a:r>
            <a:r>
              <a:rPr lang="ko-KR" altLang="en-US" dirty="0" smtClean="0"/>
              <a:t>그림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323159"/>
            <a:ext cx="2133600" cy="337038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09" y="1255689"/>
            <a:ext cx="7311582" cy="50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60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Breadth First </a:t>
            </a:r>
            <a:r>
              <a:rPr lang="en-US" altLang="ko-KR" dirty="0" smtClean="0"/>
              <a:t>Search -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323159"/>
            <a:ext cx="2133600" cy="337038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716803" y="1343900"/>
            <a:ext cx="7710395" cy="4876795"/>
            <a:chOff x="539552" y="1340768"/>
            <a:chExt cx="7772400" cy="4876800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340768"/>
              <a:ext cx="7772400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1259632" y="5828644"/>
              <a:ext cx="3312368" cy="388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/>
            </a:p>
          </p:txBody>
        </p:sp>
      </p:grpSp>
    </p:spTree>
    <p:extLst>
      <p:ext uri="{BB962C8B-B14F-4D97-AF65-F5344CB8AC3E}">
        <p14:creationId xmlns:p14="http://schemas.microsoft.com/office/powerpoint/2010/main" val="328966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Breadth First Tree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323159"/>
            <a:ext cx="2133600" cy="337038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2" y="1368464"/>
            <a:ext cx="7274359" cy="47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6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Shortest Path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32" y="6323159"/>
            <a:ext cx="2133600" cy="337038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66" y="1434933"/>
            <a:ext cx="6778869" cy="441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0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Branch-and-Bound</a:t>
            </a:r>
            <a:endParaRPr lang="ko-KR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BB86-B7F7-4E03-8D4E-0B8A081F74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8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and Bound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46" dirty="0"/>
              <a:t>Branch and bound is an algorithm design paradigm which is generally used for solving combinatorial optimization problems. </a:t>
            </a:r>
          </a:p>
          <a:p>
            <a:r>
              <a:rPr lang="en-US" altLang="ko-KR" sz="1846" dirty="0"/>
              <a:t>These problems typically exponential in terms of time complexity and may require exploring all possible permutations in worst case. </a:t>
            </a:r>
          </a:p>
          <a:p>
            <a:r>
              <a:rPr lang="en-US" altLang="ko-KR" sz="1846" dirty="0"/>
              <a:t>Branch and Bound solve these problems relatively quickly.</a:t>
            </a:r>
            <a:endParaRPr lang="ko-KR" altLang="en-US" sz="1846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822860" y="6323159"/>
            <a:ext cx="1969477" cy="337038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3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436</Words>
  <Application>Microsoft Office PowerPoint</Application>
  <PresentationFormat>화면 슬라이드 쇼(4:3)</PresentationFormat>
  <Paragraphs>152</Paragraphs>
  <Slides>20</Slides>
  <Notes>11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HY헤드라인M</vt:lpstr>
      <vt:lpstr>굴림</vt:lpstr>
      <vt:lpstr>맑은 고딕</vt:lpstr>
      <vt:lpstr>샘물체</vt:lpstr>
      <vt:lpstr>Arial</vt:lpstr>
      <vt:lpstr>Book Antiqua</vt:lpstr>
      <vt:lpstr>Verdana</vt:lpstr>
      <vt:lpstr>Wingdings</vt:lpstr>
      <vt:lpstr>Office 테마</vt:lpstr>
      <vt:lpstr>Equation</vt:lpstr>
      <vt:lpstr>DFS BFS 추가자료</vt:lpstr>
      <vt:lpstr>Depth First Forest</vt:lpstr>
      <vt:lpstr>Parenthesis Theorem</vt:lpstr>
      <vt:lpstr>Parenthesis Theorem - 그림</vt:lpstr>
      <vt:lpstr>Breadth First Search - 예</vt:lpstr>
      <vt:lpstr>Breadth First Tree</vt:lpstr>
      <vt:lpstr>Shortest Path 출력</vt:lpstr>
      <vt:lpstr>Branch-and-Bound</vt:lpstr>
      <vt:lpstr>Branch and Bound</vt:lpstr>
      <vt:lpstr>0-1 Knapsack – DFS</vt:lpstr>
      <vt:lpstr>0-1 Knapsack – DFS</vt:lpstr>
      <vt:lpstr>0-1 Knapsack – DFS</vt:lpstr>
      <vt:lpstr> 0-1 Knapsack – BFS </vt:lpstr>
      <vt:lpstr> 0-1 Knapsack – Best FS </vt:lpstr>
      <vt:lpstr> 0-1 Knapsack – Best FS </vt:lpstr>
      <vt:lpstr> 0-1 Knapsack – Best FS </vt:lpstr>
      <vt:lpstr> 0-1 Knapsack – Best FS </vt:lpstr>
      <vt:lpstr> 0-1 Knapsack – Best FS </vt:lpstr>
      <vt:lpstr> 0-1 Knapsack – Best FS </vt:lpstr>
      <vt:lpstr> 0-1 Knapsack – Best FS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326</cp:revision>
  <dcterms:created xsi:type="dcterms:W3CDTF">2018-07-30T06:52:17Z</dcterms:created>
  <dcterms:modified xsi:type="dcterms:W3CDTF">2019-03-26T09:08:37Z</dcterms:modified>
</cp:coreProperties>
</file>