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23"/>
  </p:notesMasterIdLst>
  <p:sldIdLst>
    <p:sldId id="572" r:id="rId2"/>
    <p:sldId id="610" r:id="rId3"/>
    <p:sldId id="595" r:id="rId4"/>
    <p:sldId id="596" r:id="rId5"/>
    <p:sldId id="597" r:id="rId6"/>
    <p:sldId id="598" r:id="rId7"/>
    <p:sldId id="599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448" r:id="rId17"/>
    <p:sldId id="449" r:id="rId18"/>
    <p:sldId id="579" r:id="rId19"/>
    <p:sldId id="575" r:id="rId20"/>
    <p:sldId id="576" r:id="rId21"/>
    <p:sldId id="577" r:id="rId22"/>
  </p:sldIdLst>
  <p:sldSz cx="9906000" cy="6858000" type="A4"/>
  <p:notesSz cx="7099300" cy="10234613"/>
  <p:embeddedFontLst>
    <p:embeddedFont>
      <p:font typeface="Cambria Math" panose="02040503050406030204" pitchFamily="18" charset="0"/>
      <p:regular r:id="rId24"/>
    </p:embeddedFont>
    <p:embeddedFont>
      <p:font typeface="HY헤드라인M" panose="02030600000101010101" pitchFamily="18" charset="-127"/>
      <p:regular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샘물체" panose="020B0600000101010101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42">
          <p15:clr>
            <a:srgbClr val="A4A3A4"/>
          </p15:clr>
        </p15:guide>
        <p15:guide id="6" orient="horz" pos="1103">
          <p15:clr>
            <a:srgbClr val="A4A3A4"/>
          </p15:clr>
        </p15:guide>
        <p15:guide id="7" pos="3120">
          <p15:clr>
            <a:srgbClr val="A4A3A4"/>
          </p15:clr>
        </p15:guide>
        <p15:guide id="8" pos="308">
          <p15:clr>
            <a:srgbClr val="A4A3A4"/>
          </p15:clr>
        </p15:guide>
        <p15:guide id="9" pos="5932">
          <p15:clr>
            <a:srgbClr val="A4A3A4"/>
          </p15:clr>
        </p15:guide>
        <p15:guide id="10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93" autoAdjust="0"/>
    <p:restoredTop sz="86358" autoAdjust="0"/>
  </p:normalViewPr>
  <p:slideViewPr>
    <p:cSldViewPr showGuides="1">
      <p:cViewPr varScale="1">
        <p:scale>
          <a:sx n="60" d="100"/>
          <a:sy n="60" d="100"/>
        </p:scale>
        <p:origin x="740" y="52"/>
      </p:cViewPr>
      <p:guideLst>
        <p:guide orient="horz" pos="2160"/>
        <p:guide orient="horz" pos="4020"/>
        <p:guide orient="horz" pos="754"/>
        <p:guide orient="horz" pos="550"/>
        <p:guide orient="horz" pos="142"/>
        <p:guide orient="horz" pos="1103"/>
        <p:guide pos="3120"/>
        <p:guide pos="308"/>
        <p:guide pos="593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76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5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b="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Samsung SW Academy For Youth</a:t>
            </a:r>
            <a:endParaRPr lang="ko-KR" altLang="en-US" sz="750" b="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2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642918"/>
            <a:ext cx="89154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31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0177" y="274638"/>
            <a:ext cx="89154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14423"/>
            <a:ext cx="89154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30000"/>
              </a:lnSpc>
              <a:buNone/>
              <a:defRPr sz="1200"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30000"/>
              </a:lnSpc>
              <a:buNone/>
              <a:defRPr sz="1000"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68086" y="257836"/>
            <a:ext cx="696486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39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3" r:id="rId4"/>
    <p:sldLayoutId id="2147483664" r:id="rId5"/>
    <p:sldLayoutId id="2147483668" r:id="rId6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0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0"/>
          <a:stretch/>
        </p:blipFill>
        <p:spPr>
          <a:xfrm>
            <a:off x="0" y="3797300"/>
            <a:ext cx="9906000" cy="30607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31706" y="1922909"/>
            <a:ext cx="8420100" cy="13620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분할정복</a:t>
            </a:r>
          </a:p>
        </p:txBody>
      </p:sp>
    </p:spTree>
    <p:extLst>
      <p:ext uri="{BB962C8B-B14F-4D97-AF65-F5344CB8AC3E}">
        <p14:creationId xmlns:p14="http://schemas.microsoft.com/office/powerpoint/2010/main" val="13663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4728" y="267692"/>
            <a:ext cx="6167536" cy="922114"/>
          </a:xfrm>
        </p:spPr>
        <p:txBody>
          <a:bodyPr/>
          <a:lstStyle/>
          <a:p>
            <a:r>
              <a:rPr lang="en-US" altLang="ko-KR" dirty="0"/>
              <a:t>We need to be faster!!!!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84648" y="1819514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39281" y="3717032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endParaRPr lang="ko-KR" altLang="en-US" sz="2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96648" y="1765778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endParaRPr lang="ko-KR" altLang="en-US" sz="28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4116" y="1765778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endParaRPr lang="ko-KR" altLang="en-US" sz="28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39282" y="4240252"/>
            <a:ext cx="694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**</a:t>
            </a:r>
            <a:endParaRPr lang="ko-KR" altLang="en-US" sz="2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11584" y="1765778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endParaRPr lang="ko-KR" altLang="en-US" sz="28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9281" y="4763472"/>
            <a:ext cx="949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***</a:t>
            </a:r>
            <a:endParaRPr lang="ko-KR" altLang="en-US" sz="2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19051" y="29249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def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GetSome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(n):</a:t>
            </a:r>
          </a:p>
          <a:p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if n &gt; 0:</a:t>
            </a:r>
          </a:p>
          <a:p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ko-K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GetSome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(n-1)</a:t>
            </a:r>
          </a:p>
          <a:p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ko-K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star.append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('*')</a:t>
            </a:r>
          </a:p>
          <a:p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print(star)</a:t>
            </a:r>
          </a:p>
          <a:p>
            <a:endParaRPr lang="en-US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GetSome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(5)</a:t>
            </a:r>
            <a:endParaRPr lang="ko-KR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9051" y="1765778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endParaRPr lang="ko-KR" altLang="en-US" sz="28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9281" y="528669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****</a:t>
            </a:r>
            <a:endParaRPr lang="ko-KR" altLang="en-US" sz="2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570" y="1396446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star[10]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xmlns="" id="{54973E1A-0A4D-499B-BEA7-77C0063151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5051" y="5935886"/>
                <a:ext cx="1728192" cy="9221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j-ea"/>
                    <a:cs typeface="Verdana" pitchFamily="34" charset="0"/>
                  </a:defRPr>
                </a:lvl1pPr>
              </a:lstStyle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973E1A-0A4D-499B-BEA7-77C006315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051" y="5935886"/>
                <a:ext cx="1728192" cy="922114"/>
              </a:xfrm>
              <a:prstGeom prst="rect">
                <a:avLst/>
              </a:prstGeom>
              <a:blipFill rotWithShape="0">
                <a:blip r:embed="rId3"/>
                <a:stretch>
                  <a:fillRect l="-12721" t="-662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0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3EE3EB-D76B-43B7-A5DB-64BACB5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Combination C(</a:t>
            </a:r>
            <a:r>
              <a:rPr lang="en-US" altLang="ko-KR" dirty="0" err="1"/>
              <a:t>n,r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11C091-9D13-4FB8-B797-EE20F68B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6096000" cy="604664"/>
          </a:xfrm>
        </p:spPr>
        <p:txBody>
          <a:bodyPr/>
          <a:lstStyle/>
          <a:p>
            <a:r>
              <a:rPr lang="en-US" altLang="ko-KR" dirty="0"/>
              <a:t>C(3, 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31C7422-257C-4838-9069-DE14985152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4FA347-60C1-4D48-B93E-E33562CD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2607259"/>
            <a:ext cx="4400550" cy="923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986C3B-8CE4-4D5F-BF70-4831C7C8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3789040"/>
            <a:ext cx="170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3EE3EB-D76B-43B7-A5DB-64BACB5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Combination C(</a:t>
            </a:r>
            <a:r>
              <a:rPr lang="en-US" altLang="ko-KR" dirty="0" err="1"/>
              <a:t>n,r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11C091-9D13-4FB8-B797-EE20F68B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6096000" cy="15407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C(3, 2)</a:t>
            </a:r>
          </a:p>
          <a:p>
            <a:r>
              <a:rPr lang="en-US" altLang="ko-KR" sz="2400" dirty="0"/>
              <a:t>C(n, r) = C(n-1, r-1) + C(n-1, r)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31C7422-257C-4838-9069-DE14985152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DD31C2B-8456-4BAF-9534-12D9B299A9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8042" y="3499486"/>
          <a:ext cx="7560840" cy="2316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xmlns="" val="252314672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xmlns="" val="1785628290"/>
                    </a:ext>
                  </a:extLst>
                </a:gridCol>
              </a:tblGrid>
              <a:tr h="896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Last item selected</a:t>
                      </a:r>
                      <a:endParaRPr lang="ko-KR" altLang="en-US" sz="20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Last item not selected</a:t>
                      </a:r>
                      <a:endParaRPr lang="ko-KR" altLang="en-US" sz="20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6619229"/>
                  </a:ext>
                </a:extLst>
              </a:tr>
              <a:tr h="14203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682304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4F6A017-95C8-4C3B-B19A-36035D76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1" y="4468849"/>
            <a:ext cx="1495425" cy="1162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5C58D3-CD3C-41A8-BFBF-CE02633B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93" y="4697957"/>
            <a:ext cx="1685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4728" y="267692"/>
            <a:ext cx="6167536" cy="922114"/>
          </a:xfrm>
        </p:spPr>
        <p:txBody>
          <a:bodyPr/>
          <a:lstStyle/>
          <a:p>
            <a:r>
              <a:rPr lang="en-US" altLang="ko-KR" dirty="0"/>
              <a:t>Combination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36476" y="1338546"/>
                <a:ext cx="9505056" cy="572685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0070C0"/>
                    </a:solidFill>
                    <a:latin typeface="Cambria Math"/>
                  </a:rPr>
                  <a:t>C(</a:t>
                </a:r>
                <a:r>
                  <a:rPr lang="en-US" altLang="ko-KR" sz="2400" b="1" dirty="0" err="1" smtClean="0">
                    <a:solidFill>
                      <a:srgbClr val="0070C0"/>
                    </a:solidFill>
                    <a:latin typeface="Cambria Math"/>
                  </a:rPr>
                  <a:t>n,r</a:t>
                </a:r>
                <a:r>
                  <a:rPr lang="en-US" altLang="ko-KR" sz="2400" b="1" dirty="0" smtClean="0">
                    <a:solidFill>
                      <a:srgbClr val="0070C0"/>
                    </a:solidFill>
                    <a:latin typeface="Cambria Math"/>
                  </a:rPr>
                  <a:t>) </a:t>
                </a:r>
                <a:r>
                  <a:rPr lang="en-US" altLang="ko-KR" sz="2400" b="1" dirty="0">
                    <a:solidFill>
                      <a:srgbClr val="0070C0"/>
                    </a:solidFill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                           (</m:t>
                            </m:r>
                            <m:r>
                              <m:rPr>
                                <m:nor/>
                              </m:rPr>
                              <a:rPr lang="en-US" altLang="ko-KR" sz="2400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==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    (</m:t>
                            </m:r>
                            <m:r>
                              <m:rPr>
                                <m:nor/>
                              </m:rPr>
                              <a:rPr lang="en-US" altLang="ko-KR" sz="2400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==1</m:t>
                            </m:r>
                            <m: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−1, </m:t>
                            </m:r>
                            <m:r>
                              <m:rPr>
                                <m:nor/>
                              </m:rPr>
                              <a:rPr lang="en-US" altLang="ko-KR" sz="2400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 + 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Combi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−1, </m:t>
                            </m:r>
                            <m:r>
                              <m:rPr>
                                <m:nor/>
                              </m:rPr>
                              <a:rPr lang="en-US" altLang="ko-KR" sz="2400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 (1 &lt; </m:t>
                            </m:r>
                            <m:r>
                              <m:rPr>
                                <m:nor/>
                              </m:rPr>
                              <a:rPr lang="en-US" altLang="ko-KR" sz="2400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&lt; 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400" dirty="0"/>
                  <a:t>	  	</a:t>
                </a:r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 err="1" smtClean="0"/>
                  <a:t>def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 err="1" smtClean="0"/>
                  <a:t>Combi</a:t>
                </a:r>
                <a:r>
                  <a:rPr lang="en-US" altLang="ko-KR" sz="2400" dirty="0" smtClean="0"/>
                  <a:t>(n</a:t>
                </a:r>
                <a:r>
                  <a:rPr lang="en-US" altLang="ko-KR" sz="2400" dirty="0"/>
                  <a:t>, </a:t>
                </a:r>
                <a:r>
                  <a:rPr lang="en-US" altLang="ko-KR" sz="2400" dirty="0" smtClean="0"/>
                  <a:t>r):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	if </a:t>
                </a:r>
                <a:r>
                  <a:rPr lang="en-US" altLang="ko-KR" sz="2400" dirty="0" smtClean="0"/>
                  <a:t>r </a:t>
                </a:r>
                <a:r>
                  <a:rPr lang="en-US" altLang="ko-KR" sz="2400" dirty="0"/>
                  <a:t>== </a:t>
                </a:r>
                <a:r>
                  <a:rPr lang="en-US" altLang="ko-KR" sz="2400" dirty="0" smtClean="0"/>
                  <a:t>n: </a:t>
                </a:r>
                <a:r>
                  <a:rPr lang="en-US" altLang="ko-KR" sz="2400" dirty="0"/>
                  <a:t>return </a:t>
                </a:r>
                <a:r>
                  <a:rPr lang="en-US" altLang="ko-KR" sz="2400" dirty="0" smtClean="0"/>
                  <a:t>1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	</a:t>
                </a:r>
                <a:r>
                  <a:rPr lang="en-US" altLang="ko-KR" sz="2400" dirty="0" err="1" smtClean="0"/>
                  <a:t>elif</a:t>
                </a:r>
                <a:r>
                  <a:rPr lang="en-US" altLang="ko-KR" sz="2400" dirty="0" smtClean="0"/>
                  <a:t> r </a:t>
                </a:r>
                <a:r>
                  <a:rPr lang="en-US" altLang="ko-KR" sz="2400" dirty="0"/>
                  <a:t>== </a:t>
                </a:r>
                <a:r>
                  <a:rPr lang="en-US" altLang="ko-KR" sz="2400" dirty="0" smtClean="0"/>
                  <a:t>1: </a:t>
                </a:r>
                <a:r>
                  <a:rPr lang="en-US" altLang="ko-KR" sz="2400" dirty="0"/>
                  <a:t>return </a:t>
                </a:r>
                <a:r>
                  <a:rPr lang="en-US" altLang="ko-KR" sz="2400" dirty="0" smtClean="0"/>
                  <a:t>n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	</a:t>
                </a:r>
                <a:r>
                  <a:rPr lang="en-US" altLang="ko-KR" sz="2400" dirty="0" smtClean="0"/>
                  <a:t>else :  </a:t>
                </a:r>
                <a:r>
                  <a:rPr lang="en-US" altLang="ko-KR" sz="2400" dirty="0"/>
                  <a:t>return </a:t>
                </a:r>
                <a:r>
                  <a:rPr lang="en-US" altLang="ko-KR" sz="2400" dirty="0"/>
                  <a:t>Combi(n - 1, r - 1) + Combi</a:t>
                </a:r>
                <a:r>
                  <a:rPr lang="en-US" altLang="ko-KR" sz="2400" dirty="0"/>
                  <a:t>(n - 1, r</a:t>
                </a:r>
                <a:r>
                  <a:rPr lang="en-US" altLang="ko-KR" sz="2400" dirty="0" smtClean="0"/>
                  <a:t>)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1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476" y="1338546"/>
                <a:ext cx="9505056" cy="5726858"/>
              </a:xfrm>
              <a:blipFill rotWithShape="0">
                <a:blip r:embed="rId4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067294"/>
            <a:ext cx="2143125" cy="21431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제목 1"/>
              <p:cNvSpPr txBox="1">
                <a:spLocks/>
              </p:cNvSpPr>
              <p:nvPr/>
            </p:nvSpPr>
            <p:spPr>
              <a:xfrm>
                <a:off x="7185248" y="1628800"/>
                <a:ext cx="1700658" cy="9221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j-ea"/>
                    <a:cs typeface="Verdana" pitchFamily="34" charset="0"/>
                  </a:defRPr>
                </a:lvl1pPr>
              </a:lstStyle>
              <a:p>
                <a:r>
                  <a:rPr lang="en-US" altLang="ko-KR" dirty="0">
                    <a:ea typeface="Verdana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  <a:ea typeface="Verdana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  <a:ea typeface="Verdana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ea typeface="Verdana" pitchFamily="34" charset="0"/>
                  </a:rPr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248" y="1628800"/>
                <a:ext cx="1700658" cy="922114"/>
              </a:xfrm>
              <a:prstGeom prst="rect">
                <a:avLst/>
              </a:prstGeom>
              <a:blipFill rotWithShape="0">
                <a:blip r:embed="rId6"/>
                <a:stretch>
                  <a:fillRect l="-12903" t="-662" r="-6093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4728" y="267692"/>
            <a:ext cx="6167536" cy="922114"/>
          </a:xfrm>
        </p:spPr>
        <p:txBody>
          <a:bodyPr/>
          <a:lstStyle/>
          <a:p>
            <a:r>
              <a:rPr lang="en-US" altLang="ko-KR" dirty="0"/>
              <a:t>Combination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792"/>
                <a:ext cx="8686800" cy="4133056"/>
              </a:xfrm>
            </p:spPr>
            <p:txBody>
              <a:bodyPr>
                <a:no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  <a:latin typeface="Cambria Math"/>
                  </a:rPr>
                  <a:t>Combi(n, r) </a:t>
                </a:r>
                <a:r>
                  <a:rPr lang="en-US" altLang="ko-KR" b="1" dirty="0">
                    <a:solidFill>
                      <a:schemeClr val="tx1"/>
                    </a:solidFill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	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latin typeface="Cambria Math"/>
                  </a:rPr>
                  <a:t>Combi(n, 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mbria Math"/>
                  </a:rPr>
                  <a:t>r-1</a:t>
                </a:r>
                <a:r>
                  <a:rPr lang="en-US" altLang="ko-KR" b="1" dirty="0">
                    <a:solidFill>
                      <a:schemeClr val="tx1"/>
                    </a:solidFill>
                    <a:latin typeface="Cambria Math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)!</m:t>
                            </m:r>
                            <m:d>
                              <m:d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dirty="0"/>
                  <a:t>	</a:t>
                </a:r>
              </a:p>
              <a:p>
                <a:endParaRPr lang="en-US" altLang="ko-KR" dirty="0"/>
              </a:p>
              <a:p>
                <a:r>
                  <a:rPr lang="en-US" altLang="ko-KR" b="1" dirty="0" smtClean="0">
                    <a:solidFill>
                      <a:srgbClr val="0070C0"/>
                    </a:solidFill>
                    <a:latin typeface="Cambria Math"/>
                  </a:rPr>
                  <a:t>C(</a:t>
                </a:r>
                <a:r>
                  <a:rPr lang="en-US" altLang="ko-KR" b="1" dirty="0" err="1" smtClean="0">
                    <a:solidFill>
                      <a:srgbClr val="0070C0"/>
                    </a:solidFill>
                    <a:latin typeface="Cambria Math"/>
                  </a:rPr>
                  <a:t>n,r</a:t>
                </a:r>
                <a:r>
                  <a:rPr lang="en-US" altLang="ko-KR" b="1" dirty="0" smtClean="0">
                    <a:solidFill>
                      <a:srgbClr val="0070C0"/>
                    </a:solidFill>
                    <a:latin typeface="Cambria Math"/>
                  </a:rPr>
                  <a:t>)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                                  (</m:t>
                            </m:r>
                            <m:r>
                              <m:rPr>
                                <m:nor/>
                              </m:rPr>
                              <a:rPr lang="en-US" altLang="ko-KR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==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                               (</m:t>
                            </m:r>
                            <m:r>
                              <m:rPr>
                                <m:nor/>
                              </m:rPr>
                              <a:rPr lang="en-US" altLang="ko-KR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==1</m:t>
                            </m:r>
                            <m: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b="1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  ∗ </m:t>
                            </m:r>
                            <m:f>
                              <m:fPr>
                                <m:ctrlPr>
                                  <a:rPr lang="en-US" altLang="ko-KR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ko-KR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ko-KR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(1 &lt; </m:t>
                            </m:r>
                            <m:r>
                              <m:rPr>
                                <m:nor/>
                              </m:rPr>
                              <a:rPr lang="en-US" altLang="ko-KR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&lt; 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	</a:t>
                </a:r>
              </a:p>
            </p:txBody>
          </p:sp>
        </mc:Choice>
        <mc:Fallback>
          <p:sp>
            <p:nvSpPr>
              <p:cNvPr id="1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792"/>
                <a:ext cx="8686800" cy="413305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 txBox="1">
            <a:spLocks/>
          </p:cNvSpPr>
          <p:nvPr/>
        </p:nvSpPr>
        <p:spPr>
          <a:xfrm>
            <a:off x="6897216" y="2492896"/>
            <a:ext cx="170065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Verdana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>
                <a:ea typeface="Verdana" pitchFamily="34" charset="0"/>
              </a:rPr>
              <a:t>O(n)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4728" y="267692"/>
            <a:ext cx="6167536" cy="922114"/>
          </a:xfrm>
        </p:spPr>
        <p:txBody>
          <a:bodyPr/>
          <a:lstStyle/>
          <a:p>
            <a:r>
              <a:rPr lang="en-US" altLang="ko-KR" dirty="0"/>
              <a:t>Combination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365796" y="175332"/>
            <a:ext cx="170065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Verdana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>
                <a:ea typeface="Verdana" pitchFamily="34" charset="0"/>
              </a:rPr>
              <a:t>O(n)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2500" y="1627172"/>
            <a:ext cx="8915400" cy="4911741"/>
          </a:xfrm>
        </p:spPr>
        <p:txBody>
          <a:bodyPr/>
          <a:lstStyle/>
          <a:p>
            <a:pPr marL="0" indent="0">
              <a:buNone/>
            </a:pPr>
            <a:r>
              <a:rPr lang="pt-BR" altLang="ko-KR" sz="2400" dirty="0"/>
              <a:t>def  Combi2(n, r):</a:t>
            </a:r>
          </a:p>
          <a:p>
            <a:pPr marL="0" indent="0">
              <a:buNone/>
            </a:pPr>
            <a:r>
              <a:rPr lang="pt-BR" altLang="ko-KR" sz="2400" dirty="0"/>
              <a:t>	if r == n:	return 1</a:t>
            </a:r>
          </a:p>
          <a:p>
            <a:pPr marL="0" indent="0">
              <a:buNone/>
            </a:pPr>
            <a:r>
              <a:rPr lang="pt-BR" altLang="ko-KR" sz="2400" dirty="0"/>
              <a:t>	elif r == 1:	return n</a:t>
            </a:r>
          </a:p>
          <a:p>
            <a:pPr marL="0" indent="0">
              <a:buNone/>
            </a:pPr>
            <a:r>
              <a:rPr lang="pt-BR" altLang="ko-KR" sz="2400" dirty="0"/>
              <a:t>	else :</a:t>
            </a:r>
          </a:p>
          <a:p>
            <a:pPr marL="0" indent="0">
              <a:buNone/>
            </a:pPr>
            <a:r>
              <a:rPr lang="pt-BR" altLang="ko-KR" sz="2400" dirty="0"/>
              <a:t>		return Combi2(n,r-1)*(n-r+1)//r;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90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868997" cy="89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(Iterative) 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85924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sz="28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거듭</a:t>
            </a:r>
            <a:r>
              <a:rPr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sz="28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제곱</a:t>
            </a:r>
            <a:endParaRPr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844886" y="1921493"/>
            <a:ext cx="5572164" cy="2554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 err="1" smtClean="0">
                <a:latin typeface="Consolas" pitchFamily="49" charset="0"/>
                <a:cs typeface="Consolas" pitchFamily="49" charset="0"/>
              </a:rPr>
              <a:t>Iterative_Power</a:t>
            </a:r>
            <a:r>
              <a:rPr lang="en-US" altLang="ko-KR" sz="2000" b="1" i="1" dirty="0" smtClean="0">
                <a:latin typeface="Consolas" pitchFamily="49" charset="0"/>
                <a:cs typeface="Consolas" pitchFamily="49" charset="0"/>
              </a:rPr>
              <a:t>(x, n)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result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←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→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result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← result *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result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dirty="0" smtClean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83161"/>
              </p:ext>
            </p:extLst>
          </p:nvPr>
        </p:nvGraphicFramePr>
        <p:xfrm>
          <a:off x="850900" y="2022475"/>
          <a:ext cx="24511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4" imgW="1206500" imgH="914400" progId="Equation.3">
                  <p:embed/>
                </p:oleObj>
              </mc:Choice>
              <mc:Fallback>
                <p:oleObj name="Equation" r:id="rId4" imgW="12065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022475"/>
                        <a:ext cx="24511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8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144" y="1204826"/>
            <a:ext cx="8915400" cy="9648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4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정복 기반의 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4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49312" y="3428338"/>
            <a:ext cx="8552011" cy="2973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i="1" dirty="0" err="1" smtClean="0">
                <a:latin typeface="Consolas" pitchFamily="49" charset="0"/>
                <a:cs typeface="Consolas" pitchFamily="49" charset="0"/>
              </a:rPr>
              <a:t>Recursive_Power</a:t>
            </a:r>
            <a:r>
              <a:rPr lang="en-US" altLang="ko-KR" b="1" i="1" dirty="0" smtClean="0">
                <a:latin typeface="Consolas" pitchFamily="49" charset="0"/>
                <a:cs typeface="Consolas" pitchFamily="49" charset="0"/>
              </a:rPr>
              <a:t>(x, n)</a:t>
            </a:r>
          </a:p>
          <a:p>
            <a:pPr lvl="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n == 1 :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x</a:t>
            </a:r>
          </a:p>
          <a:p>
            <a:pPr lvl="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n is even </a:t>
            </a:r>
          </a:p>
          <a:p>
            <a:pPr lvl="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←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Recursive_Power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(x, n/2)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y * y </a:t>
            </a:r>
          </a:p>
          <a:p>
            <a:pPr lvl="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ELSE </a:t>
            </a:r>
          </a:p>
          <a:p>
            <a:pPr lvl="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←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Recursive_Power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(x, (n-1)/2)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y * y * x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2147"/>
              </p:ext>
            </p:extLst>
          </p:nvPr>
        </p:nvGraphicFramePr>
        <p:xfrm>
          <a:off x="4052900" y="1196975"/>
          <a:ext cx="146698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5" imgW="583920" imgH="215640" progId="Equation.3">
                  <p:embed/>
                </p:oleObj>
              </mc:Choice>
              <mc:Fallback>
                <p:oleObj name="Equation" r:id="rId5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900" y="1196975"/>
                        <a:ext cx="146698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05698"/>
              </p:ext>
            </p:extLst>
          </p:nvPr>
        </p:nvGraphicFramePr>
        <p:xfrm>
          <a:off x="849313" y="1933575"/>
          <a:ext cx="4038071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수식" r:id="rId7" imgW="2336760" imgH="825480" progId="Equation.3">
                  <p:embed/>
                </p:oleObj>
              </mc:Choice>
              <mc:Fallback>
                <p:oleObj name="수식" r:id="rId7" imgW="23367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933575"/>
                        <a:ext cx="4038071" cy="1281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42771"/>
              </p:ext>
            </p:extLst>
          </p:nvPr>
        </p:nvGraphicFramePr>
        <p:xfrm>
          <a:off x="4971919" y="1932043"/>
          <a:ext cx="4427576" cy="148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수식" r:id="rId9" imgW="2438280" imgH="965160" progId="Equation.3">
                  <p:embed/>
                </p:oleObj>
              </mc:Choice>
              <mc:Fallback>
                <p:oleObj name="수식" r:id="rId9" imgW="24382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919" y="1932043"/>
                        <a:ext cx="4427576" cy="14860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제목 3"/>
          <p:cNvSpPr txBox="1">
            <a:spLocks/>
          </p:cNvSpPr>
          <p:nvPr/>
        </p:nvSpPr>
        <p:spPr>
          <a:xfrm>
            <a:off x="485924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거듭 제곱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a^b</a:t>
            </a:r>
            <a:r>
              <a:rPr lang="en-US" altLang="ko-KR" sz="4000" dirty="0" smtClean="0"/>
              <a:t>  O(n)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8544" y="1196753"/>
            <a:ext cx="82296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err="1">
                <a:ea typeface="Verdana" panose="020B0604030504040204" pitchFamily="34" charset="0"/>
              </a:rPr>
              <a:t>def</a:t>
            </a:r>
            <a:r>
              <a:rPr lang="en-US" altLang="ko-KR" sz="2800" dirty="0">
                <a:ea typeface="Verdana" panose="020B0604030504040204" pitchFamily="34" charset="0"/>
              </a:rPr>
              <a:t> </a:t>
            </a:r>
            <a:r>
              <a:rPr lang="en-US" altLang="ko-KR" sz="2800" dirty="0" smtClean="0">
                <a:ea typeface="Verdana" panose="020B0604030504040204" pitchFamily="34" charset="0"/>
              </a:rPr>
              <a:t>Power1(</a:t>
            </a:r>
            <a:r>
              <a:rPr lang="en-US" altLang="ko-KR" sz="2800" dirty="0" err="1" smtClean="0">
                <a:ea typeface="Verdana" panose="020B0604030504040204" pitchFamily="34" charset="0"/>
              </a:rPr>
              <a:t>a,b</a:t>
            </a:r>
            <a:r>
              <a:rPr lang="en-US" altLang="ko-KR" sz="2800" dirty="0">
                <a:ea typeface="Verdana" panose="020B0604030504040204" pitchFamily="34" charset="0"/>
              </a:rPr>
              <a:t>):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if b== 0 : return 1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</a:t>
            </a:r>
            <a:r>
              <a:rPr lang="en-US" altLang="ko-KR" sz="2800" dirty="0" err="1">
                <a:ea typeface="Verdana" panose="020B0604030504040204" pitchFamily="34" charset="0"/>
              </a:rPr>
              <a:t>elif</a:t>
            </a:r>
            <a:r>
              <a:rPr lang="en-US" altLang="ko-KR" sz="2800" dirty="0">
                <a:ea typeface="Verdana" panose="020B0604030504040204" pitchFamily="34" charset="0"/>
              </a:rPr>
              <a:t> b== 1 : return a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else : return a*Power2(a,b-1)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5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a^b</a:t>
            </a:r>
            <a:r>
              <a:rPr lang="en-US" altLang="ko-KR" sz="4000" dirty="0" smtClean="0"/>
              <a:t>  O(</a:t>
            </a:r>
            <a:r>
              <a:rPr lang="en-US" altLang="ko-KR" sz="4000" dirty="0" err="1" smtClean="0"/>
              <a:t>logn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8544" y="1196753"/>
            <a:ext cx="82296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err="1">
                <a:ea typeface="Verdana" panose="020B0604030504040204" pitchFamily="34" charset="0"/>
              </a:rPr>
              <a:t>def</a:t>
            </a:r>
            <a:r>
              <a:rPr lang="en-US" altLang="ko-KR" sz="2800" dirty="0">
                <a:ea typeface="Verdana" panose="020B0604030504040204" pitchFamily="34" charset="0"/>
              </a:rPr>
              <a:t> </a:t>
            </a:r>
            <a:r>
              <a:rPr lang="en-US" altLang="ko-KR" sz="2800" dirty="0" smtClean="0">
                <a:ea typeface="Verdana" panose="020B0604030504040204" pitchFamily="34" charset="0"/>
              </a:rPr>
              <a:t>Power2(a</a:t>
            </a:r>
            <a:r>
              <a:rPr lang="en-US" altLang="ko-KR" sz="2800" dirty="0">
                <a:ea typeface="Verdana" panose="020B0604030504040204" pitchFamily="34" charset="0"/>
              </a:rPr>
              <a:t>, b):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if b== 0 : return 1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</a:t>
            </a:r>
            <a:r>
              <a:rPr lang="en-US" altLang="ko-KR" sz="2800" dirty="0" err="1">
                <a:ea typeface="Verdana" panose="020B0604030504040204" pitchFamily="34" charset="0"/>
              </a:rPr>
              <a:t>elif</a:t>
            </a:r>
            <a:r>
              <a:rPr lang="en-US" altLang="ko-KR" sz="2800" dirty="0">
                <a:ea typeface="Verdana" panose="020B0604030504040204" pitchFamily="34" charset="0"/>
              </a:rPr>
              <a:t> b== 1 : return a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</a:t>
            </a:r>
            <a:r>
              <a:rPr lang="en-US" altLang="ko-KR" sz="2800" dirty="0" err="1">
                <a:ea typeface="Verdana" panose="020B0604030504040204" pitchFamily="34" charset="0"/>
              </a:rPr>
              <a:t>elif</a:t>
            </a:r>
            <a:r>
              <a:rPr lang="en-US" altLang="ko-KR" sz="2800" dirty="0">
                <a:ea typeface="Verdana" panose="020B0604030504040204" pitchFamily="34" charset="0"/>
              </a:rPr>
              <a:t> b&amp;1 : return a*Power1(a, b-1)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else :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    temp = Power1(a, b//2)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    return temp*temp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The divide-and-conquer design paradigm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2600" dirty="0"/>
              <a:t>Divide the problem (instance) into </a:t>
            </a:r>
            <a:r>
              <a:rPr lang="en-US" altLang="ko-KR" sz="2600" dirty="0" err="1"/>
              <a:t>subproblems</a:t>
            </a:r>
            <a:r>
              <a:rPr lang="en-US" altLang="ko-KR" sz="2600" dirty="0"/>
              <a:t>. </a:t>
            </a:r>
          </a:p>
          <a:p>
            <a:pPr>
              <a:buAutoNum type="arabicPeriod"/>
            </a:pPr>
            <a:r>
              <a:rPr lang="en-US" altLang="ko-KR" sz="2600" dirty="0"/>
              <a:t>Conquer the </a:t>
            </a:r>
            <a:r>
              <a:rPr lang="en-US" altLang="ko-KR" sz="2600" dirty="0" err="1"/>
              <a:t>subproblems</a:t>
            </a:r>
            <a:r>
              <a:rPr lang="en-US" altLang="ko-KR" sz="2600" dirty="0"/>
              <a:t> by solving them recursively. </a:t>
            </a:r>
          </a:p>
          <a:p>
            <a:pPr>
              <a:buAutoNum type="arabicPeriod"/>
            </a:pPr>
            <a:r>
              <a:rPr lang="en-US" altLang="ko-KR" sz="2600" dirty="0"/>
              <a:t> Combine </a:t>
            </a:r>
            <a:r>
              <a:rPr lang="en-US" altLang="ko-KR" sz="2600" dirty="0" err="1"/>
              <a:t>subproblem</a:t>
            </a:r>
            <a:r>
              <a:rPr lang="en-US" altLang="ko-KR" sz="2600" dirty="0"/>
              <a:t> solutions.</a:t>
            </a:r>
            <a:endParaRPr lang="ko-KR" altLang="en-US" sz="2600" cap="all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6"/>
          <a:stretch/>
        </p:blipFill>
        <p:spPr bwMode="auto">
          <a:xfrm>
            <a:off x="567294" y="3759036"/>
            <a:ext cx="8763000" cy="311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2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a^b</a:t>
            </a:r>
            <a:r>
              <a:rPr lang="en-US" altLang="ko-KR" dirty="0" smtClean="0"/>
              <a:t>  using </a:t>
            </a:r>
            <a:r>
              <a:rPr lang="en-US" altLang="ko-KR" dirty="0" err="1" smtClean="0"/>
              <a:t>binarys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27</m:t>
                        </m:r>
                      </m:sup>
                    </m:sSup>
                  </m:oMath>
                </a14:m>
                <a:endParaRPr lang="en-US" altLang="ko-KR" sz="3200" dirty="0">
                  <a:ea typeface="Verdana" panose="020B0604030504040204" pitchFamily="34" charset="0"/>
                </a:endParaRPr>
              </a:p>
              <a:p>
                <a:r>
                  <a:rPr lang="en-US" altLang="ko-KR" sz="3200" dirty="0">
                    <a:ea typeface="Verdana" panose="020B0604030504040204" pitchFamily="34" charset="0"/>
                  </a:rPr>
                  <a:t>27 = 11011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27</m:t>
                        </m:r>
                      </m:sup>
                    </m:sSup>
                  </m:oMath>
                </a14:m>
                <a:r>
                  <a:rPr lang="ko-KR" altLang="en-US" sz="3200" dirty="0">
                    <a:ea typeface="Verdana" panose="020B0604030504040204" pitchFamily="34" charset="0"/>
                  </a:rPr>
                  <a:t> </a:t>
                </a:r>
                <a:r>
                  <a:rPr lang="en-US" altLang="ko-KR" sz="3200" dirty="0">
                    <a:ea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ko-KR" sz="320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∗ 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320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∗ 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8</m:t>
                        </m:r>
                      </m:sup>
                    </m:sSup>
                    <m:r>
                      <a:rPr lang="en-US" altLang="ko-KR" sz="320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∗ 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16</m:t>
                        </m:r>
                      </m:sup>
                    </m:sSup>
                  </m:oMath>
                </a14:m>
                <a:endParaRPr lang="ko-KR" altLang="en-US" sz="3200" dirty="0"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a^b</a:t>
                </a:r>
                <a:r>
                  <a:rPr lang="en-US" altLang="ko-KR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27</m:t>
                        </m:r>
                      </m:sup>
                    </m:sSup>
                  </m:oMath>
                </a14:m>
                <a:endParaRPr lang="ko-KR" alt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09" t="-4580" b="-3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err="1">
                <a:ea typeface="Verdana" panose="020B0604030504040204" pitchFamily="34" charset="0"/>
              </a:rPr>
              <a:t>def</a:t>
            </a:r>
            <a:r>
              <a:rPr lang="en-US" altLang="ko-KR" sz="2800" dirty="0">
                <a:ea typeface="Verdana" panose="020B0604030504040204" pitchFamily="34" charset="0"/>
              </a:rPr>
              <a:t> Power3(a, b):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</a:t>
            </a:r>
            <a:r>
              <a:rPr lang="en-US" altLang="ko-KR" sz="2800" dirty="0" err="1">
                <a:ea typeface="Verdana" panose="020B0604030504040204" pitchFamily="34" charset="0"/>
              </a:rPr>
              <a:t>ans</a:t>
            </a:r>
            <a:r>
              <a:rPr lang="en-US" altLang="ko-KR" sz="2800" dirty="0">
                <a:ea typeface="Verdana" panose="020B0604030504040204" pitchFamily="34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while b &gt; 0 :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    if b&amp;1 : </a:t>
            </a:r>
            <a:r>
              <a:rPr lang="en-US" altLang="ko-KR" sz="2800" dirty="0" err="1">
                <a:ea typeface="Verdana" panose="020B0604030504040204" pitchFamily="34" charset="0"/>
              </a:rPr>
              <a:t>ans</a:t>
            </a:r>
            <a:r>
              <a:rPr lang="en-US" altLang="ko-KR" sz="2800" dirty="0">
                <a:ea typeface="Verdana" panose="020B0604030504040204" pitchFamily="34" charset="0"/>
              </a:rPr>
              <a:t> *=a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    a = a*a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    b//=2</a:t>
            </a:r>
          </a:p>
          <a:p>
            <a:pPr marL="0" indent="0">
              <a:buNone/>
            </a:pPr>
            <a:r>
              <a:rPr lang="en-US" altLang="ko-KR" sz="2800" dirty="0">
                <a:ea typeface="Verdana" panose="020B0604030504040204" pitchFamily="34" charset="0"/>
              </a:rPr>
              <a:t>    return </a:t>
            </a:r>
            <a:r>
              <a:rPr lang="en-US" altLang="ko-KR" sz="2800" dirty="0" err="1">
                <a:ea typeface="Verdana" panose="020B0604030504040204" pitchFamily="34" charset="0"/>
              </a:rPr>
              <a:t>ans</a:t>
            </a:r>
            <a:endParaRPr lang="ko-KR" altLang="en-US" sz="2800" dirty="0">
              <a:ea typeface="Verdan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45088" y="704749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11011</a:t>
            </a:r>
          </a:p>
        </p:txBody>
      </p:sp>
    </p:spTree>
    <p:extLst>
      <p:ext uri="{BB962C8B-B14F-4D97-AF65-F5344CB8AC3E}">
        <p14:creationId xmlns:p14="http://schemas.microsoft.com/office/powerpoint/2010/main" val="23400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Verdana" pitchFamily="34" charset="0"/>
              </a:rPr>
              <a:t>Method 1 : Sum (1~n)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0177" y="1049217"/>
            <a:ext cx="8229600" cy="324036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sum from 1 ~ n</a:t>
            </a:r>
          </a:p>
          <a:p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f(n) = sum from 1 ~ n</a:t>
            </a:r>
          </a:p>
          <a:p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f(1) = 1</a:t>
            </a:r>
          </a:p>
          <a:p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f(10)= 1 + 2 + 3 + 4 + 5 + 6 + 7 + 8 + 9 + 10</a:t>
            </a:r>
          </a:p>
          <a:p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f(9) = 1 + 2 + 3 + 4 + 5 + 6 + 7 + 8 + 9 </a:t>
            </a:r>
          </a:p>
          <a:p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f(10) = f(9) + 10</a:t>
            </a:r>
          </a:p>
          <a:p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f(n) = f(n - 1) + n</a:t>
            </a:r>
          </a:p>
          <a:p>
            <a:endParaRPr lang="en-US" altLang="ko-KR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564710" y="4149080"/>
            <a:ext cx="170065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Verdana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>
                <a:ea typeface="Verdana" pitchFamily="34" charset="0"/>
              </a:rPr>
              <a:t>O(n)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6685" y="5033262"/>
            <a:ext cx="6743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def GetSome1(n):</a:t>
            </a:r>
          </a:p>
          <a:p>
            <a:r>
              <a:rPr lang="ko-KR" altLang="en-US" sz="2800" dirty="0"/>
              <a:t>	if n==1: return 1</a:t>
            </a:r>
          </a:p>
          <a:p>
            <a:r>
              <a:rPr lang="ko-KR" altLang="en-US" sz="2800" dirty="0"/>
              <a:t>	else: return GetSome1(n-1)+n</a:t>
            </a:r>
          </a:p>
        </p:txBody>
      </p:sp>
    </p:spTree>
    <p:extLst>
      <p:ext uri="{BB962C8B-B14F-4D97-AF65-F5344CB8AC3E}">
        <p14:creationId xmlns:p14="http://schemas.microsoft.com/office/powerpoint/2010/main" val="396518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8744" y="267692"/>
            <a:ext cx="6023520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Verdana" pitchFamily="34" charset="0"/>
              </a:rPr>
              <a:t>Method 2</a:t>
            </a:r>
            <a:br>
              <a:rPr lang="en-US" altLang="ko-KR" dirty="0">
                <a:ea typeface="Verdana" pitchFamily="34" charset="0"/>
              </a:rPr>
            </a:br>
            <a:r>
              <a:rPr lang="en-US" altLang="ko-KR" dirty="0">
                <a:ea typeface="Verdana" pitchFamily="34" charset="0"/>
              </a:rPr>
              <a:t>Sum (1~n) n = 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3014" y="1410603"/>
                <a:ext cx="8892480" cy="3384376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400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f(10)= 1 + 2 + 3 + 4 + 5 + 6 + 7 + 8 + 9 + 10</a:t>
                </a: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f(5) = 1 + 2 + 3 + 4 + 5 </a:t>
                </a: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f(10) = f(5) + 6 + 7 + 8 + 9 + 10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             = f(5)+(5+1)+(5+2)+(5+3)+(5+4)+(5+5) 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             = f(5) + f(5) + 5*5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             = 2f(5)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dirty="0"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014" y="1410603"/>
                <a:ext cx="8892480" cy="3384376"/>
              </a:xfrm>
              <a:blipFill rotWithShape="0">
                <a:blip r:embed="rId2"/>
                <a:stretch>
                  <a:fillRect b="-22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5385048" y="5315436"/>
                <a:ext cx="3816424" cy="1130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Odd number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  <a:latin typeface="Cambria Math"/>
                    <a:cs typeface="Verdana" pitchFamily="34" charset="0"/>
                  </a:rPr>
                  <a:t>f(n) = 2f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800" b="1" dirty="0">
                        <a:solidFill>
                          <a:srgbClr val="0070C0"/>
                        </a:solidFill>
                        <a:latin typeface="Cambria Math"/>
                        <a:cs typeface="Verdana" pitchFamily="34" charset="0"/>
                      </a:rPr>
                      <m:t>+ </m:t>
                    </m:r>
                    <m:sSup>
                      <m:sSupPr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Verdana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𝑛</m:t>
                                </m:r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b="1" dirty="0">
                            <a:solidFill>
                              <a:srgbClr val="0070C0"/>
                            </a:solidFill>
                            <a:latin typeface="Cambria Math"/>
                            <a:cs typeface="Verdana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b="1" dirty="0">
                  <a:solidFill>
                    <a:srgbClr val="0070C0"/>
                  </a:solidFill>
                  <a:latin typeface="Cambria Math"/>
                  <a:cs typeface="Verdana" pitchFamily="34" charset="0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48" y="5315436"/>
                <a:ext cx="3816424" cy="1130053"/>
              </a:xfrm>
              <a:prstGeom prst="rect">
                <a:avLst/>
              </a:prstGeom>
              <a:blipFill rotWithShape="0">
                <a:blip r:embed="rId3"/>
                <a:stretch>
                  <a:fillRect l="-3195" t="-3243" b="-43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208584" y="5315436"/>
                <a:ext cx="3312368" cy="1130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Even number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  <a:latin typeface="Cambria Math"/>
                    <a:cs typeface="Verdana" pitchFamily="34" charset="0"/>
                  </a:rPr>
                  <a:t>f(n) = 2f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800" b="1" dirty="0">
                        <a:solidFill>
                          <a:srgbClr val="0070C0"/>
                        </a:solidFill>
                        <a:latin typeface="Cambria Math"/>
                        <a:cs typeface="Verdana" pitchFamily="34" charset="0"/>
                      </a:rPr>
                      <m:t>+ </m:t>
                    </m:r>
                    <m:sSup>
                      <m:sSupPr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Verdana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b="1" dirty="0">
                            <a:solidFill>
                              <a:srgbClr val="0070C0"/>
                            </a:solidFill>
                            <a:latin typeface="Cambria Math"/>
                            <a:cs typeface="Verdana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b="1" dirty="0">
                  <a:solidFill>
                    <a:srgbClr val="0070C0"/>
                  </a:solidFill>
                  <a:latin typeface="Cambria Math"/>
                  <a:cs typeface="Verdana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5315436"/>
                <a:ext cx="3312368" cy="1130053"/>
              </a:xfrm>
              <a:prstGeom prst="rect">
                <a:avLst/>
              </a:prstGeom>
              <a:blipFill rotWithShape="0">
                <a:blip r:embed="rId4"/>
                <a:stretch>
                  <a:fillRect l="-3676" t="-3243" b="-43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9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8744" y="267692"/>
            <a:ext cx="6023520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Verdana" pitchFamily="34" charset="0"/>
              </a:rPr>
              <a:t>Method 2</a:t>
            </a:r>
            <a:br>
              <a:rPr lang="en-US" altLang="ko-KR" dirty="0">
                <a:ea typeface="Verdana" pitchFamily="34" charset="0"/>
              </a:rPr>
            </a:br>
            <a:r>
              <a:rPr lang="en-US" altLang="ko-KR" dirty="0">
                <a:ea typeface="Verdana" pitchFamily="34" charset="0"/>
              </a:rPr>
              <a:t>Sum (1~n) n = 9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68524" y="1268760"/>
                <a:ext cx="8892480" cy="3384376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400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f(9)= 1 + 2 + 3 + 4 + 5 + 6 + 7 + 8 + 9 </a:t>
                </a: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f(4) = 1 + 2 + 3 + 4  </a:t>
                </a: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f(9) = f(4) + 5 +  6 + 7 + 8 + 9 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             = f(4)+(4+1)+(4+2)+(4+3)+(4+4)+(4+5) 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             = f(4) + f(4) + 4*4 + 9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             = 2f(4)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>
                    <a:latin typeface="Cambria Math" pitchFamily="18" charset="0"/>
                  </a:rPr>
                  <a:t> </a:t>
                </a:r>
                <a:r>
                  <a:rPr lang="en-US" altLang="ko-KR" sz="2400" dirty="0">
                    <a:latin typeface="Cambria Math" pitchFamily="18" charset="0"/>
                  </a:rPr>
                  <a:t>+ 9 = 2f(4) </a:t>
                </a:r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Cambria Math" pitchFamily="18" charset="0"/>
                  </a:rPr>
                  <a:t> </a:t>
                </a:r>
                <a:endParaRPr lang="ko-KR" altLang="en-US" sz="2400" dirty="0"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524" y="1268760"/>
                <a:ext cx="8892480" cy="3384376"/>
              </a:xfrm>
              <a:blipFill rotWithShape="0">
                <a:blip r:embed="rId2"/>
                <a:stretch>
                  <a:fillRect b="-22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5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5385048" y="5315436"/>
                <a:ext cx="3816424" cy="1130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Odd number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  <a:latin typeface="Cambria Math"/>
                    <a:cs typeface="Verdana" pitchFamily="34" charset="0"/>
                  </a:rPr>
                  <a:t>f(n) = 2f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800" b="1" dirty="0">
                        <a:solidFill>
                          <a:srgbClr val="0070C0"/>
                        </a:solidFill>
                        <a:latin typeface="Cambria Math"/>
                        <a:cs typeface="Verdana" pitchFamily="34" charset="0"/>
                      </a:rPr>
                      <m:t>+ </m:t>
                    </m:r>
                    <m:sSup>
                      <m:sSupPr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Verdana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𝑛</m:t>
                                </m:r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b="1" dirty="0">
                            <a:solidFill>
                              <a:srgbClr val="0070C0"/>
                            </a:solidFill>
                            <a:latin typeface="Cambria Math"/>
                            <a:cs typeface="Verdana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b="1" dirty="0">
                  <a:solidFill>
                    <a:srgbClr val="0070C0"/>
                  </a:solidFill>
                  <a:latin typeface="Cambria Math"/>
                  <a:cs typeface="Verdana" pitchFamily="34" charset="0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48" y="5315436"/>
                <a:ext cx="3816424" cy="1130053"/>
              </a:xfrm>
              <a:prstGeom prst="rect">
                <a:avLst/>
              </a:prstGeom>
              <a:blipFill rotWithShape="0">
                <a:blip r:embed="rId3"/>
                <a:stretch>
                  <a:fillRect l="-3195" t="-3243" b="-43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208584" y="5315436"/>
                <a:ext cx="3312368" cy="1130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Even number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  <a:latin typeface="Cambria Math"/>
                    <a:cs typeface="Verdana" pitchFamily="34" charset="0"/>
                  </a:rPr>
                  <a:t>f(n) = 2f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800" b="1">
                                <a:solidFill>
                                  <a:srgbClr val="0070C0"/>
                                </a:solidFill>
                                <a:latin typeface="Cambria Math"/>
                                <a:cs typeface="Verdana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800" b="1" dirty="0">
                        <a:solidFill>
                          <a:srgbClr val="0070C0"/>
                        </a:solidFill>
                        <a:latin typeface="Cambria Math"/>
                        <a:cs typeface="Verdana" pitchFamily="34" charset="0"/>
                      </a:rPr>
                      <m:t>+ </m:t>
                    </m:r>
                    <m:sSup>
                      <m:sSupPr>
                        <m:ctrlPr>
                          <a:rPr lang="en-US" altLang="ko-KR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Verdana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800" b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Verdana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b="1" dirty="0">
                            <a:solidFill>
                              <a:srgbClr val="0070C0"/>
                            </a:solidFill>
                            <a:latin typeface="Cambria Math"/>
                            <a:cs typeface="Verdana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b="1" dirty="0">
                  <a:solidFill>
                    <a:srgbClr val="0070C0"/>
                  </a:solidFill>
                  <a:latin typeface="Cambria Math"/>
                  <a:cs typeface="Verdana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5315436"/>
                <a:ext cx="3312368" cy="1130053"/>
              </a:xfrm>
              <a:prstGeom prst="rect">
                <a:avLst/>
              </a:prstGeom>
              <a:blipFill rotWithShape="0">
                <a:blip r:embed="rId4"/>
                <a:stretch>
                  <a:fillRect l="-3676" t="-3243" b="-43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208" y="267692"/>
            <a:ext cx="6276056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Verdana" pitchFamily="34" charset="0"/>
              </a:rPr>
              <a:t>Method 2</a:t>
            </a:r>
            <a:br>
              <a:rPr lang="en-US" altLang="ko-KR" dirty="0">
                <a:ea typeface="Verdana" pitchFamily="34" charset="0"/>
              </a:rPr>
            </a:br>
            <a:r>
              <a:rPr lang="en-US" altLang="ko-KR" dirty="0">
                <a:ea typeface="Verdana" pitchFamily="34" charset="0"/>
              </a:rPr>
              <a:t>Sum (1~n)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32520" y="1556792"/>
                <a:ext cx="8892480" cy="4032448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b="1" dirty="0">
                    <a:solidFill>
                      <a:srgbClr val="0070C0"/>
                    </a:solidFill>
                    <a:latin typeface="Cambria Math"/>
                  </a:rPr>
                  <a:t>f(n) = 2f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4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400" b="1" dirty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altLang="ko-KR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b="1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2400" b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ko-KR" sz="2400" b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b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altLang="ko-KR" sz="2400" dirty="0">
                  <a:ea typeface="Verdana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 err="1" smtClean="0">
                    <a:ea typeface="Verdana" pitchFamily="34" charset="0"/>
                  </a:rPr>
                  <a:t>def</a:t>
                </a:r>
                <a:r>
                  <a:rPr lang="en-US" altLang="ko-KR" sz="2400" dirty="0" smtClean="0">
                    <a:ea typeface="Verdana" pitchFamily="34" charset="0"/>
                  </a:rPr>
                  <a:t> </a:t>
                </a:r>
                <a:r>
                  <a:rPr lang="en-US" altLang="ko-KR" sz="2400" dirty="0" err="1" smtClean="0">
                    <a:ea typeface="Verdana" pitchFamily="34" charset="0"/>
                  </a:rPr>
                  <a:t>GetSome</a:t>
                </a:r>
                <a:r>
                  <a:rPr lang="en-US" altLang="ko-KR" sz="2400" dirty="0" smtClean="0">
                    <a:ea typeface="Verdana" pitchFamily="34" charset="0"/>
                  </a:rPr>
                  <a:t>(n):</a:t>
                </a:r>
                <a:endParaRPr lang="en-US" altLang="ko-KR" sz="2400" dirty="0">
                  <a:ea typeface="Verdana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400" dirty="0" smtClean="0">
                    <a:ea typeface="Verdana" pitchFamily="34" charset="0"/>
                  </a:rPr>
                  <a:t>If n</a:t>
                </a:r>
                <a:r>
                  <a:rPr lang="en-US" altLang="ko-KR" sz="2400" dirty="0">
                    <a:ea typeface="Verdana" pitchFamily="34" charset="0"/>
                  </a:rPr>
                  <a:t>==</a:t>
                </a:r>
                <a:r>
                  <a:rPr lang="en-US" altLang="ko-KR" sz="2400" dirty="0" smtClean="0">
                    <a:ea typeface="Verdana" pitchFamily="34" charset="0"/>
                  </a:rPr>
                  <a:t>1 : </a:t>
                </a:r>
                <a:r>
                  <a:rPr lang="en-US" altLang="ko-KR" sz="2400" dirty="0">
                    <a:ea typeface="Verdana" pitchFamily="34" charset="0"/>
                  </a:rPr>
                  <a:t>return </a:t>
                </a:r>
                <a:r>
                  <a:rPr lang="en-US" altLang="ko-KR" sz="2400" dirty="0" smtClean="0">
                    <a:ea typeface="Verdana" pitchFamily="34" charset="0"/>
                  </a:rPr>
                  <a:t>1</a:t>
                </a:r>
                <a:endParaRPr lang="en-US" altLang="ko-KR" sz="2400" dirty="0">
                  <a:ea typeface="Verdana" pitchFamily="34" charset="0"/>
                </a:endParaRPr>
              </a:p>
              <a:p>
                <a:pPr marL="457200" lvl="1" indent="0">
                  <a:buNone/>
                </a:pPr>
                <a:r>
                  <a:rPr lang="pt-BR" altLang="ko-KR" sz="2400" dirty="0" smtClean="0">
                    <a:ea typeface="Verdana" pitchFamily="34" charset="0"/>
                  </a:rPr>
                  <a:t>Else return 2*</a:t>
                </a:r>
                <a:r>
                  <a:rPr lang="en-US" altLang="ko-KR" sz="2400" dirty="0" err="1">
                    <a:ea typeface="Verdana" pitchFamily="34" charset="0"/>
                  </a:rPr>
                  <a:t>GetSome</a:t>
                </a:r>
                <a:r>
                  <a:rPr lang="en-US" altLang="ko-KR" sz="2400" dirty="0">
                    <a:ea typeface="Verdana" pitchFamily="34" charset="0"/>
                  </a:rPr>
                  <a:t> </a:t>
                </a:r>
                <a:r>
                  <a:rPr lang="pt-BR" altLang="ko-KR" sz="2400" dirty="0" smtClean="0">
                    <a:ea typeface="Verdana" pitchFamily="34" charset="0"/>
                  </a:rPr>
                  <a:t>(</a:t>
                </a:r>
                <a:r>
                  <a:rPr lang="pt-BR" altLang="ko-KR" sz="2400" dirty="0">
                    <a:ea typeface="Verdana" pitchFamily="34" charset="0"/>
                  </a:rPr>
                  <a:t>n</a:t>
                </a:r>
                <a:r>
                  <a:rPr lang="pt-BR" altLang="ko-KR" sz="2400" dirty="0" smtClean="0">
                    <a:ea typeface="Verdana" pitchFamily="34" charset="0"/>
                  </a:rPr>
                  <a:t>//2</a:t>
                </a:r>
                <a:r>
                  <a:rPr lang="pt-BR" altLang="ko-KR" sz="2400" dirty="0">
                    <a:ea typeface="Verdana" pitchFamily="34" charset="0"/>
                  </a:rPr>
                  <a:t>)+((n+1</a:t>
                </a:r>
                <a:r>
                  <a:rPr lang="pt-BR" altLang="ko-KR" sz="2400" dirty="0" smtClean="0">
                    <a:ea typeface="Verdana" pitchFamily="34" charset="0"/>
                  </a:rPr>
                  <a:t>)//2</a:t>
                </a:r>
                <a:r>
                  <a:rPr lang="pt-BR" altLang="ko-KR" sz="2400" dirty="0">
                    <a:ea typeface="Verdana" pitchFamily="34" charset="0"/>
                  </a:rPr>
                  <a:t>)*((n+1</a:t>
                </a:r>
                <a:r>
                  <a:rPr lang="pt-BR" altLang="ko-KR" sz="2400" dirty="0" smtClean="0">
                    <a:ea typeface="Verdana" pitchFamily="34" charset="0"/>
                  </a:rPr>
                  <a:t>)//2)</a:t>
                </a:r>
                <a:endParaRPr lang="pt-BR" altLang="ko-KR" sz="2400" dirty="0">
                  <a:ea typeface="Verdana" pitchFamily="34" charset="0"/>
                </a:endParaRPr>
              </a:p>
              <a:p>
                <a:pPr marL="0" indent="0">
                  <a:buNone/>
                </a:pPr>
                <a:endParaRPr lang="en-US" altLang="ko-KR" sz="2400" dirty="0"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520" y="1556792"/>
                <a:ext cx="8892480" cy="4032448"/>
              </a:xfrm>
              <a:blipFill rotWithShape="0">
                <a:blip r:embed="rId2"/>
                <a:stretch>
                  <a:fillRect l="-1097" r="-2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49144" y="2564904"/>
            <a:ext cx="295232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Verdana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sz="3200" dirty="0">
                <a:ea typeface="Verdana" pitchFamily="34" charset="0"/>
              </a:rPr>
              <a:t>O(</a:t>
            </a:r>
            <a:r>
              <a:rPr lang="en-US" altLang="ko-KR" sz="3200" dirty="0" err="1">
                <a:ea typeface="Verdana" pitchFamily="34" charset="0"/>
              </a:rPr>
              <a:t>logn</a:t>
            </a:r>
            <a:r>
              <a:rPr lang="en-US" altLang="ko-KR" sz="3200" dirty="0">
                <a:ea typeface="Verdana" pitchFamily="34" charset="0"/>
              </a:rPr>
              <a:t>)</a:t>
            </a:r>
            <a:endParaRPr lang="ko-KR" altLang="en-US" sz="3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789879" y="2103847"/>
            <a:ext cx="39604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Verdana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sz="1800" dirty="0">
                <a:ea typeface="Verdana" pitchFamily="34" charset="0"/>
              </a:rPr>
              <a:t>Divide and conquer Algorithm</a:t>
            </a:r>
            <a:endParaRPr lang="ko-KR" altLang="en-US" sz="18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C2A238-1803-4380-B8B7-A80E4E7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Calculation count comparison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D2B23F95-0C55-4374-B99A-7B4BE1F0904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153595869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6963867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2274763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34643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1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2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3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039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Method 1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1024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32768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695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Method 2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  <a:endParaRPr lang="ko-KR" altLang="en-US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968439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1130CB-4780-42B5-AA70-7AAEE4C2E3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7635E0-2A27-4A77-B43C-1073A38F84D1}"/>
              </a:ext>
            </a:extLst>
          </p:cNvPr>
          <p:cNvSpPr/>
          <p:nvPr/>
        </p:nvSpPr>
        <p:spPr>
          <a:xfrm>
            <a:off x="992560" y="3510380"/>
            <a:ext cx="316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Method 1 : O(n)</a:t>
            </a:r>
          </a:p>
          <a:p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Method 2 : O(log n)</a:t>
            </a:r>
            <a:endParaRPr lang="ko-KR" altLang="en-US" sz="2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6736" y="267692"/>
            <a:ext cx="6095528" cy="922114"/>
          </a:xfrm>
        </p:spPr>
        <p:txBody>
          <a:bodyPr>
            <a:normAutofit/>
          </a:bodyPr>
          <a:lstStyle/>
          <a:p>
            <a:r>
              <a:rPr lang="en-US" altLang="ko-KR" dirty="0"/>
              <a:t>Drawing stars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512" y="1600200"/>
            <a:ext cx="8856984" cy="19008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Draw the triangle shaped stars.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INPUT  n (1 ≤ n &lt; 10,000)</a:t>
            </a:r>
          </a:p>
          <a:p>
            <a:r>
              <a:rPr lang="en-US" altLang="ko-KR" sz="2400" dirty="0"/>
              <a:t>OUTPUT Examples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4455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80592" y="3645025"/>
            <a:ext cx="17281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/>
              <a:t>n==3	</a:t>
            </a:r>
          </a:p>
          <a:p>
            <a:r>
              <a:rPr lang="ko-KR" altLang="en-US" sz="2800" dirty="0"/>
              <a:t>*</a:t>
            </a:r>
          </a:p>
          <a:p>
            <a:r>
              <a:rPr lang="ko-KR" altLang="en-US" sz="2800" dirty="0"/>
              <a:t>**</a:t>
            </a:r>
          </a:p>
          <a:p>
            <a:r>
              <a:rPr lang="ko-KR" altLang="en-US" sz="2800" dirty="0"/>
              <a:t>***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4664968" y="3645025"/>
            <a:ext cx="17281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/>
              <a:t>n==5	</a:t>
            </a:r>
          </a:p>
          <a:p>
            <a:r>
              <a:rPr lang="ko-KR" altLang="en-US" sz="2800" dirty="0"/>
              <a:t>*</a:t>
            </a:r>
          </a:p>
          <a:p>
            <a:r>
              <a:rPr lang="ko-KR" altLang="en-US" sz="2800" dirty="0"/>
              <a:t>**</a:t>
            </a:r>
          </a:p>
          <a:p>
            <a:r>
              <a:rPr lang="ko-KR" altLang="en-US" sz="2800" dirty="0"/>
              <a:t>***</a:t>
            </a:r>
            <a:endParaRPr lang="en-US" altLang="ko-KR" sz="2800" dirty="0"/>
          </a:p>
          <a:p>
            <a:r>
              <a:rPr lang="ko-KR" altLang="en-US" sz="2800" dirty="0"/>
              <a:t>***</a:t>
            </a:r>
            <a:r>
              <a:rPr lang="en-US" altLang="ko-KR" sz="2800" dirty="0"/>
              <a:t>*</a:t>
            </a:r>
          </a:p>
          <a:p>
            <a:r>
              <a:rPr lang="ko-KR" altLang="en-US" sz="2800" dirty="0"/>
              <a:t>***</a:t>
            </a:r>
            <a:r>
              <a:rPr lang="en-US" altLang="ko-KR" sz="28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6981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4728" y="267692"/>
            <a:ext cx="6167536" cy="922114"/>
          </a:xfrm>
        </p:spPr>
        <p:txBody>
          <a:bodyPr/>
          <a:lstStyle/>
          <a:p>
            <a:r>
              <a:rPr lang="ko-KR" altLang="en-US" dirty="0" smtClean="0"/>
              <a:t>더 빠르게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724" y="1583181"/>
            <a:ext cx="8915400" cy="491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GetSome</a:t>
            </a:r>
            <a:r>
              <a:rPr lang="en-US" altLang="ko-KR" sz="2400" dirty="0" smtClean="0"/>
              <a:t>(n):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if n&gt;0</a:t>
            </a:r>
            <a:r>
              <a:rPr lang="en-US" altLang="ko-KR" sz="2400" dirty="0"/>
              <a:t>: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GetSome</a:t>
            </a:r>
            <a:r>
              <a:rPr lang="en-US" altLang="ko-KR" sz="2400" dirty="0"/>
              <a:t>(n-1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smtClean="0"/>
              <a:t>for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in range(n)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</a:t>
            </a:r>
            <a:r>
              <a:rPr lang="en-US" altLang="ko-KR" sz="2400" dirty="0" smtClean="0"/>
              <a:t>print("*“, end=‘‘);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smtClean="0"/>
              <a:t>print()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40187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7" y="4687733"/>
            <a:ext cx="2143125" cy="21431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xmlns="" id="{C30877DE-EE24-414C-8E3B-1C2D7AD015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0626" y="1468969"/>
                <a:ext cx="1728192" cy="9221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j-ea"/>
                    <a:cs typeface="Verdana" pitchFamily="34" charset="0"/>
                  </a:defRPr>
                </a:lvl1pPr>
              </a:lstStyle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0877DE-EE24-414C-8E3B-1C2D7AD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26" y="1468969"/>
                <a:ext cx="1728192" cy="922114"/>
              </a:xfrm>
              <a:prstGeom prst="rect">
                <a:avLst/>
              </a:prstGeom>
              <a:blipFill rotWithShape="0">
                <a:blip r:embed="rId4"/>
                <a:stretch>
                  <a:fillRect l="-12721" t="-662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Words>545</Words>
  <Application>Microsoft Office PowerPoint</Application>
  <PresentationFormat>A4 용지(210x297mm)</PresentationFormat>
  <Paragraphs>208</Paragraphs>
  <Slides>21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Cambria Math</vt:lpstr>
      <vt:lpstr>HY헤드라인M</vt:lpstr>
      <vt:lpstr>Segoe UI</vt:lpstr>
      <vt:lpstr>KoPub돋움체 Light</vt:lpstr>
      <vt:lpstr>Verdana</vt:lpstr>
      <vt:lpstr>Arial</vt:lpstr>
      <vt:lpstr>Consolas</vt:lpstr>
      <vt:lpstr>Wingdings</vt:lpstr>
      <vt:lpstr>맑은 고딕</vt:lpstr>
      <vt:lpstr>굴림</vt:lpstr>
      <vt:lpstr>샘물체</vt:lpstr>
      <vt:lpstr>2_Office 테마</vt:lpstr>
      <vt:lpstr>Equation</vt:lpstr>
      <vt:lpstr>수식</vt:lpstr>
      <vt:lpstr>PowerPoint 프레젠테이션</vt:lpstr>
      <vt:lpstr>The divide-and-conquer design paradigm</vt:lpstr>
      <vt:lpstr>Method 1 : Sum (1~n)</vt:lpstr>
      <vt:lpstr>Method 2 Sum (1~n) n = 5</vt:lpstr>
      <vt:lpstr>Method 2 Sum (1~n) n = 9</vt:lpstr>
      <vt:lpstr>Method 2 Sum (1~n)</vt:lpstr>
      <vt:lpstr>Calculation count comparison</vt:lpstr>
      <vt:lpstr>Drawing stars</vt:lpstr>
      <vt:lpstr>더 빠르게~</vt:lpstr>
      <vt:lpstr>We need to be faster!!!! </vt:lpstr>
      <vt:lpstr>Combination C(n,r)</vt:lpstr>
      <vt:lpstr>Combination C(n,r)</vt:lpstr>
      <vt:lpstr>Combination</vt:lpstr>
      <vt:lpstr>Combination</vt:lpstr>
      <vt:lpstr>Combination</vt:lpstr>
      <vt:lpstr>거듭 제곱</vt:lpstr>
      <vt:lpstr>PowerPoint 프레젠테이션</vt:lpstr>
      <vt:lpstr>a^b  O(n)</vt:lpstr>
      <vt:lpstr>a^b  O(logn)</vt:lpstr>
      <vt:lpstr>a^b  using binarys</vt:lpstr>
      <vt:lpstr>a^b   3^27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204</cp:revision>
  <cp:lastPrinted>2019-01-01T11:32:28Z</cp:lastPrinted>
  <dcterms:created xsi:type="dcterms:W3CDTF">2018-11-13T12:53:18Z</dcterms:created>
  <dcterms:modified xsi:type="dcterms:W3CDTF">2019-03-25T02:39:51Z</dcterms:modified>
</cp:coreProperties>
</file>