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media/image1.png" ContentType="image/png"/>
  <Override PartName="/ppt/media/hdphoto2.wdp" ContentType="image/vnd.ms-photo"/>
  <Override PartName="/ppt/media/hdphoto1.wdp" ContentType="image/vnd.ms-photo"/>
  <Override PartName="/ppt/media/image2.png" ContentType="image/png"/>
  <Override PartName="/ppt/media/hdphoto3.wdp" ContentType="image/vnd.ms-photo"/>
  <Override PartName="/ppt/media/image3.png" ContentType="image/png"/>
  <Override PartName="/ppt/media/hdphoto4.wdp" ContentType="image/vnd.ms-photo"/>
  <Override PartName="/ppt/media/image4.png" ContentType="image/png"/>
  <Override PartName="/ppt/media/image5.png" ContentType="image/png"/>
  <Override PartName="/ppt/media/hdphoto5.wdp" ContentType="image/vnd.ms-photo"/>
  <Override PartName="/ppt/media/image6.png" ContentType="image/png"/>
  <Override PartName="/ppt/media/hdphoto6.wdp" ContentType="image/vnd.ms-photo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F1C05A3-850C-4A87-AA4A-623A922275CC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4750ADF-B5DE-445C-B783-6C62B7C8F6B7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A421559-0305-45FB-8740-423364D57CFC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57C79E5-EFB2-49CA-B730-B090D34F5775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12FD46-3AC8-4168-85E4-89F634777598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ED5B13-52CB-494D-A1DD-839C8B18FCC7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D1593F-E12F-42BD-9007-8014E941D447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9F7730-0D06-4F9F-9FB4-812DE3194D45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01CCE2-07DB-4E21-A406-8A9E5E697CCE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24914C-8B82-42A6-A6FA-3C482539FADC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B48753-4DB5-4A22-8AC0-7C54D1F23435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C727A3E-98CE-412E-89BF-8CD11A3E5B70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6731B1-744D-4F7C-B378-8AE55E240EA9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E60172-9C1F-4559-9155-DFA12806D698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7DFA73-987B-466F-9CC3-E68FA23CFCF4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E11F31-A799-49EE-BED7-E7588F0B0F71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6DA5F6-75B4-42B1-967A-3954F765ACA6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2378F2-056C-4152-9122-1943A84CE77D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F29701-8296-4483-A36A-95947EF7632E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0C8618-F403-4AFD-9069-FB469E7D34A1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D106F6-5581-458A-AA85-CF6FBFE39F71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EB882F-670E-4FFC-BB0F-7EF0A5705506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F890EA1-1341-4FA9-A813-C7097BB23907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1C5CAC-5EFA-4E7D-9F38-DA5E071639BA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A80F69-A63A-4A0E-B0FD-3BBD9DDE9B0F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DBD632-C3B7-48F1-9214-2328F19FEF04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4598F0-26E0-44E5-A923-9C7DBF0DD710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A6101C-7C9B-4107-9046-9927DCD9D1C7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B11720-CD9F-48A9-AB97-B522AADAEE0E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D6952C-2551-4BED-8572-322D8C8A7722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12C93A0-4E0E-422E-BB32-881977D6019A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C485D90-96E5-4E63-A1AE-2ACCDA18CD20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B0A88EE-37FE-4977-B0BC-3115179677FC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4FB6E7C-FAB3-4DBB-B625-684F01A1F66C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6BF0015-5BC2-4457-9382-81CFF1D7AEB9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886EACB-5037-4F43-9386-490A5A76A2A0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B4D761B-30B4-41DC-83FD-EDF104D9DAE8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5A9B1BF-267C-4E45-8921-639869C7E064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AA57285-DF85-492B-AFE9-7C72736616A7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171A108-B25B-4E60-A03B-E41C93C2DA5E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CF8B2BF-985A-4DA6-BC4B-F8EBB0776DFE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E2F79B6-0359-44ED-A740-AEE47ADF749B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581440D-D53E-4389-BC11-843CBCE345C5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A7274F6-76A3-4FD9-B887-B3AD7D6807B4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BF903F4-1F13-482C-9095-3EF0D2B4D8BA}" type="slidenum">
              <a:t>&lt;#&gt;</a:t>
            </a:fld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91957BB-8679-4519-B407-29517D62BC00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EE65CE-CFDE-4356-BCB3-34FA870294DB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AB8630-5EF2-4119-AC81-5CFDBA314F2E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16AACE-F9F5-4574-84C6-D7EC7E057F53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54DB24-50AA-4F77-967F-3CDFF047023F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BD96B8-BE73-4F74-B376-D4711F091870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165556B-E05C-4707-BF7B-D6EA05753619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C71FA4-1AD5-4B31-A0F5-1BB52FB37AC9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36953D-2272-4255-839C-23586995F5CD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D70F70-D7DF-488C-B52D-90921A389CAD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5306150-27A4-420E-B747-A0288B8690F1}" type="slidenum">
              <a:t>&lt;#&gt;</a:t>
            </a:fld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83D3BF-05DF-4E30-815D-20FA7DF77491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1F8A8F6-560C-462E-9B11-4AA9F304D939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603D41A-A79C-4322-8FCD-9D390D925A47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1843D1-905F-452D-9CAA-0965F782C85E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72866EC-80FE-4DBA-8E6C-24604821F018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126383E-2117-4013-8135-8CA0AB8EB17C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6275EB8-93A4-49AE-ABB3-62D8593C5AB8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8226B5-9821-40A9-BDDE-C7B6EDE0EE66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ED0F049-81AC-4F4E-A832-9815AB618260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B971DD3-492A-4F66-9852-9C8C0F6156B1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D54E248-1C5A-4A2D-A106-7DC059E14B78}" type="slidenum">
              <a:t>&lt;#&gt;</a:t>
            </a:fld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08D7A24-DE04-4301-B2D4-1E0CE9CA8B79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3BA515B-EFE5-483F-B63F-05C6B6DC6CDE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B585F90-7BFE-44D8-A527-37BC261C8D0D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F664648-0226-4124-997B-285022857AF6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8D8F86E-D2D1-4A83-AB33-26AAA3148295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microsoft.com/office/2007/relationships/hdphoto" Target="../media/hdphoto1.wdp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microsoft.com/office/2007/relationships/hdphoto" Target="../media/hdphoto2.wdp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microsoft.com/office/2007/relationships/hdphoto" Target="../media/hdphoto3.wdp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microsoft.com/office/2007/relationships/hdphoto" Target="../media/hdphoto4.wdp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microsoft.com/office/2007/relationships/hdphoto" Target="../media/hdphoto5.wdp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microsoft.com/office/2007/relationships/hdphoto" Target="../media/hdphoto6.wdp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Прямоугольник 6"/>
          <p:cNvSpPr/>
          <p:nvPr/>
        </p:nvSpPr>
        <p:spPr>
          <a:xfrm>
            <a:off x="1043640" y="1484640"/>
            <a:ext cx="7766280" cy="489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Рисунок 8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amount="25000" colorTemp="4700" contrast="-20000" sat="6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230760" y="427320"/>
            <a:ext cx="748800" cy="69012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11"/>
          <p:cNvSpPr/>
          <p:nvPr/>
        </p:nvSpPr>
        <p:spPr>
          <a:xfrm>
            <a:off x="251640" y="1196640"/>
            <a:ext cx="8709480" cy="42120"/>
          </a:xfrm>
          <a:prstGeom prst="rect">
            <a:avLst/>
          </a:prstGeom>
          <a:solidFill>
            <a:srgbClr val="36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sldNum" idx="1"/>
          </p:nvPr>
        </p:nvSpPr>
        <p:spPr>
          <a:xfrm>
            <a:off x="8676360" y="6597360"/>
            <a:ext cx="294840" cy="257040"/>
          </a:xfrm>
          <a:prstGeom prst="rect">
            <a:avLst/>
          </a:prstGeom>
          <a:solidFill>
            <a:srgbClr val="db3519"/>
          </a:solidFill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1" lang="ru-RU" sz="700" spc="-1" strike="noStrike">
                <a:solidFill>
                  <a:srgbClr val="ffffff"/>
                </a:solidFill>
                <a:latin typeface="PT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BFFDA2-07CF-498A-BE9F-368A937DC854}" type="slidenum">
              <a:rPr b="1" lang="ru-RU" sz="700" spc="-1" strike="noStrike">
                <a:solidFill>
                  <a:srgbClr val="ffffff"/>
                </a:solidFill>
                <a:latin typeface="PT Sans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Прямоугольник 6"/>
          <p:cNvSpPr/>
          <p:nvPr/>
        </p:nvSpPr>
        <p:spPr>
          <a:xfrm>
            <a:off x="1043640" y="1484640"/>
            <a:ext cx="7766280" cy="489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amount="25000" colorTemp="4700" contrast="-20000" sat="6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230760" y="427320"/>
            <a:ext cx="748800" cy="690120"/>
          </a:xfrm>
          <a:prstGeom prst="rect">
            <a:avLst/>
          </a:prstGeom>
          <a:ln w="0">
            <a:noFill/>
          </a:ln>
        </p:spPr>
      </p:pic>
      <p:sp>
        <p:nvSpPr>
          <p:cNvPr id="44" name="Прямоугольник 11"/>
          <p:cNvSpPr/>
          <p:nvPr/>
        </p:nvSpPr>
        <p:spPr>
          <a:xfrm>
            <a:off x="251640" y="1196640"/>
            <a:ext cx="8709480" cy="42120"/>
          </a:xfrm>
          <a:prstGeom prst="rect">
            <a:avLst/>
          </a:prstGeom>
          <a:solidFill>
            <a:srgbClr val="36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1"/>
          <p:cNvSpPr>
            <a:spLocks noGrp="1"/>
          </p:cNvSpPr>
          <p:nvPr>
            <p:ph type="sldNum" idx="2"/>
          </p:nvPr>
        </p:nvSpPr>
        <p:spPr>
          <a:xfrm>
            <a:off x="8676360" y="6597360"/>
            <a:ext cx="294840" cy="257040"/>
          </a:xfrm>
          <a:prstGeom prst="rect">
            <a:avLst/>
          </a:prstGeom>
          <a:solidFill>
            <a:srgbClr val="db3519"/>
          </a:solidFill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1" lang="ru-RU" sz="700" spc="-1" strike="noStrike">
                <a:solidFill>
                  <a:srgbClr val="ffffff"/>
                </a:solidFill>
                <a:latin typeface="PT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C30B3E-BD99-45F1-A9BA-3CAB7882B7B1}" type="slidenum">
              <a:rPr b="1" lang="ru-RU" sz="700" spc="-1" strike="noStrike">
                <a:solidFill>
                  <a:srgbClr val="ffffff"/>
                </a:solidFill>
                <a:latin typeface="PT Sans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Прямоугольник 6"/>
          <p:cNvSpPr/>
          <p:nvPr/>
        </p:nvSpPr>
        <p:spPr>
          <a:xfrm>
            <a:off x="1043640" y="1484640"/>
            <a:ext cx="7766280" cy="489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5" name="Рисунок 8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amount="25000" colorTemp="4700" contrast="-20000" sat="6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230760" y="427320"/>
            <a:ext cx="748800" cy="690120"/>
          </a:xfrm>
          <a:prstGeom prst="rect">
            <a:avLst/>
          </a:prstGeom>
          <a:ln w="0">
            <a:noFill/>
          </a:ln>
        </p:spPr>
      </p:pic>
      <p:sp>
        <p:nvSpPr>
          <p:cNvPr id="86" name="Прямоугольник 11"/>
          <p:cNvSpPr/>
          <p:nvPr/>
        </p:nvSpPr>
        <p:spPr>
          <a:xfrm>
            <a:off x="251640" y="1196640"/>
            <a:ext cx="8709480" cy="42120"/>
          </a:xfrm>
          <a:prstGeom prst="rect">
            <a:avLst/>
          </a:prstGeom>
          <a:solidFill>
            <a:srgbClr val="36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1"/>
          <p:cNvSpPr>
            <a:spLocks noGrp="1"/>
          </p:cNvSpPr>
          <p:nvPr>
            <p:ph type="sldNum" idx="3"/>
          </p:nvPr>
        </p:nvSpPr>
        <p:spPr>
          <a:xfrm>
            <a:off x="8676360" y="6597360"/>
            <a:ext cx="294840" cy="257040"/>
          </a:xfrm>
          <a:prstGeom prst="rect">
            <a:avLst/>
          </a:prstGeom>
          <a:solidFill>
            <a:srgbClr val="db3519"/>
          </a:solidFill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1" lang="ru-RU" sz="700" spc="-1" strike="noStrike">
                <a:solidFill>
                  <a:srgbClr val="ffffff"/>
                </a:solidFill>
                <a:latin typeface="PT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7AF845-04CD-4A13-A476-ACA27E1EE1CE}" type="slidenum">
              <a:rPr b="1" lang="ru-RU" sz="700" spc="-1" strike="noStrike">
                <a:solidFill>
                  <a:srgbClr val="ffffff"/>
                </a:solidFill>
                <a:latin typeface="PT Sans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Прямоугольник 6"/>
          <p:cNvSpPr/>
          <p:nvPr/>
        </p:nvSpPr>
        <p:spPr>
          <a:xfrm>
            <a:off x="1043640" y="1484640"/>
            <a:ext cx="7766280" cy="489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7" name="Рисунок 8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amount="25000" colorTemp="4700" contrast="-20000" sat="6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230760" y="427320"/>
            <a:ext cx="748800" cy="690120"/>
          </a:xfrm>
          <a:prstGeom prst="rect">
            <a:avLst/>
          </a:prstGeom>
          <a:ln w="0">
            <a:noFill/>
          </a:ln>
        </p:spPr>
      </p:pic>
      <p:sp>
        <p:nvSpPr>
          <p:cNvPr id="128" name="Прямоугольник 11"/>
          <p:cNvSpPr/>
          <p:nvPr/>
        </p:nvSpPr>
        <p:spPr>
          <a:xfrm>
            <a:off x="251640" y="1196640"/>
            <a:ext cx="8709480" cy="42120"/>
          </a:xfrm>
          <a:prstGeom prst="rect">
            <a:avLst/>
          </a:prstGeom>
          <a:solidFill>
            <a:srgbClr val="36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PlaceHolder 1"/>
          <p:cNvSpPr>
            <a:spLocks noGrp="1"/>
          </p:cNvSpPr>
          <p:nvPr>
            <p:ph type="sldNum" idx="4"/>
          </p:nvPr>
        </p:nvSpPr>
        <p:spPr>
          <a:xfrm>
            <a:off x="8676360" y="6597360"/>
            <a:ext cx="294840" cy="257040"/>
          </a:xfrm>
          <a:prstGeom prst="rect">
            <a:avLst/>
          </a:prstGeom>
          <a:solidFill>
            <a:srgbClr val="db3519"/>
          </a:solidFill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1" lang="ru-RU" sz="700" spc="-1" strike="noStrike">
                <a:solidFill>
                  <a:srgbClr val="ffffff"/>
                </a:solidFill>
                <a:latin typeface="PT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AF889B-2648-4369-8D3E-936D282B436A}" type="slidenum">
              <a:rPr b="1" lang="ru-RU" sz="700" spc="-1" strike="noStrike">
                <a:solidFill>
                  <a:srgbClr val="ffffff"/>
                </a:solidFill>
                <a:latin typeface="PT Sans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Прямоугольник 6"/>
          <p:cNvSpPr/>
          <p:nvPr/>
        </p:nvSpPr>
        <p:spPr>
          <a:xfrm>
            <a:off x="1043640" y="1484640"/>
            <a:ext cx="7766280" cy="489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8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amount="25000" colorTemp="4700" contrast="-20000" sat="6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230760" y="427320"/>
            <a:ext cx="748800" cy="690120"/>
          </a:xfrm>
          <a:prstGeom prst="rect">
            <a:avLst/>
          </a:prstGeom>
          <a:ln w="0">
            <a:noFill/>
          </a:ln>
        </p:spPr>
      </p:pic>
      <p:sp>
        <p:nvSpPr>
          <p:cNvPr id="170" name="Прямоугольник 11"/>
          <p:cNvSpPr/>
          <p:nvPr/>
        </p:nvSpPr>
        <p:spPr>
          <a:xfrm>
            <a:off x="251640" y="1196640"/>
            <a:ext cx="8709480" cy="42120"/>
          </a:xfrm>
          <a:prstGeom prst="rect">
            <a:avLst/>
          </a:prstGeom>
          <a:solidFill>
            <a:srgbClr val="36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PlaceHolder 1"/>
          <p:cNvSpPr>
            <a:spLocks noGrp="1"/>
          </p:cNvSpPr>
          <p:nvPr>
            <p:ph type="sldNum" idx="5"/>
          </p:nvPr>
        </p:nvSpPr>
        <p:spPr>
          <a:xfrm>
            <a:off x="8676360" y="6597360"/>
            <a:ext cx="294840" cy="257040"/>
          </a:xfrm>
          <a:prstGeom prst="rect">
            <a:avLst/>
          </a:prstGeom>
          <a:solidFill>
            <a:srgbClr val="db3519"/>
          </a:solidFill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1" lang="ru-RU" sz="700" spc="-1" strike="noStrike">
                <a:solidFill>
                  <a:srgbClr val="ffffff"/>
                </a:solidFill>
                <a:latin typeface="PT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395843-490E-4155-861B-D18723E16045}" type="slidenum">
              <a:rPr b="1" lang="ru-RU" sz="700" spc="-1" strike="noStrike">
                <a:solidFill>
                  <a:srgbClr val="ffffff"/>
                </a:solidFill>
                <a:latin typeface="PT Sans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Прямоугольник 6"/>
          <p:cNvSpPr/>
          <p:nvPr/>
        </p:nvSpPr>
        <p:spPr>
          <a:xfrm>
            <a:off x="1043640" y="1484640"/>
            <a:ext cx="7766280" cy="489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1" name="Рисунок 8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amount="25000" colorTemp="4700" contrast="-20000" sat="6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230760" y="427320"/>
            <a:ext cx="748800" cy="690120"/>
          </a:xfrm>
          <a:prstGeom prst="rect">
            <a:avLst/>
          </a:prstGeom>
          <a:ln w="0">
            <a:noFill/>
          </a:ln>
        </p:spPr>
      </p:pic>
      <p:sp>
        <p:nvSpPr>
          <p:cNvPr id="212" name="Прямоугольник 11"/>
          <p:cNvSpPr/>
          <p:nvPr/>
        </p:nvSpPr>
        <p:spPr>
          <a:xfrm>
            <a:off x="251640" y="1196640"/>
            <a:ext cx="8709480" cy="42120"/>
          </a:xfrm>
          <a:prstGeom prst="rect">
            <a:avLst/>
          </a:prstGeom>
          <a:solidFill>
            <a:srgbClr val="36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PlaceHolder 1"/>
          <p:cNvSpPr>
            <a:spLocks noGrp="1"/>
          </p:cNvSpPr>
          <p:nvPr>
            <p:ph type="sldNum" idx="6"/>
          </p:nvPr>
        </p:nvSpPr>
        <p:spPr>
          <a:xfrm>
            <a:off x="8676360" y="6597360"/>
            <a:ext cx="294840" cy="257040"/>
          </a:xfrm>
          <a:prstGeom prst="rect">
            <a:avLst/>
          </a:prstGeom>
          <a:solidFill>
            <a:srgbClr val="db3519"/>
          </a:solidFill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1" lang="ru-RU" sz="700" spc="-1" strike="noStrike">
                <a:solidFill>
                  <a:srgbClr val="ffffff"/>
                </a:solidFill>
                <a:latin typeface="PT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16F6B7-3C14-42A0-8CDE-8F69E2E56546}" type="slidenum">
              <a:rPr b="1" lang="ru-RU" sz="700" spc="-1" strike="noStrike">
                <a:solidFill>
                  <a:srgbClr val="ffffff"/>
                </a:solidFill>
                <a:latin typeface="PT Sans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7120" cy="66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ubTitle"/>
          </p:nvPr>
        </p:nvSpPr>
        <p:spPr>
          <a:xfrm>
            <a:off x="683640" y="1484640"/>
            <a:ext cx="7845120" cy="47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Java. Лекция 2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600" spc="-1" strike="noStrike">
                <a:latin typeface="Arial"/>
              </a:rPr>
              <a:t>Классы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Мирошниченко Дмитрий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7146A8F-7407-4152-875C-99CBC6603E30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7120" cy="66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Описание классов. Interface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5120" cy="47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Урезанный класс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Нельзя инстанциировать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Нет полей экземпляра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Нет приватных методов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A15E50-025B-44AD-A512-32C2A5DF63A1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7120" cy="66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Описание классов.Enum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5120" cy="47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Может быть пустым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Может содержать поля и методы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Важные методы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valueOf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ordinal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4D75E2-AD49-4BF3-A29F-7B392746AD68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7120" cy="66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Описание классов. Annotation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5120" cy="47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Урезанный интерфейс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Используются для метапрограммирования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E2828F-D862-4A50-91DC-E82453D07325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7120" cy="66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Описание классов. Value types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5120" cy="47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Coming soon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Project Valhalla - https://openjdk.org/projects/valhalla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21A41E-3BFC-4DF9-AA03-9CF2C2130A61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7120" cy="66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Создание объектов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5120" cy="47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Конструкторы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Фабричные методы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808080"/>
                </a:solidFill>
                <a:latin typeface="PT Sans"/>
              </a:rPr>
              <a:t>Рефлексия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Клонирование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54B4B9-78B6-482A-9AE1-437D6CB5BFA3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7120" cy="66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Удаление объектов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5120" cy="47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Finalize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Try-with-resource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Cleaner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ShutdownHook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6F69D2-3A5B-4786-955E-2A5EB29E619E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7120" cy="66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Стандартная библиотека. Object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5120" cy="47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Неявный родитель всех остальных классов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Методы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`equals` \ hashCode`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`toString`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`wait` / `notify` / `notifyAll`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`getClass`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`clone` / `finalize`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E6D9F7E-2B6C-4572-96BC-3FC840B91AB9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7120" cy="66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Стандартная библиотека. Array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5120" cy="47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Объект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Многут быть многомерными, но не совсем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Ковариантные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B58702-6889-4F94-A97A-86D6E083A8DE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7120" cy="66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Стандартная библиотека. String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5120" cy="47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Объект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Неизменяемые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Но есть изменчивые друзья (StringBuilder и StringBuffer)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Массив char, но не совсем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https://www.youtube.com/watch?v=HWkVJkoo1_Q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Найти длину не так просто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9E8789-F070-487C-BCD8-79ED0E3B5C32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7120" cy="66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Комбинирование классов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5120" cy="47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Наследование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Реализация интерфейса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Sealed классы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Композиция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8E64B7-BEC5-4986-903A-F6A0305E375E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7120" cy="66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План лекции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5120" cy="47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575756"/>
                </a:solidFill>
                <a:latin typeface="PT Sans"/>
              </a:rPr>
              <a:t>Разбор основных ошибок в дз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575756"/>
                </a:solidFill>
                <a:latin typeface="PT Sans"/>
              </a:rPr>
              <a:t>Запуск и тестирование приложений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575756"/>
                </a:solidFill>
                <a:latin typeface="PT Sans"/>
              </a:rPr>
              <a:t>Классы и объекты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6" name="PlaceHolder 3"/>
          <p:cNvSpPr/>
          <p:nvPr/>
        </p:nvSpPr>
        <p:spPr>
          <a:xfrm>
            <a:off x="684000" y="1484640"/>
            <a:ext cx="7845120" cy="474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575756"/>
                </a:solidFill>
                <a:latin typeface="PT Sans"/>
                <a:ea typeface="DejaVu Sans"/>
              </a:rPr>
              <a:t>Разбор основных ошибок в дз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575756"/>
                </a:solidFill>
                <a:latin typeface="PT Sans"/>
                <a:ea typeface="DejaVu Sans"/>
              </a:rPr>
              <a:t>Запуск и тестирование приложений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ru-RU" sz="1600" spc="-1" strike="noStrike">
                <a:solidFill>
                  <a:srgbClr val="999999"/>
                </a:solidFill>
                <a:latin typeface="PT Sans"/>
                <a:ea typeface="DejaVu Sans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B5474C-42A1-4710-B700-F3BC9ABD5D77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7120" cy="66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Ошибки в дз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5120" cy="47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Неотформатированный код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Лишние файлы в репозитории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Недостаточно внимания уделено читаемости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Некорректный assignee у тикета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5031FE-A5F2-4851-AFA2-77CF24914E0D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7120" cy="66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Запуск и тестирование приложений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5120" cy="47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Jshell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 </a:t>
            </a: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Файл с исходником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 </a:t>
            </a: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скомпилированный class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Jar архив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b2b2b2"/>
                </a:solidFill>
                <a:latin typeface="PT Sans"/>
              </a:rPr>
              <a:t>Динамическая генерация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Дебаггер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77DC18-DCB2-4D45-A2D4-9F603017F4CC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7120" cy="66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Классы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5120" cy="47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Описание классов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Создание объектов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Удаление объектов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Стандартная библиотека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Object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Array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String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E5ACEC4-7D21-444B-81CD-6FA42DA9EF9E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7120" cy="66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Описание классов.Class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5120" cy="47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Статические инициализация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Поля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Блоки инициализации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методы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Инициализация экземпляра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Поля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Блоки инициализации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Методы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конструкторы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02C9AD-3C9C-416B-9A71-4C69D8DDAF2F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7120" cy="66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Описание классов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5120" cy="47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Class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Record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Interface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Enum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ru-RU" sz="2000" spc="-1" strike="noStrike">
                <a:solidFill>
                  <a:srgbClr val="999999"/>
                </a:solidFill>
                <a:latin typeface="PT Sans"/>
              </a:rPr>
              <a:t>Annotation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ru-RU" sz="2000" spc="-1" strike="noStrike">
                <a:solidFill>
                  <a:srgbClr val="999999"/>
                </a:solidFill>
                <a:latin typeface="PT Sans"/>
              </a:rPr>
              <a:t>Value type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88D494-A501-43B6-88B3-A375E9CAB13B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7120" cy="66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Описание классов. Class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5120" cy="47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Верхнеуровневые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Вложенные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Inner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Local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Anonymous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2609FB-3CC3-442C-A754-AC3CDD29F8AC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7120" cy="66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Описание классов. Record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5120" cy="47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Синтаксический сахар для DTO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Поля final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Переопределенные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Equals / hashCode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toString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B04714-FA80-410C-AB1B-8AA4AB5AE981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756"/>
      </a:dk2>
      <a:lt2>
        <a:srgbClr val="bcbcbc"/>
      </a:lt2>
      <a:accent1>
        <a:srgbClr val="369461"/>
      </a:accent1>
      <a:accent2>
        <a:srgbClr val="db3519"/>
      </a:accent2>
      <a:accent3>
        <a:srgbClr val="007789"/>
      </a:accent3>
      <a:accent4>
        <a:srgbClr val="90984f"/>
      </a:accent4>
      <a:accent5>
        <a:srgbClr val="2fa0e1"/>
      </a:accent5>
      <a:accent6>
        <a:srgbClr val="f0961d"/>
      </a:accent6>
      <a:hlink>
        <a:srgbClr val="e25a0b"/>
      </a:hlink>
      <a:folHlink>
        <a:srgbClr val="8500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756"/>
      </a:dk2>
      <a:lt2>
        <a:srgbClr val="bcbcbc"/>
      </a:lt2>
      <a:accent1>
        <a:srgbClr val="369461"/>
      </a:accent1>
      <a:accent2>
        <a:srgbClr val="db3519"/>
      </a:accent2>
      <a:accent3>
        <a:srgbClr val="007789"/>
      </a:accent3>
      <a:accent4>
        <a:srgbClr val="90984f"/>
      </a:accent4>
      <a:accent5>
        <a:srgbClr val="2fa0e1"/>
      </a:accent5>
      <a:accent6>
        <a:srgbClr val="f0961d"/>
      </a:accent6>
      <a:hlink>
        <a:srgbClr val="e25a0b"/>
      </a:hlink>
      <a:folHlink>
        <a:srgbClr val="8500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756"/>
      </a:dk2>
      <a:lt2>
        <a:srgbClr val="bcbcbc"/>
      </a:lt2>
      <a:accent1>
        <a:srgbClr val="369461"/>
      </a:accent1>
      <a:accent2>
        <a:srgbClr val="db3519"/>
      </a:accent2>
      <a:accent3>
        <a:srgbClr val="007789"/>
      </a:accent3>
      <a:accent4>
        <a:srgbClr val="90984f"/>
      </a:accent4>
      <a:accent5>
        <a:srgbClr val="2fa0e1"/>
      </a:accent5>
      <a:accent6>
        <a:srgbClr val="f0961d"/>
      </a:accent6>
      <a:hlink>
        <a:srgbClr val="e25a0b"/>
      </a:hlink>
      <a:folHlink>
        <a:srgbClr val="8500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756"/>
      </a:dk2>
      <a:lt2>
        <a:srgbClr val="bcbcbc"/>
      </a:lt2>
      <a:accent1>
        <a:srgbClr val="369461"/>
      </a:accent1>
      <a:accent2>
        <a:srgbClr val="db3519"/>
      </a:accent2>
      <a:accent3>
        <a:srgbClr val="007789"/>
      </a:accent3>
      <a:accent4>
        <a:srgbClr val="90984f"/>
      </a:accent4>
      <a:accent5>
        <a:srgbClr val="2fa0e1"/>
      </a:accent5>
      <a:accent6>
        <a:srgbClr val="f0961d"/>
      </a:accent6>
      <a:hlink>
        <a:srgbClr val="e25a0b"/>
      </a:hlink>
      <a:folHlink>
        <a:srgbClr val="8500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756"/>
      </a:dk2>
      <a:lt2>
        <a:srgbClr val="bcbcbc"/>
      </a:lt2>
      <a:accent1>
        <a:srgbClr val="369461"/>
      </a:accent1>
      <a:accent2>
        <a:srgbClr val="db3519"/>
      </a:accent2>
      <a:accent3>
        <a:srgbClr val="007789"/>
      </a:accent3>
      <a:accent4>
        <a:srgbClr val="90984f"/>
      </a:accent4>
      <a:accent5>
        <a:srgbClr val="2fa0e1"/>
      </a:accent5>
      <a:accent6>
        <a:srgbClr val="f0961d"/>
      </a:accent6>
      <a:hlink>
        <a:srgbClr val="e25a0b"/>
      </a:hlink>
      <a:folHlink>
        <a:srgbClr val="8500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756"/>
      </a:dk2>
      <a:lt2>
        <a:srgbClr val="bcbcbc"/>
      </a:lt2>
      <a:accent1>
        <a:srgbClr val="369461"/>
      </a:accent1>
      <a:accent2>
        <a:srgbClr val="db3519"/>
      </a:accent2>
      <a:accent3>
        <a:srgbClr val="007789"/>
      </a:accent3>
      <a:accent4>
        <a:srgbClr val="90984f"/>
      </a:accent4>
      <a:accent5>
        <a:srgbClr val="2fa0e1"/>
      </a:accent5>
      <a:accent6>
        <a:srgbClr val="f0961d"/>
      </a:accent6>
      <a:hlink>
        <a:srgbClr val="e25a0b"/>
      </a:hlink>
      <a:folHlink>
        <a:srgbClr val="8500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politech_new</Template>
  <TotalTime>23852</TotalTime>
  <Application>LibreOffice/7.3.5.2$Windows_X86_64 LibreOffice_project/184fe81b8c8c30d8b5082578aee2fed2ea847c01</Application>
  <AppVersion>15.0000</AppVersion>
  <Words>72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2019-04-19T10:44:06Z</dcterms:created>
  <dc:creator>fox</dc:creator>
  <dc:description/>
  <dc:language>en-US</dc:language>
  <cp:lastModifiedBy/>
  <dcterms:modified xsi:type="dcterms:W3CDTF">2022-09-23T08:59:51Z</dcterms:modified>
  <cp:revision>162</cp:revision>
  <dc:subject/>
  <dc:title>Сумма компетенций: образовательный тезаурус специалиста цифровой экономики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6</vt:i4>
  </property>
</Properties>
</file>