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hdphoto1.wdp" ContentType="image/vnd.ms-photo"/>
  <Override PartName="/ppt/media/hdphoto2.wdp" ContentType="image/vnd.ms-photo"/>
  <Override PartName="/ppt/media/hdphoto3.wdp" ContentType="image/vnd.ms-photo"/>
  <Override PartName="/ppt/media/hdphoto4.wdp" ContentType="image/vnd.ms-photo"/>
  <Override PartName="/ppt/media/image2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2370EE-86A0-41D0-8FB3-54011EF7D19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809440-A637-4D81-A392-615A3260219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3A108D-A84F-4FD7-9787-52C69FBDD66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1B126A-93C7-47AE-90E6-D2C95798B4F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010FC1-A7C4-43DA-B48B-FFE1248B59C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938311-2778-424C-8BD1-7419CB93D4D7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C3BCA3-2AB2-43C0-99F4-8154A2C3800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E31B8A-9E6A-47CB-AF3C-699A9E05416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9734D9-17ED-46F8-9D2A-8DBB49CAFD7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BE842-CCDA-4686-8D02-CAEFDC715B9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312E14-39D1-4836-8561-A50B0F91E93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A3CBA8-B6BB-4B2F-A7C5-E386EE92AF4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08982D-922A-4A61-A2D4-86644B4B3EB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34DB66-6836-4129-84FD-C14D5D37072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17B422-409F-4348-89E2-ABE5CB897E0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70464C-6B71-4AA9-B728-1A694847C2C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DB368B-1C07-452F-A5AB-6A404C388BC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CBC9F7-557D-41E4-A241-192A30E24AE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F22017-172A-4B11-BA8F-34BAADE82C7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82F4DF-D390-42CB-9BBF-B693AA9376D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1F1090-1EA1-4A53-9C8A-DDEAED2AED2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CC1ECE-B123-4ECD-B575-779D783C25B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22EE8C-1292-401E-8BD9-8DD7B13DCC34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7AD538-6AD7-4021-932E-C693F874B57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3E131F-2AB1-42A3-9C6B-51F12C048D0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2E19E6-C5AE-44EF-A6ED-FB88EDB958A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7B1452-A3FD-4F4F-A610-223A6B25CB15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F8595F-A2D0-4948-8E74-163DAF47C93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3CA9A5-4E48-474B-A8E4-F300537C1CF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DCB22B-907F-4593-8516-E4F4BD6B5A2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8916BF9-31BF-4512-A958-A724D553B8B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0922825-B997-489C-8691-6B83B23E11B8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322EFCD-CB8D-46CA-ACFB-17C58939D23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A78C7E-D1CC-4C39-9730-35D240412F48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B70F60-F247-4AD6-A6F2-9534A27C2B23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1A2EC0E-652C-42CA-A8FE-62B95C3BC69E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918BE6-AF6A-4B1B-B0C2-67E0D38F18D0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1647AB-6AAE-40E7-AE2C-A61164987BD4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ED251CB-BD3E-44E4-A866-71F2E5F3EA7A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F1FB001-C061-4C75-9CBF-00F4BC10F064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AEAA46-3AD9-4EFC-81F2-D1845A54EF14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BDD501-A062-46E1-A797-DC91AF88C25D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49E1414-3665-4EDA-9A2F-D95957DE245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2A7EA0-DBB1-4750-9FD1-BFF905A6BD9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5DAE6D-C890-4566-B038-853CC78A474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3D2E40-2A2A-4541-AEA9-BD83E818634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08AFED-DBAD-4CE4-8243-5EE8C0AE6D3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BA6CF1-F39F-481B-B858-AC0A6CB9F25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microsoft.com/office/2007/relationships/hdphoto" Target="../media/hdphoto3.wdp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microsoft.com/office/2007/relationships/hdphoto" Target="../media/hdphoto4.wdp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6"/>
          <p:cNvSpPr/>
          <p:nvPr/>
        </p:nvSpPr>
        <p:spPr>
          <a:xfrm>
            <a:off x="1043640" y="1484640"/>
            <a:ext cx="7763040" cy="488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5560" cy="68688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11"/>
          <p:cNvSpPr/>
          <p:nvPr/>
        </p:nvSpPr>
        <p:spPr>
          <a:xfrm>
            <a:off x="251640" y="1196640"/>
            <a:ext cx="8706240" cy="388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6360" y="6597360"/>
            <a:ext cx="291600" cy="2538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FDF0E4-F32A-42CC-8E79-A85EC255CA08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5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6"/>
          <p:cNvSpPr/>
          <p:nvPr/>
        </p:nvSpPr>
        <p:spPr>
          <a:xfrm>
            <a:off x="1043640" y="1484640"/>
            <a:ext cx="7763040" cy="488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5560" cy="68688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1"/>
          <p:cNvSpPr/>
          <p:nvPr/>
        </p:nvSpPr>
        <p:spPr>
          <a:xfrm>
            <a:off x="251640" y="1196640"/>
            <a:ext cx="8706240" cy="388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sldNum" idx="2"/>
          </p:nvPr>
        </p:nvSpPr>
        <p:spPr>
          <a:xfrm>
            <a:off x="8676360" y="6597360"/>
            <a:ext cx="291600" cy="2538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271421-AFE3-42D2-B799-1F508773DD04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6"/>
          <p:cNvSpPr/>
          <p:nvPr/>
        </p:nvSpPr>
        <p:spPr>
          <a:xfrm>
            <a:off x="1043640" y="1484640"/>
            <a:ext cx="7763040" cy="488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5560" cy="686880"/>
          </a:xfrm>
          <a:prstGeom prst="rect">
            <a:avLst/>
          </a:prstGeom>
          <a:ln w="0">
            <a:noFill/>
          </a:ln>
        </p:spPr>
      </p:pic>
      <p:sp>
        <p:nvSpPr>
          <p:cNvPr id="86" name="Прямоугольник 11"/>
          <p:cNvSpPr/>
          <p:nvPr/>
        </p:nvSpPr>
        <p:spPr>
          <a:xfrm>
            <a:off x="251640" y="1196640"/>
            <a:ext cx="8706240" cy="388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sldNum" idx="3"/>
          </p:nvPr>
        </p:nvSpPr>
        <p:spPr>
          <a:xfrm>
            <a:off x="8676360" y="6597360"/>
            <a:ext cx="291600" cy="2538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438ADF-D30E-47D4-8973-18A42A00B70F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6"/>
          <p:cNvSpPr/>
          <p:nvPr/>
        </p:nvSpPr>
        <p:spPr>
          <a:xfrm>
            <a:off x="1043640" y="1484640"/>
            <a:ext cx="7763040" cy="488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Рисунок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25000" colorTemp="4700" contrast="-2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0760" y="427320"/>
            <a:ext cx="745560" cy="686880"/>
          </a:xfrm>
          <a:prstGeom prst="rect">
            <a:avLst/>
          </a:prstGeom>
          <a:ln w="0">
            <a:noFill/>
          </a:ln>
        </p:spPr>
      </p:pic>
      <p:sp>
        <p:nvSpPr>
          <p:cNvPr id="128" name="Прямоугольник 11"/>
          <p:cNvSpPr/>
          <p:nvPr/>
        </p:nvSpPr>
        <p:spPr>
          <a:xfrm>
            <a:off x="251640" y="1196640"/>
            <a:ext cx="8706240" cy="38880"/>
          </a:xfrm>
          <a:prstGeom prst="rect">
            <a:avLst/>
          </a:prstGeom>
          <a:solidFill>
            <a:srgbClr val="36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sldNum" idx="4"/>
          </p:nvPr>
        </p:nvSpPr>
        <p:spPr>
          <a:xfrm>
            <a:off x="8676360" y="6597360"/>
            <a:ext cx="291600" cy="253800"/>
          </a:xfrm>
          <a:prstGeom prst="rect">
            <a:avLst/>
          </a:prstGeom>
          <a:solidFill>
            <a:srgbClr val="db3519"/>
          </a:solidFill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700" spc="-1" strike="noStrike">
                <a:solidFill>
                  <a:srgbClr val="ffffff"/>
                </a:solidFill>
                <a:latin typeface="PT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CDBAD6-5166-4209-BB1C-49A0EBF130DF}" type="slidenum">
              <a:rPr b="1" lang="ru-RU" sz="700" spc="-1" strike="noStrike">
                <a:solidFill>
                  <a:srgbClr val="ffffff"/>
                </a:solidFill>
                <a:latin typeface="PT Sans"/>
              </a:rPr>
              <a:t>&lt;number&gt;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83640" y="1484640"/>
            <a:ext cx="7841880" cy="47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latin typeface="Arial"/>
              </a:rPr>
              <a:t>Java. Лекция 7</a:t>
            </a: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Стандартная библиотека. Исключения</a:t>
            </a:r>
            <a:endParaRPr b="0" lang="en-US" sz="24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Мирошниченко Дмитрий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9697C1-19B6-4BD2-BB9B-2113F9817618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Общие подходы при работе с исключениями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880" cy="47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latin typeface="PT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latin typeface="PT Sans"/>
              </a:rPr>
              <a:t>Исключения могут образовывать цепочку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ru-RU" sz="2000" spc="-1" strike="noStrike">
                <a:latin typeface="PT Sans"/>
                <a:ea typeface="Noto Sans CJK SC"/>
              </a:rPr>
              <a:t>Поле «cause»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latin typeface="PT Sans"/>
                <a:ea typeface="Noto Sans CJK SC"/>
              </a:rPr>
              <a:t>Исключения могут подавлять другие исключения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ru-RU" sz="2000" spc="-1" strike="noStrike">
                <a:latin typeface="PT Sans"/>
                <a:ea typeface="Noto Sans CJK SC"/>
              </a:rPr>
              <a:t>Поле «suppressedExceptions»</a:t>
            </a: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D41053A-0CFD-445A-A2AB-903158FD8F5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План лекции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880" cy="47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 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Тест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Уточнение дз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Обзор классов стандартной библиотеки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StringBuffer &amp; StringBuilder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Exception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39C079-9B49-46A7-BE6F-9273AE611F9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Уточнение ДЗ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880" cy="47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Не всегда нужно делать то, что просят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Принципы разработки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sol</a:t>
            </a:r>
            <a:r>
              <a:rPr b="1" lang="ru-RU" sz="2000" spc="-1" strike="noStrike">
                <a:solidFill>
                  <a:srgbClr val="575756"/>
                </a:solidFill>
                <a:latin typeface="PT Sans"/>
              </a:rPr>
              <a:t>I</a:t>
            </a: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Паттерны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Стратегия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Билдер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Singleton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 многие другие в книге «Design Patterns:</a:t>
            </a:r>
            <a:endParaRPr b="0" lang="en-US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  <a:ea typeface="Noto Sans CJK SC"/>
              </a:rPr>
              <a:t>Elements of Reusable Object-Oriented Software»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A9F1A2-F0F6-4C78-B8AC-C58F8CC56F1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StringBuffer &amp; StringBuilder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880" cy="47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Изменчивые друзья String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StringBuffer медленный, но thread-safe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StringBuilder быстрый, но не thread-safe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4C4A459-5AE0-4658-8079-AA2DEFACCDF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Способы обработки ошибок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880" cy="47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b2b2b2"/>
                </a:solidFill>
                <a:latin typeface="PT Sans"/>
              </a:rPr>
              <a:t>Коды возврата (распространено в С)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Механизм исключений (распространено в Java)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solidFill>
                  <a:srgbClr val="575756"/>
                </a:solidFill>
                <a:latin typeface="PT Sans"/>
              </a:rPr>
              <a:t>try-catch-finally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b2b2b2"/>
                </a:solidFill>
                <a:latin typeface="PT Sans"/>
              </a:rPr>
              <a:t>Интеграция в систему типов (распространено в Rust)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77B698-FF78-4B9A-8770-F4D77961D13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Иерархия исключений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086560" y="1484640"/>
            <a:ext cx="5035320" cy="4745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C62B294-D7FA-49B3-AF1C-0726CE84DC6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Errors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880" cy="47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Sans"/>
              </a:rPr>
              <a:t>Серьезные проблемы, с которыми вряд ли получится что-то сделать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Sans"/>
              </a:rPr>
              <a:t>Часто встречающиеся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OutOfMemoryError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StackOverflowError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IOError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NoClassDefFoundError</a:t>
            </a: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C508C9F-A9A5-4EE6-9B14-CBAD3055607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Checked exceptions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880" cy="47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Sans"/>
              </a:rPr>
              <a:t>Ожидаемые проблемы, которые компилятор заставляет обработать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Sans"/>
              </a:rPr>
              <a:t>Часто встречающиеся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IOException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Sans"/>
              </a:rPr>
              <a:t>FileNotFoundException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InterruptedException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ClassNotFoundException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CloneNotSupportedException</a:t>
            </a: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820B6E6-EF91-44BC-9FAB-273071D1F81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043640" y="437760"/>
            <a:ext cx="7913880" cy="65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575756"/>
                </a:solidFill>
                <a:latin typeface="PT Sans"/>
              </a:rPr>
              <a:t>Unchecked exceptions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83640" y="1484640"/>
            <a:ext cx="7841880" cy="474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Sans"/>
              </a:rPr>
              <a:t>Ожидаемые проблемы, которые компилятор НЕ заставляет обрабатывать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PT Sans"/>
              </a:rPr>
              <a:t>Часто встречающиеся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NullPointerException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IllegalArgumentException &amp; IllegalStateException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000" spc="-1" strike="noStrike">
                <a:latin typeface="PT Sans"/>
              </a:rPr>
              <a:t>UncheckedIOException</a:t>
            </a: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D6D3AB5-3A7C-45F4-A3E5-236353132E5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24405</TotalTime>
  <Application>LibreOffice/7.4.1.2$Linux_X86_64 LibreOffice_project/40$Build-2</Application>
  <AppVersion>15.0000</AppVersion>
  <Words>72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2019-04-19T10:44:06Z</dcterms:created>
  <dc:creator>fox</dc:creator>
  <dc:description/>
  <dc:language>en-US</dc:language>
  <cp:lastModifiedBy/>
  <dcterms:modified xsi:type="dcterms:W3CDTF">2022-10-28T10:07:23Z</dcterms:modified>
  <cp:revision>180</cp:revision>
  <dc:subject/>
  <dc:title>Сумма компетенций: образовательный тезаурус специалиста цифровой экономики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6</vt:i4>
  </property>
</Properties>
</file>