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hdphoto2.wdp" ContentType="image/vnd.ms-photo"/>
  <Override PartName="/ppt/media/hdphoto1.wdp" ContentType="image/vnd.ms-photo"/>
  <Override PartName="/ppt/media/image2.png" ContentType="image/png"/>
  <Override PartName="/ppt/media/hdphoto3.wdp" ContentType="image/vnd.ms-photo"/>
  <Override PartName="/ppt/media/image3.png" ContentType="image/png"/>
  <Override PartName="/ppt/media/hdphoto4.wdp" ContentType="image/vnd.ms-photo"/>
  <Override PartName="/ppt/media/image4.png" ContentType="image/png"/>
  <Override PartName="/ppt/media/image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5B73B1-6242-41A5-BED6-F36C30553FD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63DF28-1E43-4A4F-A93F-39B1BD18836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ED36DB-9A8C-4F7A-AC8E-B4C400773E6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FCB0E5-941F-4C5F-BF42-7A3C2547DD3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1A262F-1069-4C83-AEBA-E9D1B50B349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DACACC-79B7-4961-BA04-63F5BACE4A1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09B7AA-3144-4F13-A3B4-23E69115969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1ECDBB-9B19-4ED2-A6DA-DF3463794C7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17AE0F-95DF-4DD6-B6BE-F784CE0F24E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1A3A47-6B1F-4D55-8352-2348997AA33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ADC87C-4FC0-4156-8B73-74AA8A90C11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A368C0-4221-45F7-AFD7-D1084B33683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EF849C-BCB3-4723-A5E4-31A43C4C63F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153CDD-C4EA-43BE-8C17-1942CFDAC35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5C5BCA-F1AD-404C-A591-04BDA5ED182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F757E8-37C8-4942-A09A-17AB8C4C1EF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1CD953-8517-40EB-B790-EEB1D91C858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9AD9F7-0082-4AD7-A6C6-5D7EA92E6EB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C9657D-96E1-4779-9D6E-1508B81D2D3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5DF381-B48E-48F5-9CCE-0677021C5A6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72AA33-4532-4D57-8FBF-1AA3A1CC4EB5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FA5F0B-D4E8-47B8-ACFD-D00E478EC7C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13A18A-F9EB-4B8C-9C54-A39499DB758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66329C-7D69-42E1-93C2-6F768030602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C9BFE9-30A8-4834-BA0B-A99E5B10F94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778835-58A3-4C71-9BDD-95E3C9F70C7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7C72CC-D438-4207-B758-6E8DFE5934F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333551-AF57-4600-B0E1-568B73B42A3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DCBCA1-873D-4953-8730-D6AD5EDB0F0D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C35117-9ADE-418D-86CA-7FECBC1B516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49BF63-7A3D-4B27-9321-A26A8F1CCA7B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EEAF5B-3345-47AE-A089-7A7ECD1F9BE1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D09DF58-DC40-4069-BE9C-004E43E88ED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0AAD0A-8C10-418E-BE47-DBE47B042DF1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055FDFA-DE4D-4994-98E4-88AD3CEBECA4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854F0DF-5981-4381-BE69-06B7FC0A66D3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0351C5A-BB71-4F03-8EFC-471A35055867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CFFFE3-5BC9-4BBF-BDDF-2025F07871AB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413EEB3-029A-4E63-B6F0-BCCC5A41C3C4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BAEAB0-35FF-4FB9-BF95-4C9327E60192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7702569-8C8D-492B-922C-0A6E0B016D5C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C974D3-4E68-4FD3-AD0A-F5464D6F4877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B1A2E75-14D6-4C5E-A601-AEA8F7168783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1E6F2E-CE5C-4DC9-A83B-B003AB016F3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7CC6A6-4F34-48CE-8855-5AD3A89C784C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3810AF-E6F6-4D7E-A05B-4AC6A34A2458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A83779-3FD7-4CB8-937A-8C74A00292D5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01F517-6F5E-48DD-BCEC-340BEB925948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038823-88AD-4EA1-ACA3-DD3686A9635F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4D6042-154E-48B0-B39C-32454F86BF0E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D77DF5-D86E-4C52-9BBB-F5B6ACA74EE7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5C310B-FEF2-400C-90E8-B23499A26A87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7F87B3-DEC3-4700-A6E6-457D79DAC2CE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1E38AF-D3FF-40D2-A3FF-54F6E164E681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05CCB5-A27D-4397-B194-EBA1704B372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381EF7-0EB2-4088-B409-C5BFC856487B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79A2AA-ED25-4D5B-B6BE-0DC78C737B2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9384FA-7179-401E-848C-85CA41C6860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109213-FC25-48C1-9BAD-0490F4E9D7C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2764A2-998B-4ECD-AD6C-33B766F4C91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microsoft.com/office/2007/relationships/hdphoto" Target="../media/hdphoto2.wdp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microsoft.com/office/2007/relationships/hdphoto" Target="../media/hdphoto3.wdp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microsoft.com/office/2007/relationships/hdphoto" Target="../media/hdphoto4.wdp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6"/>
          <p:cNvSpPr/>
          <p:nvPr/>
        </p:nvSpPr>
        <p:spPr>
          <a:xfrm>
            <a:off x="1043640" y="1484640"/>
            <a:ext cx="7768440" cy="48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50960" cy="69228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1"/>
          <p:cNvSpPr/>
          <p:nvPr/>
        </p:nvSpPr>
        <p:spPr>
          <a:xfrm>
            <a:off x="251640" y="1196640"/>
            <a:ext cx="8711640" cy="442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76360" y="6597360"/>
            <a:ext cx="297000" cy="2592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42B052-00AD-4595-96CC-E90F423C4ADF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6"/>
          <p:cNvSpPr/>
          <p:nvPr/>
        </p:nvSpPr>
        <p:spPr>
          <a:xfrm>
            <a:off x="1043640" y="1484640"/>
            <a:ext cx="7768440" cy="48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50960" cy="692280"/>
          </a:xfrm>
          <a:prstGeom prst="rect">
            <a:avLst/>
          </a:prstGeom>
          <a:ln w="0">
            <a:noFill/>
          </a:ln>
        </p:spPr>
      </p:pic>
      <p:sp>
        <p:nvSpPr>
          <p:cNvPr id="44" name="Прямоугольник 11"/>
          <p:cNvSpPr/>
          <p:nvPr/>
        </p:nvSpPr>
        <p:spPr>
          <a:xfrm>
            <a:off x="251640" y="1196640"/>
            <a:ext cx="8711640" cy="442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sldNum" idx="2"/>
          </p:nvPr>
        </p:nvSpPr>
        <p:spPr>
          <a:xfrm>
            <a:off x="8676360" y="6597360"/>
            <a:ext cx="297000" cy="2592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18622E-56EF-4EFD-B4C6-E587F488F480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6"/>
          <p:cNvSpPr/>
          <p:nvPr/>
        </p:nvSpPr>
        <p:spPr>
          <a:xfrm>
            <a:off x="1043640" y="1484640"/>
            <a:ext cx="7768440" cy="48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50960" cy="692280"/>
          </a:xfrm>
          <a:prstGeom prst="rect">
            <a:avLst/>
          </a:prstGeom>
          <a:ln w="0">
            <a:noFill/>
          </a:ln>
        </p:spPr>
      </p:pic>
      <p:sp>
        <p:nvSpPr>
          <p:cNvPr id="86" name="Прямоугольник 11"/>
          <p:cNvSpPr/>
          <p:nvPr/>
        </p:nvSpPr>
        <p:spPr>
          <a:xfrm>
            <a:off x="251640" y="1196640"/>
            <a:ext cx="8711640" cy="442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sldNum" idx="3"/>
          </p:nvPr>
        </p:nvSpPr>
        <p:spPr>
          <a:xfrm>
            <a:off x="8676360" y="6597360"/>
            <a:ext cx="297000" cy="2592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40AA10-1117-4B41-9C43-1CD1A93F0996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6"/>
          <p:cNvSpPr/>
          <p:nvPr/>
        </p:nvSpPr>
        <p:spPr>
          <a:xfrm>
            <a:off x="1043640" y="1484640"/>
            <a:ext cx="7768440" cy="48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50960" cy="692280"/>
          </a:xfrm>
          <a:prstGeom prst="rect">
            <a:avLst/>
          </a:prstGeom>
          <a:ln w="0">
            <a:noFill/>
          </a:ln>
        </p:spPr>
      </p:pic>
      <p:sp>
        <p:nvSpPr>
          <p:cNvPr id="128" name="Прямоугольник 11"/>
          <p:cNvSpPr/>
          <p:nvPr/>
        </p:nvSpPr>
        <p:spPr>
          <a:xfrm>
            <a:off x="251640" y="1196640"/>
            <a:ext cx="8711640" cy="442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sldNum" idx="4"/>
          </p:nvPr>
        </p:nvSpPr>
        <p:spPr>
          <a:xfrm>
            <a:off x="8676360" y="6597360"/>
            <a:ext cx="297000" cy="2592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EB3818-F9E1-461E-A357-CE7E64E0FE25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6"/>
          <p:cNvSpPr/>
          <p:nvPr/>
        </p:nvSpPr>
        <p:spPr>
          <a:xfrm>
            <a:off x="1043640" y="1484640"/>
            <a:ext cx="7768440" cy="48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50960" cy="692280"/>
          </a:xfrm>
          <a:prstGeom prst="rect">
            <a:avLst/>
          </a:prstGeom>
          <a:ln w="0">
            <a:noFill/>
          </a:ln>
        </p:spPr>
      </p:pic>
      <p:sp>
        <p:nvSpPr>
          <p:cNvPr id="170" name="Прямоугольник 11"/>
          <p:cNvSpPr/>
          <p:nvPr/>
        </p:nvSpPr>
        <p:spPr>
          <a:xfrm>
            <a:off x="251640" y="1196640"/>
            <a:ext cx="8711640" cy="442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1"/>
          <p:cNvSpPr>
            <a:spLocks noGrp="1"/>
          </p:cNvSpPr>
          <p:nvPr>
            <p:ph type="sldNum" idx="5"/>
          </p:nvPr>
        </p:nvSpPr>
        <p:spPr>
          <a:xfrm>
            <a:off x="8676360" y="6597360"/>
            <a:ext cx="297000" cy="2592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DE59CC-0D99-4DD6-816F-26134FC33F0A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dm.miroshnychenko@gmail.com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youtube.com/c/JUGru" TargetMode="External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Java. Лекция 1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Основы языка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Мирошниченко Дмитрий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3B36BF-11FB-4A51-980E-4620030CAF04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Примитивы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Типы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Числовые</a:t>
            </a:r>
            <a:endParaRPr b="0" lang="en-US" sz="16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575756"/>
                </a:solidFill>
                <a:latin typeface="PT Sans"/>
              </a:rPr>
              <a:t>Byte, short, int, long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575756"/>
                </a:solidFill>
                <a:latin typeface="PT Sans"/>
              </a:rPr>
              <a:t>float, double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Нечисловые</a:t>
            </a:r>
            <a:endParaRPr b="0" lang="en-US" sz="16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575756"/>
                </a:solidFill>
                <a:latin typeface="PT Sans"/>
              </a:rPr>
              <a:t>Char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575756"/>
                </a:solidFill>
                <a:latin typeface="PT Sans"/>
              </a:rPr>
              <a:t>Boolean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Особенности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Размещаются на стеке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Передаются и сравниваются по значению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Не содержат методов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D7ADEF-31A7-481B-842A-0ABF5ECA113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Числовые примитивы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Поведение строго специфицировано;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Правила приведения типов - https://docs.oracle.com/javase/specs/jls/se8/html/jls-5.html#jls-5.1.3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Беззнаковые числа из коробки не поддерживаются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4843DAE-C69F-43B1-A4B4-24840362E6C2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Нечисловые примитивы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  <a:ea typeface="Microsoft YaHei"/>
              </a:rPr>
              <a:t>Boolean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  <a:ea typeface="Microsoft YaHei"/>
              </a:rPr>
              <a:t>Неожиданно «толстые»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  <a:ea typeface="Microsoft YaHei"/>
              </a:rPr>
              <a:t>Но есть обходходные пути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  <a:ea typeface="Microsoft YaHei"/>
              </a:rPr>
              <a:t>Char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  <a:ea typeface="Microsoft YaHei"/>
              </a:rPr>
              <a:t>UTF-16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  <a:ea typeface="Microsoft YaHei"/>
              </a:rPr>
              <a:t>1 code unit в Unicode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FBF5DC-3F5E-4E84-A733-626325B4FA56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Объекты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Единственные first class citizen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Скрытые указатели (ссылки)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Проверка на равенство может приподнести сюрприз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6F980DB-2E95-4BD1-BD16-E9060E148294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Enum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Объект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Могут реализовывать интерфейсы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Могут хранить данные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D0B8CAB-D21B-4E4E-916D-7DB75D331464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Массивы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Объект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Jagged массивы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Копирование по ссылке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8CE500-077A-4CD3-96E8-CC9BD1ABBE60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Строки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Объект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Неизменяемые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Но есть изменчивые друзья (StringBuilder и StringBuffer)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Массив char, но не совсем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https://www.youtube.com/watch?v=HWkVJkoo1_Q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Найти длину не так просто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5DD3003-0CAE-4A91-9945-447D9491D5C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Пользовательские типы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Пример в IDE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709662-E5AD-4F74-B0DF-DF20B2C79438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Value 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Project Valhalla - 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  <a:ea typeface="Microsoft YaHei"/>
              </a:rPr>
              <a:t>https://openjdk.org/projects/valhalla/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293C80D-9C1E-4870-9A19-78CBFE08938C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Управляющие конструкции и операторы</a:t>
            </a: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Стандартный набор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=, +=,...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If / switch  / ?: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for / while / do-while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Нет перегрузки операторов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Дублирующиеся логические операции (&amp; + &amp;&amp;)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56F3030-55FF-46A7-A61C-DD4ADA25BD5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Немного рекламы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Мирошниченко Дмитрий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Можно просто Дима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Java разработчик, котлин энтузиаст техлид и просто хороший парень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Контакты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 u="sng">
                <a:solidFill>
                  <a:srgbClr val="e25a0b"/>
                </a:solidFill>
                <a:uFillTx/>
                <a:latin typeface="PT Sans"/>
                <a:hlinkClick r:id="rId1"/>
              </a:rPr>
              <a:t>dm.miroshnychenko@gmail.com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https://t.me/kven8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DEC7F3-569F-4AB7-BD7B-2659A603126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Организация кода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Один класс — один файл*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Классы сгруппированы в пакеты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Пакеты сгруппированы в модули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5F80BD1-6FE3-48B6-93E6-047B78B5ABCA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Способы запуска</a:t>
            </a: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Jshell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 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Файл с исходником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 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скомпилированный class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Jar архив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Динамическая загрузка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723C79E-1A43-415C-8476-B710DFA7D09B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Домашнее задание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Запуск тестового джарника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Написание собственного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5E25325-543B-4134-B0AC-1BF84B7EC0C7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Отказ от ответственности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Никому не верьте на слово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 стесняйтесь давать обратную связь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869841-C8AB-4760-B792-62294684F80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Содержание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Курса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Практическая направленность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“</a:t>
            </a: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поиск в ширину”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Упор на самостоятельную работу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Лекции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организация работы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настройка окружения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основы языка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015DCE0-9CAD-4B71-9650-491D817F8D4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Организация работы. GitHub</a:t>
            </a:r>
            <a:br>
              <a:rPr sz="1800"/>
            </a:br>
            <a:endParaRPr b="0" lang="en-US" sz="18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Repository - https://github.com/mycelium/hsai-java-2023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Issues - https://github.com/mycelium/hsai-java-2023/issues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Pull requests - https://github.com/mycelium/hsai-java-2023/pulls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1FB7B12-D9E1-4A00-AC54-6A596834C66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Организация работы. Код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IDE на ваш выбор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IntellijIdea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VSCode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Eclipse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Vim?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Code convension тоже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Oracle - https://www.oracle.com/java/technologies/javase/codeconventions-contents.html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Google - https://google.github.io/styleguide/javaguide.html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D28D23F-C67C-4E4C-A726-313F140A3C8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Полезные ресурсы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Официальная документация - https://docs.oracle.com/en/java/javase/17/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Книги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Arial"/>
              </a:rPr>
              <a:t>O’Reilly — Head First Java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Кей Хорстманн — Java. Библиотека профессионала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Брюс Эккель — Философия Java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Brian Goetz — Java Concurrency in Practice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Джошуа Блох — Java. Эффективное программирование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Видео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 u="sng">
                <a:solidFill>
                  <a:srgbClr val="e25a0b"/>
                </a:solidFill>
                <a:uFillTx/>
                <a:latin typeface="PT Sans"/>
                <a:hlinkClick r:id="rId1"/>
              </a:rPr>
              <a:t>https://www.youtube.com/c/JUGru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https://www.youtube.com/user/java/videos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88ED8C-8004-4EDC-B4F1-B2A45CB702B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Общие слова</a:t>
            </a: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Компилируемо-интерпретируемый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 автоматической сборкой мусора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Specifications driven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JVM &gt; &gt;  Java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 большим зоопарком версий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 огромным комьюнити и примерам (часто устаревшими!) кода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81CBF2A-299E-45D7-BE38-99CD0F8B88E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9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Типы данных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7280" cy="47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Примитивы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Числовые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Нечисловые</a:t>
            </a: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Объекты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Строки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Массивы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Пользовательские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000" spc="-1" strike="noStrike">
                <a:solidFill>
                  <a:srgbClr val="575756"/>
                </a:solidFill>
                <a:latin typeface="PT Sans"/>
              </a:rPr>
              <a:t>Value types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1DFF7E0-0F40-43EC-9181-1F8613FD0EE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politech_new</Template>
  <TotalTime>23709</TotalTime>
  <Application>LibreOffice/7.3.5.2$Windows_X86_64 LibreOffice_project/184fe81b8c8c30d8b5082578aee2fed2ea847c01</Application>
  <AppVersion>15.0000</AppVersion>
  <Words>72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2019-04-19T10:44:06Z</dcterms:created>
  <dc:creator>fox</dc:creator>
  <dc:description/>
  <dc:language>en-US</dc:language>
  <cp:lastModifiedBy/>
  <dcterms:modified xsi:type="dcterms:W3CDTF">2022-09-09T11:44:45Z</dcterms:modified>
  <cp:revision>151</cp:revision>
  <dc:subject/>
  <dc:title>Сумма компетенций: образовательный тезаурус специалиста цифровой экономики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6</vt:i4>
  </property>
</Properties>
</file>