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hdphoto1.wdp" ContentType="image/vnd.ms-photo"/>
  <Override PartName="/ppt/media/hdphoto2.wdp" ContentType="image/vnd.ms-photo"/>
  <Override PartName="/ppt/media/hdphoto3.wdp" ContentType="image/vnd.ms-photo"/>
  <Override PartName="/ppt/media/hdphoto4.wdp" ContentType="image/vnd.ms-photo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2FD8DF-E43C-4F8B-8112-E61E28D3ECC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CF033D-663F-447E-ADFE-B2FCBE81416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16E720-3FB7-4D0C-AF78-775E1FFE2D2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ECEC12-12F9-4D7C-AEE7-9CF027BCEE1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5ADD2-4885-4584-98DF-96054970C63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A7C0AC-140E-4A38-A235-EE39D04E3E7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95A459-D4CB-4B71-8C3E-E4E9C4E23D3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366B63-463E-4D10-A9E2-922059CB32C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20562-77CC-4807-A5B1-5E0777050A0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0FA657-CDB9-4ECA-9957-B01B14C8AD2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0DE3DC-DA24-4785-AB3B-335C505FBFA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40B08B-ECE1-4243-A6BA-14CFE1636AF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168B40-DE67-4509-BA6C-1371BFB6E2E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0C9174-F8C7-4A3F-B82C-E18646F55BE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9F5C32-1E33-4FF4-8016-633E7E817D6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7E0F9F-66A4-4248-ADD4-85C5BDB4C09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3E14DA-4836-4CC0-920C-72A1416709D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0F96E0-E2C6-4B89-A937-5D4C588248B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21735C-9B19-4CBA-88E1-8451684D610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8C7303-447A-4373-B81E-A9235ACB12B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BC22EE-13AF-4B5F-B56E-23DDBC21EE8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804FD0-5D09-464C-838D-5EA508C43F8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45366A-A11A-4B08-ADEA-9A7BB96884AD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DC5B56-2CF9-42FE-A73A-46036FF2198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63F75B-2377-4D35-8E9E-22E1C79C66D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C15376-8AD2-418D-BDA6-B1D0E3D875B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5BAB27-299D-43B7-968A-8A77D111D45A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DBBD28-957F-477E-9859-6C065CFE109C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EA0E00-B9EE-4C63-89E4-3398C75FB6A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512553-9332-4519-91C9-4BAFAC9B6F87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42B765-DD9B-4667-88C7-91EE10551A62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89F074-09DE-4059-BF18-40CB51BF6FC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2D1A96-EA59-4DF0-90D2-11F971A5852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5546BA-921C-4806-A3C7-0FDCC642EE16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BBCFFA-D860-4510-807D-A7F7423F7FBB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18E398-DB92-4A67-AC72-595E5D808EE5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C1F8B9F-9514-4BD8-9162-FC083051D4E9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5EEC0AA-2DAB-404D-9E33-D46EEB171983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2AC509D-8C0B-4642-8771-BEB94ABA392E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A66DF18-A88D-4C43-910F-5A1D7CC3BE1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758BDF-6467-4E4F-8987-0BAE381D6B6B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5D81CEC-97BB-4367-9936-F89B2BCCFA3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5C5CD8-FAC2-4ADB-AAF0-3BE4F6BB3830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AE0CE1-AD4A-4A47-A275-A467851D626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037451-EFB9-4FFE-89B3-8AD9BCD7E53B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44C9B2-C301-41EE-BD5E-7A4A262E9A4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E7776D-0E4E-4348-A694-B5A2A1676AC8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0F0D1D-9F85-408B-9830-B750FC40EDDD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C22DA3-0138-4513-AF94-B18835729AB2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64814B-09B9-46D8-8B02-167747CA07DE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6B5B55-6C8B-4048-A579-AA041F56ADA0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393052-0335-47B5-9A2A-5AAE2CA9C58E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5A6F9F-DCFB-4E85-A6CD-08A9A7D49F4A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B77644-B650-4440-990D-DE62C9CC65C6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424078-8188-440B-8AEF-263E1205FAC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4FE245-CEA2-4494-9DE9-5956C73A07FA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39120C-22E6-437A-B9C6-1D6F8E802D3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388113-F84E-4352-B488-EB7760EA1E0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C5E0B1-D179-466D-AC34-419C9BFDE34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D5D409-F36A-4609-8558-B52C726CEA0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microsoft.com/office/2007/relationships/hdphoto" Target="../media/hdphoto3.wdp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microsoft.com/office/2007/relationships/hdphoto" Target="../media/hdphoto4.wdp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6"/>
          <p:cNvSpPr/>
          <p:nvPr/>
        </p:nvSpPr>
        <p:spPr>
          <a:xfrm>
            <a:off x="1043640" y="1484640"/>
            <a:ext cx="7762320" cy="488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4840" cy="68616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1"/>
          <p:cNvSpPr/>
          <p:nvPr/>
        </p:nvSpPr>
        <p:spPr>
          <a:xfrm>
            <a:off x="251640" y="1196640"/>
            <a:ext cx="8705520" cy="381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6360" y="6597360"/>
            <a:ext cx="290880" cy="2530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120F58-0023-4CF7-9A73-00CFE904FA9E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6"/>
          <p:cNvSpPr/>
          <p:nvPr/>
        </p:nvSpPr>
        <p:spPr>
          <a:xfrm>
            <a:off x="1043640" y="1484640"/>
            <a:ext cx="7762320" cy="488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4840" cy="68616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1"/>
          <p:cNvSpPr/>
          <p:nvPr/>
        </p:nvSpPr>
        <p:spPr>
          <a:xfrm>
            <a:off x="251640" y="1196640"/>
            <a:ext cx="8705520" cy="381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sldNum" idx="2"/>
          </p:nvPr>
        </p:nvSpPr>
        <p:spPr>
          <a:xfrm>
            <a:off x="8676360" y="6597360"/>
            <a:ext cx="290880" cy="2530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69BFC8-1F57-4288-AA8F-02D2303EA59E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6"/>
          <p:cNvSpPr/>
          <p:nvPr/>
        </p:nvSpPr>
        <p:spPr>
          <a:xfrm>
            <a:off x="1043640" y="1484640"/>
            <a:ext cx="7762320" cy="488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4840" cy="686160"/>
          </a:xfrm>
          <a:prstGeom prst="rect">
            <a:avLst/>
          </a:prstGeom>
          <a:ln w="0">
            <a:noFill/>
          </a:ln>
        </p:spPr>
      </p:pic>
      <p:sp>
        <p:nvSpPr>
          <p:cNvPr id="86" name="Прямоугольник 11"/>
          <p:cNvSpPr/>
          <p:nvPr/>
        </p:nvSpPr>
        <p:spPr>
          <a:xfrm>
            <a:off x="251640" y="1196640"/>
            <a:ext cx="8705520" cy="381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sldNum" idx="3"/>
          </p:nvPr>
        </p:nvSpPr>
        <p:spPr>
          <a:xfrm>
            <a:off x="8676360" y="6597360"/>
            <a:ext cx="290880" cy="2530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8F56C5-1966-4B43-BF55-A4425E91E4E5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6"/>
          <p:cNvSpPr/>
          <p:nvPr/>
        </p:nvSpPr>
        <p:spPr>
          <a:xfrm>
            <a:off x="1043640" y="1484640"/>
            <a:ext cx="7762320" cy="488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4840" cy="686160"/>
          </a:xfrm>
          <a:prstGeom prst="rect">
            <a:avLst/>
          </a:prstGeom>
          <a:ln w="0">
            <a:noFill/>
          </a:ln>
        </p:spPr>
      </p:pic>
      <p:sp>
        <p:nvSpPr>
          <p:cNvPr id="128" name="Прямоугольник 11"/>
          <p:cNvSpPr/>
          <p:nvPr/>
        </p:nvSpPr>
        <p:spPr>
          <a:xfrm>
            <a:off x="251640" y="1196640"/>
            <a:ext cx="8705520" cy="381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sldNum" idx="4"/>
          </p:nvPr>
        </p:nvSpPr>
        <p:spPr>
          <a:xfrm>
            <a:off x="8676360" y="6597360"/>
            <a:ext cx="290880" cy="2530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3F7B49-BD55-44EB-8CA2-3958A7D13D92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6"/>
          <p:cNvSpPr/>
          <p:nvPr/>
        </p:nvSpPr>
        <p:spPr>
          <a:xfrm>
            <a:off x="1043640" y="1484640"/>
            <a:ext cx="7762320" cy="488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4840" cy="686160"/>
          </a:xfrm>
          <a:prstGeom prst="rect">
            <a:avLst/>
          </a:prstGeom>
          <a:ln w="0">
            <a:noFill/>
          </a:ln>
        </p:spPr>
      </p:pic>
      <p:sp>
        <p:nvSpPr>
          <p:cNvPr id="170" name="Прямоугольник 11"/>
          <p:cNvSpPr/>
          <p:nvPr/>
        </p:nvSpPr>
        <p:spPr>
          <a:xfrm>
            <a:off x="251640" y="1196640"/>
            <a:ext cx="8705520" cy="3816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1"/>
          <p:cNvSpPr>
            <a:spLocks noGrp="1"/>
          </p:cNvSpPr>
          <p:nvPr>
            <p:ph type="sldNum" idx="5"/>
          </p:nvPr>
        </p:nvSpPr>
        <p:spPr>
          <a:xfrm>
            <a:off x="8676360" y="6597360"/>
            <a:ext cx="290880" cy="25308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FE2F98-B282-4D72-85EF-37834ACF0F7C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Java. Лекция 8</a:t>
            </a: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Стандартная библиотека. Дженерики</a:t>
            </a:r>
            <a:endParaRPr b="0" lang="en-US" sz="24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Мирошниченко Дмитрий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6810D6-5797-4287-9561-4E37A73A3BA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Связь между одним классом с разными дженерик параметрами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Классы с дженериками инвариантны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77bc65"/>
                </a:solidFill>
                <a:latin typeface="Arial"/>
              </a:rPr>
              <a:t>List&lt;Object&gt; temp = new ArrayList&lt;Object&gt;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ArrayList&lt;Object&gt; temp = new ArrayList&lt;String&gt;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Но можно использовать “?” для добавления ко и контр вариантности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PECS – producer extends, consumer super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855C74-7196-42F1-A7B0-C12FC85EAD3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План лекции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Тест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Комментарии к дз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Обзор generics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EC439E-2B84-4E8B-9189-FDDFBA99E46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Комментарии к дз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Тесты такая же важная часть кода, как и бизнес-логика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Принцип разделения ответственности хорошо работает на всех уровнях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Принцип fail fast тоже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A76986-2EF9-43A5-A725-C4BE2D27945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Generics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Реализация параметрического полиморфизма в java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Методы и классы могут иметь специальные параметры типов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Примитивы не могут выступать в роли параметров типов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D6AA663-0533-438E-8CE1-E46A4A2AB89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Generic методы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Все методы могут быть generic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И статические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И приватные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И final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Generic параметров может быть несколько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Generic могут быть и параметры, и возвращаемое значение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0400E92-BC2A-4EAD-A804-5343D78149C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Ограничения допустимых типов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Требование к наследования класса (extends BaseClass)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Требование к реализации интерфейса (</a:t>
            </a:r>
            <a:r>
              <a:rPr b="1" lang="en-US" sz="1800" spc="-1" strike="noStrike">
                <a:latin typeface="Arial"/>
              </a:rPr>
              <a:t>extends </a:t>
            </a:r>
            <a:r>
              <a:rPr b="0" lang="en-US" sz="1800" spc="-1" strike="noStrike">
                <a:latin typeface="Arial"/>
              </a:rPr>
              <a:t>BaseInterface)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Множественные требования (extends BaseClass &amp; BaseInterface)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4167C0-099A-446A-BC85-6A07E92A581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Generic классы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Generic классы могут наследовать обычные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Обычные классы могут наследовать generic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Generic классы могут иметь Generic методы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Параметры типов сами могут быть generic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B92520D-60B3-4739-87CA-557F5B7F694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Примеры generic классов и методов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Классы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Все коллекции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Все функциональные типы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Comparator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Методы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Collections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Arrays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7C757E-19D9-417B-903F-56944AC5C5A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160" cy="65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Реализация generic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160" cy="47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Дженерики – compile-time механизм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 рантайме происходит стирание типов (type erasure)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32A9686-6A98-4685-A7A2-D551CCC674D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24514</TotalTime>
  <Application>LibreOffice/7.4.1.2$Linux_X86_64 LibreOffice_project/40$Build-2</Application>
  <AppVersion>15.0000</AppVersion>
  <Words>72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2019-04-19T10:44:06Z</dcterms:created>
  <dc:creator>fox</dc:creator>
  <dc:description/>
  <dc:language>en-US</dc:language>
  <cp:lastModifiedBy/>
  <dcterms:modified xsi:type="dcterms:W3CDTF">2022-11-11T09:37:53Z</dcterms:modified>
  <cp:revision>188</cp:revision>
  <dc:subject/>
  <dc:title>Сумма компетенций: образовательный тезаурус специалиста цифровой экономики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6</vt:i4>
  </property>
</Properties>
</file>