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dvent Pro SemiBold"/>
      <p:regular r:id="rId11"/>
      <p:bold r:id="rId12"/>
      <p:italic r:id="rId13"/>
      <p:boldItalic r:id="rId14"/>
    </p:embeddedFont>
    <p:embeddedFont>
      <p:font typeface="Fira Sans Extra Condensed Medium"/>
      <p:regular r:id="rId15"/>
      <p:bold r:id="rId16"/>
      <p:italic r:id="rId17"/>
      <p:boldItalic r:id="rId18"/>
    </p:embeddedFont>
    <p:embeddedFont>
      <p:font typeface="Fira Sans Condensed Medium"/>
      <p:regular r:id="rId19"/>
      <p:bold r:id="rId20"/>
      <p:italic r:id="rId21"/>
      <p:boldItalic r:id="rId22"/>
    </p:embeddedFont>
    <p:embeddedFont>
      <p:font typeface="Maven Pro"/>
      <p:regular r:id="rId23"/>
      <p:bold r:id="rId24"/>
    </p:embeddedFont>
    <p:embeddedFont>
      <p:font typeface="Share Tech"/>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CondensedMedium-bold.fntdata"/><Relationship Id="rId22" Type="http://schemas.openxmlformats.org/officeDocument/2006/relationships/font" Target="fonts/FiraSansCondensedMedium-boldItalic.fntdata"/><Relationship Id="rId21" Type="http://schemas.openxmlformats.org/officeDocument/2006/relationships/font" Target="fonts/FiraSansCondensedMedium-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hareTech-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AdventProSemiBold-regular.fntdata"/><Relationship Id="rId10" Type="http://schemas.openxmlformats.org/officeDocument/2006/relationships/slide" Target="slides/slide6.xml"/><Relationship Id="rId13" Type="http://schemas.openxmlformats.org/officeDocument/2006/relationships/font" Target="fonts/AdventProSemiBold-italic.fntdata"/><Relationship Id="rId12" Type="http://schemas.openxmlformats.org/officeDocument/2006/relationships/font" Target="fonts/AdventProSemiBold-bold.fntdata"/><Relationship Id="rId15" Type="http://schemas.openxmlformats.org/officeDocument/2006/relationships/font" Target="fonts/FiraSansExtraCondensedMedium-regular.fntdata"/><Relationship Id="rId14" Type="http://schemas.openxmlformats.org/officeDocument/2006/relationships/font" Target="fonts/AdventProSemiBold-boldItalic.fntdata"/><Relationship Id="rId17" Type="http://schemas.openxmlformats.org/officeDocument/2006/relationships/font" Target="fonts/FiraSansExtraCondensedMedium-italic.fntdata"/><Relationship Id="rId16" Type="http://schemas.openxmlformats.org/officeDocument/2006/relationships/font" Target="fonts/FiraSansExtraCondensedMedium-bold.fntdata"/><Relationship Id="rId19" Type="http://schemas.openxmlformats.org/officeDocument/2006/relationships/font" Target="fonts/FiraSansCondensedMedium-regular.fntdata"/><Relationship Id="rId18" Type="http://schemas.openxmlformats.org/officeDocument/2006/relationships/font" Target="fonts/FiraSansExtraCondensed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0e66a72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10e66a72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0e66a72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10e66a72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10e66a72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10e66a72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10e66a72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10e66a72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idx="1" type="subTitle"/>
          </p:nvPr>
        </p:nvSpPr>
        <p:spPr>
          <a:xfrm>
            <a:off x="2948500" y="2298213"/>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Data-Driven Fantasy Football Predictions</a:t>
            </a:r>
            <a:endParaRPr/>
          </a:p>
        </p:txBody>
      </p:sp>
      <p:sp>
        <p:nvSpPr>
          <p:cNvPr id="432" name="Google Shape;432;p23"/>
          <p:cNvSpPr txBox="1"/>
          <p:nvPr>
            <p:ph type="ctrTitle"/>
          </p:nvPr>
        </p:nvSpPr>
        <p:spPr>
          <a:xfrm>
            <a:off x="1561650" y="287600"/>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Betting Edge</a:t>
            </a:r>
            <a:endParaRPr/>
          </a:p>
        </p:txBody>
      </p:sp>
      <p:sp>
        <p:nvSpPr>
          <p:cNvPr id="433" name="Google Shape;433;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3"/>
          <p:cNvGrpSpPr/>
          <p:nvPr/>
        </p:nvGrpSpPr>
        <p:grpSpPr>
          <a:xfrm>
            <a:off x="6232314" y="3696331"/>
            <a:ext cx="121434" cy="1073147"/>
            <a:chOff x="6232314" y="3696331"/>
            <a:chExt cx="121434" cy="1073147"/>
          </a:xfrm>
        </p:grpSpPr>
        <p:sp>
          <p:nvSpPr>
            <p:cNvPr id="440" name="Google Shape;440;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6780548" y="337714"/>
            <a:ext cx="133252" cy="1952377"/>
            <a:chOff x="6780548" y="337714"/>
            <a:chExt cx="133252" cy="1952377"/>
          </a:xfrm>
        </p:grpSpPr>
        <p:sp>
          <p:nvSpPr>
            <p:cNvPr id="443" name="Google Shape;443;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3"/>
          <p:cNvGrpSpPr/>
          <p:nvPr/>
        </p:nvGrpSpPr>
        <p:grpSpPr>
          <a:xfrm>
            <a:off x="1608717" y="1280046"/>
            <a:ext cx="199237" cy="2828935"/>
            <a:chOff x="1608717" y="1280046"/>
            <a:chExt cx="199237" cy="2828935"/>
          </a:xfrm>
        </p:grpSpPr>
        <p:sp>
          <p:nvSpPr>
            <p:cNvPr id="446" name="Google Shape;446;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3"/>
          <p:cNvGrpSpPr/>
          <p:nvPr/>
        </p:nvGrpSpPr>
        <p:grpSpPr>
          <a:xfrm>
            <a:off x="8008096" y="2108910"/>
            <a:ext cx="199001" cy="2139769"/>
            <a:chOff x="8008096" y="2108910"/>
            <a:chExt cx="199001" cy="2139769"/>
          </a:xfrm>
        </p:grpSpPr>
        <p:sp>
          <p:nvSpPr>
            <p:cNvPr id="452" name="Google Shape;452;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3"/>
          <p:cNvGrpSpPr/>
          <p:nvPr/>
        </p:nvGrpSpPr>
        <p:grpSpPr>
          <a:xfrm>
            <a:off x="4472500" y="3928605"/>
            <a:ext cx="199001" cy="867198"/>
            <a:chOff x="4475150" y="4052605"/>
            <a:chExt cx="199001" cy="867198"/>
          </a:xfrm>
        </p:grpSpPr>
        <p:sp>
          <p:nvSpPr>
            <p:cNvPr id="455" name="Google Shape;455;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4"/>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Share Tech"/>
                <a:ea typeface="Share Tech"/>
                <a:cs typeface="Share Tech"/>
                <a:sym typeface="Share Tech"/>
              </a:rPr>
              <a:t>Subject </a:t>
            </a:r>
            <a:endParaRPr b="1">
              <a:latin typeface="Share Tech"/>
              <a:ea typeface="Share Tech"/>
              <a:cs typeface="Share Tech"/>
              <a:sym typeface="Share Tech"/>
            </a:endParaRPr>
          </a:p>
          <a:p>
            <a:pPr indent="-304800" lvl="0" marL="457200" rtl="0" algn="l">
              <a:lnSpc>
                <a:spcPct val="100000"/>
              </a:lnSpc>
              <a:spcBef>
                <a:spcPts val="1200"/>
              </a:spcBef>
              <a:spcAft>
                <a:spcPts val="0"/>
              </a:spcAft>
              <a:buClr>
                <a:schemeClr val="lt1"/>
              </a:buClr>
              <a:buSzPts val="1200"/>
              <a:buFont typeface="Share Tech"/>
              <a:buChar char="●"/>
            </a:pPr>
            <a:r>
              <a:rPr lang="en">
                <a:latin typeface="Share Tech"/>
                <a:ea typeface="Share Tech"/>
                <a:cs typeface="Share Tech"/>
                <a:sym typeface="Share Tech"/>
              </a:rPr>
              <a:t>Fantasy sports and sports betting are growing industries where users make decisions based on past player performance to win in fantasy leagues or place strategic bets</a:t>
            </a:r>
            <a:endParaRPr>
              <a:latin typeface="Share Tech"/>
              <a:ea typeface="Share Tech"/>
              <a:cs typeface="Share Tech"/>
              <a:sym typeface="Share Tech"/>
            </a:endParaRPr>
          </a:p>
          <a:p>
            <a:pPr indent="0" lvl="0" marL="0" rtl="0" algn="l">
              <a:lnSpc>
                <a:spcPct val="100000"/>
              </a:lnSpc>
              <a:spcBef>
                <a:spcPts val="1200"/>
              </a:spcBef>
              <a:spcAft>
                <a:spcPts val="0"/>
              </a:spcAft>
              <a:buNone/>
            </a:pPr>
            <a:r>
              <a:rPr b="1" lang="en">
                <a:latin typeface="Share Tech"/>
                <a:ea typeface="Share Tech"/>
                <a:cs typeface="Share Tech"/>
                <a:sym typeface="Share Tech"/>
              </a:rPr>
              <a:t>Problem Statement</a:t>
            </a:r>
            <a:r>
              <a:rPr lang="en">
                <a:latin typeface="Share Tech"/>
                <a:ea typeface="Share Tech"/>
                <a:cs typeface="Share Tech"/>
                <a:sym typeface="Share Tech"/>
              </a:rPr>
              <a:t> </a:t>
            </a:r>
            <a:endParaRPr>
              <a:latin typeface="Share Tech"/>
              <a:ea typeface="Share Tech"/>
              <a:cs typeface="Share Tech"/>
              <a:sym typeface="Share Tech"/>
            </a:endParaRPr>
          </a:p>
          <a:p>
            <a:pPr indent="-304800" lvl="0" marL="457200" rtl="0" algn="l">
              <a:spcBef>
                <a:spcPts val="1200"/>
              </a:spcBef>
              <a:spcAft>
                <a:spcPts val="0"/>
              </a:spcAft>
              <a:buClr>
                <a:schemeClr val="lt1"/>
              </a:buClr>
              <a:buSzPts val="1200"/>
              <a:buFont typeface="Share Tech"/>
              <a:buChar char="●"/>
            </a:pPr>
            <a:r>
              <a:rPr lang="en">
                <a:latin typeface="Share Tech"/>
                <a:ea typeface="Share Tech"/>
                <a:cs typeface="Share Tech"/>
                <a:sym typeface="Share Tech"/>
              </a:rPr>
              <a:t>By developing predictive models for fantasy points, I can help provide users with data-driven insights that help them make better choices, potentially increasing their success in fantasy leagues and betting outcomes</a:t>
            </a:r>
            <a:endParaRPr>
              <a:latin typeface="Share Tech"/>
              <a:ea typeface="Share Tech"/>
              <a:cs typeface="Share Tech"/>
              <a:sym typeface="Share Tech"/>
            </a:endParaRPr>
          </a:p>
          <a:p>
            <a:pPr indent="0" lvl="0" marL="0" rtl="0" algn="l">
              <a:lnSpc>
                <a:spcPct val="100000"/>
              </a:lnSpc>
              <a:spcBef>
                <a:spcPts val="1200"/>
              </a:spcBef>
              <a:spcAft>
                <a:spcPts val="0"/>
              </a:spcAft>
              <a:buNone/>
            </a:pPr>
            <a:r>
              <a:rPr b="1" lang="en">
                <a:latin typeface="Share Tech"/>
                <a:ea typeface="Share Tech"/>
                <a:cs typeface="Share Tech"/>
                <a:sym typeface="Share Tech"/>
              </a:rPr>
              <a:t>Opportunity</a:t>
            </a:r>
            <a:r>
              <a:rPr lang="en">
                <a:latin typeface="Share Tech"/>
                <a:ea typeface="Share Tech"/>
                <a:cs typeface="Share Tech"/>
                <a:sym typeface="Share Tech"/>
              </a:rPr>
              <a:t> </a:t>
            </a:r>
            <a:endParaRPr>
              <a:latin typeface="Share Tech"/>
              <a:ea typeface="Share Tech"/>
              <a:cs typeface="Share Tech"/>
              <a:sym typeface="Share Tech"/>
            </a:endParaRPr>
          </a:p>
          <a:p>
            <a:pPr indent="-292100" lvl="0" marL="457200" rtl="0" algn="l">
              <a:lnSpc>
                <a:spcPct val="100000"/>
              </a:lnSpc>
              <a:spcBef>
                <a:spcPts val="1200"/>
              </a:spcBef>
              <a:spcAft>
                <a:spcPts val="0"/>
              </a:spcAft>
              <a:buSzPts val="1000"/>
              <a:buFont typeface="Share Tech"/>
              <a:buChar char="●"/>
            </a:pPr>
            <a:r>
              <a:rPr lang="en">
                <a:latin typeface="Share Tech"/>
                <a:ea typeface="Share Tech"/>
                <a:cs typeface="Share Tech"/>
                <a:sym typeface="Share Tech"/>
              </a:rPr>
              <a:t>Fantasy sports players and bettors often struggle to predict player performance accurately, leading to missed opportunities and poor decision-making</a:t>
            </a:r>
            <a:endParaRPr>
              <a:latin typeface="Share Tech"/>
              <a:ea typeface="Share Tech"/>
              <a:cs typeface="Share Tech"/>
              <a:sym typeface="Share Tech"/>
            </a:endParaRPr>
          </a:p>
          <a:p>
            <a:pPr indent="0" lvl="0" marL="0" rtl="0" algn="l">
              <a:lnSpc>
                <a:spcPct val="100000"/>
              </a:lnSpc>
              <a:spcBef>
                <a:spcPts val="1200"/>
              </a:spcBef>
              <a:spcAft>
                <a:spcPts val="0"/>
              </a:spcAft>
              <a:buNone/>
            </a:pPr>
            <a:r>
              <a:rPr b="1" lang="en">
                <a:latin typeface="Share Tech"/>
                <a:ea typeface="Share Tech"/>
                <a:cs typeface="Share Tech"/>
                <a:sym typeface="Share Tech"/>
              </a:rPr>
              <a:t>Goal</a:t>
            </a:r>
            <a:r>
              <a:rPr lang="en">
                <a:latin typeface="Share Tech"/>
                <a:ea typeface="Share Tech"/>
                <a:cs typeface="Share Tech"/>
                <a:sym typeface="Share Tech"/>
              </a:rPr>
              <a:t> </a:t>
            </a:r>
            <a:endParaRPr>
              <a:latin typeface="Share Tech"/>
              <a:ea typeface="Share Tech"/>
              <a:cs typeface="Share Tech"/>
              <a:sym typeface="Share Tech"/>
            </a:endParaRPr>
          </a:p>
          <a:p>
            <a:pPr indent="-304800" lvl="0" marL="457200" rtl="0" algn="l">
              <a:lnSpc>
                <a:spcPct val="100000"/>
              </a:lnSpc>
              <a:spcBef>
                <a:spcPts val="1200"/>
              </a:spcBef>
              <a:spcAft>
                <a:spcPts val="0"/>
              </a:spcAft>
              <a:buClr>
                <a:schemeClr val="lt1"/>
              </a:buClr>
              <a:buSzPts val="1200"/>
              <a:buFont typeface="Share Tech"/>
              <a:buChar char="●"/>
            </a:pPr>
            <a:r>
              <a:rPr lang="en">
                <a:latin typeface="Share Tech"/>
                <a:ea typeface="Share Tech"/>
                <a:cs typeface="Share Tech"/>
                <a:sym typeface="Share Tech"/>
              </a:rPr>
              <a:t>These models aim to improve player performance forecasts, enabling users to make more informed lineup and betting decisions, thus enhancing their overall experience and competitiveness</a:t>
            </a:r>
            <a:endParaRPr>
              <a:latin typeface="Share Tech"/>
              <a:ea typeface="Share Tech"/>
              <a:cs typeface="Share Tech"/>
              <a:sym typeface="Share Tech"/>
            </a:endParaRPr>
          </a:p>
          <a:p>
            <a:pPr indent="0" lvl="0" marL="0" rtl="0" algn="l">
              <a:lnSpc>
                <a:spcPct val="100000"/>
              </a:lnSpc>
              <a:spcBef>
                <a:spcPts val="1200"/>
              </a:spcBef>
              <a:spcAft>
                <a:spcPts val="1600"/>
              </a:spcAft>
              <a:buNone/>
            </a:pPr>
            <a:r>
              <a:t/>
            </a:r>
            <a:endParaRPr sz="1100">
              <a:latin typeface="Share Tech"/>
              <a:ea typeface="Share Tech"/>
              <a:cs typeface="Share Tech"/>
              <a:sym typeface="Share Tech"/>
            </a:endParaRPr>
          </a:p>
        </p:txBody>
      </p:sp>
      <p:sp>
        <p:nvSpPr>
          <p:cNvPr id="463" name="Google Shape;463;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Non-Technical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idx="1" type="body"/>
          </p:nvPr>
        </p:nvSpPr>
        <p:spPr>
          <a:xfrm>
            <a:off x="638550" y="884150"/>
            <a:ext cx="7866900" cy="3786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800">
                <a:latin typeface="Share Tech"/>
                <a:ea typeface="Share Tech"/>
                <a:cs typeface="Share Tech"/>
                <a:sym typeface="Share Tech"/>
              </a:rPr>
              <a:t>Separate Models for Each Position</a:t>
            </a:r>
            <a:r>
              <a:rPr lang="en" sz="800">
                <a:latin typeface="Share Tech"/>
                <a:ea typeface="Share Tech"/>
                <a:cs typeface="Share Tech"/>
                <a:sym typeface="Share Tech"/>
              </a:rPr>
              <a:t>:</a:t>
            </a:r>
            <a:endParaRPr sz="800">
              <a:latin typeface="Share Tech"/>
              <a:ea typeface="Share Tech"/>
              <a:cs typeface="Share Tech"/>
              <a:sym typeface="Share Tech"/>
            </a:endParaRPr>
          </a:p>
          <a:p>
            <a:pPr indent="-279400" lvl="0" marL="457200" rtl="0" algn="l">
              <a:lnSpc>
                <a:spcPct val="115000"/>
              </a:lnSpc>
              <a:spcBef>
                <a:spcPts val="1200"/>
              </a:spcBef>
              <a:spcAft>
                <a:spcPts val="0"/>
              </a:spcAft>
              <a:buSzPts val="800"/>
              <a:buFont typeface="Share Tech"/>
              <a:buChar char="●"/>
            </a:pPr>
            <a:r>
              <a:rPr lang="en" sz="800">
                <a:latin typeface="Share Tech"/>
                <a:ea typeface="Share Tech"/>
                <a:cs typeface="Share Tech"/>
                <a:sym typeface="Share Tech"/>
              </a:rPr>
              <a:t>Each position has distinct performance metrics and patterns (e.g., quarterbacks focus on passing yards, running backs on rushing yards), so individual models will be tailored to each position's unique characteristics</a:t>
            </a:r>
            <a:endParaRPr sz="800">
              <a:latin typeface="Share Tech"/>
              <a:ea typeface="Share Tech"/>
              <a:cs typeface="Share Tech"/>
              <a:sym typeface="Share Tech"/>
            </a:endParaRPr>
          </a:p>
          <a:p>
            <a:pPr indent="-279400" lvl="0" marL="457200" rtl="0" algn="l">
              <a:lnSpc>
                <a:spcPct val="115000"/>
              </a:lnSpc>
              <a:spcBef>
                <a:spcPts val="0"/>
              </a:spcBef>
              <a:spcAft>
                <a:spcPts val="0"/>
              </a:spcAft>
              <a:buSzPts val="800"/>
              <a:buFont typeface="Share Tech"/>
              <a:buChar char="●"/>
            </a:pPr>
            <a:r>
              <a:rPr lang="en" sz="800">
                <a:latin typeface="Share Tech"/>
                <a:ea typeface="Share Tech"/>
                <a:cs typeface="Share Tech"/>
                <a:sym typeface="Share Tech"/>
              </a:rPr>
              <a:t>Building separate models allows us to capture the relevant statistics and features specific to each position, improving prediction accuracy for fantasy points</a:t>
            </a:r>
            <a:endParaRPr sz="800">
              <a:latin typeface="Share Tech"/>
              <a:ea typeface="Share Tech"/>
              <a:cs typeface="Share Tech"/>
              <a:sym typeface="Share Tech"/>
            </a:endParaRPr>
          </a:p>
          <a:p>
            <a:pPr indent="0" lvl="0" marL="0" rtl="0" algn="l">
              <a:lnSpc>
                <a:spcPct val="115000"/>
              </a:lnSpc>
              <a:spcBef>
                <a:spcPts val="1200"/>
              </a:spcBef>
              <a:spcAft>
                <a:spcPts val="0"/>
              </a:spcAft>
              <a:buNone/>
            </a:pPr>
            <a:r>
              <a:rPr b="1" lang="en" sz="800">
                <a:latin typeface="Share Tech"/>
                <a:ea typeface="Share Tech"/>
                <a:cs typeface="Share Tech"/>
                <a:sym typeface="Share Tech"/>
              </a:rPr>
              <a:t>Position-Specific Feature Engineering</a:t>
            </a:r>
            <a:r>
              <a:rPr lang="en" sz="800">
                <a:latin typeface="Share Tech"/>
                <a:ea typeface="Share Tech"/>
                <a:cs typeface="Share Tech"/>
                <a:sym typeface="Share Tech"/>
              </a:rPr>
              <a:t>:</a:t>
            </a:r>
            <a:endParaRPr sz="800">
              <a:latin typeface="Share Tech"/>
              <a:ea typeface="Share Tech"/>
              <a:cs typeface="Share Tech"/>
              <a:sym typeface="Share Tech"/>
            </a:endParaRPr>
          </a:p>
          <a:p>
            <a:pPr indent="-279400" lvl="0" marL="457200" rtl="0" algn="l">
              <a:lnSpc>
                <a:spcPct val="115000"/>
              </a:lnSpc>
              <a:spcBef>
                <a:spcPts val="1200"/>
              </a:spcBef>
              <a:spcAft>
                <a:spcPts val="0"/>
              </a:spcAft>
              <a:buSzPts val="800"/>
              <a:buFont typeface="Average"/>
              <a:buChar char="●"/>
            </a:pPr>
            <a:r>
              <a:rPr b="1" lang="en" sz="800">
                <a:latin typeface="Share Tech"/>
                <a:ea typeface="Share Tech"/>
                <a:cs typeface="Share Tech"/>
                <a:sym typeface="Share Tech"/>
              </a:rPr>
              <a:t>Quarterbacks</a:t>
            </a:r>
            <a:r>
              <a:rPr lang="en" sz="800">
                <a:latin typeface="Share Tech"/>
                <a:ea typeface="Share Tech"/>
                <a:cs typeface="Share Tech"/>
                <a:sym typeface="Share Tech"/>
              </a:rPr>
              <a:t>: Include features like passing yards, passing touchdowns, interceptions, and completion rates. These metrics heavily influence quarterback performance a</a:t>
            </a:r>
            <a:r>
              <a:rPr lang="en" sz="800">
                <a:solidFill>
                  <a:srgbClr val="FFFFFF"/>
                </a:solidFill>
                <a:latin typeface="Share Tech"/>
                <a:ea typeface="Share Tech"/>
                <a:cs typeface="Share Tech"/>
                <a:sym typeface="Share Tech"/>
              </a:rPr>
              <a:t>nd fantasy points.</a:t>
            </a:r>
            <a:endParaRPr sz="800">
              <a:solidFill>
                <a:srgbClr val="FFFFFF"/>
              </a:solidFill>
              <a:latin typeface="Share Tech"/>
              <a:ea typeface="Share Tech"/>
              <a:cs typeface="Share Tech"/>
              <a:sym typeface="Share Tech"/>
            </a:endParaRPr>
          </a:p>
          <a:p>
            <a:pPr indent="-279400" lvl="0" marL="457200" rtl="0" algn="l">
              <a:lnSpc>
                <a:spcPct val="115000"/>
              </a:lnSpc>
              <a:spcBef>
                <a:spcPts val="0"/>
              </a:spcBef>
              <a:spcAft>
                <a:spcPts val="0"/>
              </a:spcAft>
              <a:buClr>
                <a:srgbClr val="FFFFFF"/>
              </a:buClr>
              <a:buSzPts val="800"/>
              <a:buFont typeface="Average"/>
              <a:buChar char="●"/>
            </a:pPr>
            <a:r>
              <a:rPr b="1" lang="en" sz="800">
                <a:solidFill>
                  <a:srgbClr val="FFFFFF"/>
                </a:solidFill>
                <a:latin typeface="Share Tech"/>
                <a:ea typeface="Share Tech"/>
                <a:cs typeface="Share Tech"/>
                <a:sym typeface="Share Tech"/>
              </a:rPr>
              <a:t>Running Backs</a:t>
            </a:r>
            <a:r>
              <a:rPr lang="en" sz="800">
                <a:solidFill>
                  <a:srgbClr val="FFFFFF"/>
                </a:solidFill>
                <a:latin typeface="Share Tech"/>
                <a:ea typeface="Share Tech"/>
                <a:cs typeface="Share Tech"/>
                <a:sym typeface="Share Tech"/>
              </a:rPr>
              <a:t>: Focus on rushing yards, rushing touchdowns, rushing attempts, and receiving stats, as running backs often contribute to both rushing and receiving.</a:t>
            </a:r>
            <a:endParaRPr sz="800">
              <a:solidFill>
                <a:srgbClr val="FFFFFF"/>
              </a:solidFill>
              <a:latin typeface="Share Tech"/>
              <a:ea typeface="Share Tech"/>
              <a:cs typeface="Share Tech"/>
              <a:sym typeface="Share Tech"/>
            </a:endParaRPr>
          </a:p>
          <a:p>
            <a:pPr indent="-279400" lvl="0" marL="457200" rtl="0" algn="l">
              <a:lnSpc>
                <a:spcPct val="115000"/>
              </a:lnSpc>
              <a:spcBef>
                <a:spcPts val="0"/>
              </a:spcBef>
              <a:spcAft>
                <a:spcPts val="0"/>
              </a:spcAft>
              <a:buClr>
                <a:srgbClr val="FFFFFF"/>
              </a:buClr>
              <a:buSzPts val="800"/>
              <a:buFont typeface="Average"/>
              <a:buChar char="●"/>
            </a:pPr>
            <a:r>
              <a:rPr b="1" lang="en" sz="800">
                <a:solidFill>
                  <a:srgbClr val="FFFFFF"/>
                </a:solidFill>
                <a:latin typeface="Share Tech"/>
                <a:ea typeface="Share Tech"/>
                <a:cs typeface="Share Tech"/>
                <a:sym typeface="Share Tech"/>
              </a:rPr>
              <a:t>Wide Receivers and Tight Ends</a:t>
            </a:r>
            <a:r>
              <a:rPr lang="en" sz="800">
                <a:solidFill>
                  <a:srgbClr val="FFFFFF"/>
                </a:solidFill>
                <a:latin typeface="Share Tech"/>
                <a:ea typeface="Share Tech"/>
                <a:cs typeface="Share Tech"/>
                <a:sym typeface="Share Tech"/>
              </a:rPr>
              <a:t>: Emphasize receiving metrics such as receptions, receiving yards, receiving touchdowns, and targets. These features drive fantasy points for these positions.</a:t>
            </a:r>
            <a:endParaRPr sz="800">
              <a:solidFill>
                <a:srgbClr val="FFFFFF"/>
              </a:solidFill>
              <a:latin typeface="Share Tech"/>
              <a:ea typeface="Share Tech"/>
              <a:cs typeface="Share Tech"/>
              <a:sym typeface="Share Tech"/>
            </a:endParaRPr>
          </a:p>
          <a:p>
            <a:pPr indent="0" lvl="0" marL="0" rtl="0" algn="l">
              <a:lnSpc>
                <a:spcPct val="115000"/>
              </a:lnSpc>
              <a:spcBef>
                <a:spcPts val="1200"/>
              </a:spcBef>
              <a:spcAft>
                <a:spcPts val="0"/>
              </a:spcAft>
              <a:buNone/>
            </a:pPr>
            <a:r>
              <a:rPr b="1" lang="en" sz="800">
                <a:solidFill>
                  <a:srgbClr val="FFFFFF"/>
                </a:solidFill>
                <a:latin typeface="Share Tech"/>
                <a:ea typeface="Share Tech"/>
                <a:cs typeface="Share Tech"/>
                <a:sym typeface="Share Tech"/>
              </a:rPr>
              <a:t>ML Models:</a:t>
            </a:r>
            <a:endParaRPr b="1" sz="800">
              <a:solidFill>
                <a:srgbClr val="FFFFFF"/>
              </a:solidFill>
              <a:latin typeface="Share Tech"/>
              <a:ea typeface="Share Tech"/>
              <a:cs typeface="Share Tech"/>
              <a:sym typeface="Share Tech"/>
            </a:endParaRPr>
          </a:p>
          <a:p>
            <a:pPr indent="-279400" lvl="0" marL="457200" rtl="0" algn="l">
              <a:lnSpc>
                <a:spcPct val="115000"/>
              </a:lnSpc>
              <a:spcBef>
                <a:spcPts val="1200"/>
              </a:spcBef>
              <a:spcAft>
                <a:spcPts val="0"/>
              </a:spcAft>
              <a:buClr>
                <a:srgbClr val="FFFFFF"/>
              </a:buClr>
              <a:buSzPts val="800"/>
              <a:buFont typeface="Share Tech"/>
              <a:buChar char="●"/>
            </a:pPr>
            <a:r>
              <a:rPr lang="en" sz="800">
                <a:solidFill>
                  <a:srgbClr val="FFFFFF"/>
                </a:solidFill>
                <a:latin typeface="Share Tech"/>
                <a:ea typeface="Share Tech"/>
                <a:cs typeface="Share Tech"/>
                <a:sym typeface="Share Tech"/>
              </a:rPr>
              <a:t>I will begin the process by building simple Linear Regression models for each player position as a benchmark for prediction accuracy</a:t>
            </a:r>
            <a:endParaRPr sz="800">
              <a:solidFill>
                <a:srgbClr val="FFFFFF"/>
              </a:solidFill>
              <a:latin typeface="Share Tech"/>
              <a:ea typeface="Share Tech"/>
              <a:cs typeface="Share Tech"/>
              <a:sym typeface="Share Tech"/>
            </a:endParaRPr>
          </a:p>
          <a:p>
            <a:pPr indent="-279400" lvl="0" marL="457200" rtl="0" algn="l">
              <a:lnSpc>
                <a:spcPct val="115000"/>
              </a:lnSpc>
              <a:spcBef>
                <a:spcPts val="0"/>
              </a:spcBef>
              <a:spcAft>
                <a:spcPts val="0"/>
              </a:spcAft>
              <a:buClr>
                <a:srgbClr val="FFFFFF"/>
              </a:buClr>
              <a:buSzPts val="800"/>
              <a:buFont typeface="Share Tech"/>
              <a:buChar char="●"/>
            </a:pPr>
            <a:r>
              <a:rPr b="1" lang="en" sz="800">
                <a:solidFill>
                  <a:srgbClr val="FFFFFF"/>
                </a:solidFill>
                <a:latin typeface="Share Tech"/>
                <a:ea typeface="Share Tech"/>
                <a:cs typeface="Share Tech"/>
                <a:sym typeface="Share Tech"/>
              </a:rPr>
              <a:t>T</a:t>
            </a:r>
            <a:r>
              <a:rPr lang="en" sz="800">
                <a:solidFill>
                  <a:srgbClr val="FFFFFF"/>
                </a:solidFill>
                <a:latin typeface="Share Tech"/>
                <a:ea typeface="Share Tech"/>
                <a:cs typeface="Share Tech"/>
                <a:sym typeface="Share Tech"/>
              </a:rPr>
              <a:t>hese baseline models will give insight into the relationships between features and help assess prediction accuracy for fantasy points</a:t>
            </a:r>
            <a:endParaRPr sz="800">
              <a:solidFill>
                <a:srgbClr val="FFFFFF"/>
              </a:solidFill>
              <a:latin typeface="Share Tech"/>
              <a:ea typeface="Share Tech"/>
              <a:cs typeface="Share Tech"/>
              <a:sym typeface="Share Tech"/>
            </a:endParaRPr>
          </a:p>
          <a:p>
            <a:pPr indent="-279400" lvl="0" marL="457200" rtl="0" algn="l">
              <a:lnSpc>
                <a:spcPct val="115000"/>
              </a:lnSpc>
              <a:spcBef>
                <a:spcPts val="0"/>
              </a:spcBef>
              <a:spcAft>
                <a:spcPts val="0"/>
              </a:spcAft>
              <a:buClr>
                <a:srgbClr val="FFFFFF"/>
              </a:buClr>
              <a:buSzPts val="800"/>
              <a:buFont typeface="Share Tech"/>
              <a:buChar char="●"/>
            </a:pPr>
            <a:r>
              <a:rPr lang="en" sz="800">
                <a:solidFill>
                  <a:srgbClr val="FFFFFF"/>
                </a:solidFill>
                <a:latin typeface="Share Tech"/>
                <a:ea typeface="Share Tech"/>
                <a:cs typeface="Share Tech"/>
                <a:sym typeface="Share Tech"/>
              </a:rPr>
              <a:t>Throughout the course, I’ll explore more complex models (possibly like a Decision Tree </a:t>
            </a:r>
            <a:r>
              <a:rPr lang="en" sz="800">
                <a:solidFill>
                  <a:srgbClr val="FFFFFF"/>
                </a:solidFill>
                <a:latin typeface="Share Tech"/>
                <a:ea typeface="Share Tech"/>
                <a:cs typeface="Share Tech"/>
                <a:sym typeface="Share Tech"/>
              </a:rPr>
              <a:t>Regression</a:t>
            </a:r>
            <a:r>
              <a:rPr lang="en" sz="800">
                <a:solidFill>
                  <a:srgbClr val="FFFFFF"/>
                </a:solidFill>
                <a:latin typeface="Share Tech"/>
                <a:ea typeface="Share Tech"/>
                <a:cs typeface="Share Tech"/>
                <a:sym typeface="Share Tech"/>
              </a:rPr>
              <a:t>) that may handle non-linear relationships better</a:t>
            </a:r>
            <a:endParaRPr sz="800">
              <a:solidFill>
                <a:srgbClr val="FFFFFF"/>
              </a:solidFill>
              <a:latin typeface="Share Tech"/>
              <a:ea typeface="Share Tech"/>
              <a:cs typeface="Share Tech"/>
              <a:sym typeface="Share Tech"/>
            </a:endParaRPr>
          </a:p>
          <a:p>
            <a:pPr indent="0" lvl="0" marL="0" rtl="0" algn="l">
              <a:lnSpc>
                <a:spcPct val="100000"/>
              </a:lnSpc>
              <a:spcBef>
                <a:spcPts val="1200"/>
              </a:spcBef>
              <a:spcAft>
                <a:spcPts val="1600"/>
              </a:spcAft>
              <a:buNone/>
            </a:pPr>
            <a:r>
              <a:t/>
            </a:r>
            <a:endParaRPr sz="800">
              <a:solidFill>
                <a:srgbClr val="FFFFFF"/>
              </a:solidFill>
              <a:latin typeface="Share Tech"/>
              <a:ea typeface="Share Tech"/>
              <a:cs typeface="Share Tech"/>
              <a:sym typeface="Share Tech"/>
            </a:endParaRPr>
          </a:p>
        </p:txBody>
      </p:sp>
      <p:sp>
        <p:nvSpPr>
          <p:cNvPr id="469" name="Google Shape;469;p25"/>
          <p:cNvSpPr txBox="1"/>
          <p:nvPr>
            <p:ph type="ctrTitle"/>
          </p:nvPr>
        </p:nvSpPr>
        <p:spPr>
          <a:xfrm>
            <a:off x="574950" y="411675"/>
            <a:ext cx="562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Vision using Data Science</a:t>
            </a:r>
            <a:endParaRPr/>
          </a:p>
        </p:txBody>
      </p:sp>
      <p:pic>
        <p:nvPicPr>
          <p:cNvPr id="470" name="Google Shape;470;p25"/>
          <p:cNvPicPr preferRelativeResize="0"/>
          <p:nvPr/>
        </p:nvPicPr>
        <p:blipFill>
          <a:blip r:embed="rId3">
            <a:alphaModFix/>
          </a:blip>
          <a:stretch>
            <a:fillRect/>
          </a:stretch>
        </p:blipFill>
        <p:spPr>
          <a:xfrm>
            <a:off x="2523238" y="4041250"/>
            <a:ext cx="4097526" cy="91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6"/>
          <p:cNvSpPr txBox="1"/>
          <p:nvPr>
            <p:ph idx="1" type="body"/>
          </p:nvPr>
        </p:nvSpPr>
        <p:spPr>
          <a:xfrm>
            <a:off x="638550" y="875375"/>
            <a:ext cx="7866900" cy="4083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300">
                <a:solidFill>
                  <a:srgbClr val="FFFFFF"/>
                </a:solidFill>
                <a:latin typeface="Share Tech"/>
                <a:ea typeface="Share Tech"/>
                <a:cs typeface="Share Tech"/>
                <a:sym typeface="Share Tech"/>
              </a:rPr>
              <a:t>Enhanced Decision-Making</a:t>
            </a:r>
            <a:endParaRPr sz="1300">
              <a:solidFill>
                <a:srgbClr val="FFFFFF"/>
              </a:solidFill>
              <a:latin typeface="Share Tech"/>
              <a:ea typeface="Share Tech"/>
              <a:cs typeface="Share Tech"/>
              <a:sym typeface="Share Tech"/>
            </a:endParaRPr>
          </a:p>
          <a:p>
            <a:pPr indent="-304800" lvl="0" marL="457200" rtl="0" algn="l">
              <a:lnSpc>
                <a:spcPct val="100000"/>
              </a:lnSpc>
              <a:spcBef>
                <a:spcPts val="1200"/>
              </a:spcBef>
              <a:spcAft>
                <a:spcPts val="0"/>
              </a:spcAft>
              <a:buClr>
                <a:srgbClr val="FFFFFF"/>
              </a:buClr>
              <a:buSzPts val="1200"/>
              <a:buFont typeface="Share Tech"/>
              <a:buChar char="●"/>
            </a:pPr>
            <a:r>
              <a:rPr lang="en" sz="1300">
                <a:solidFill>
                  <a:srgbClr val="FFFFFF"/>
                </a:solidFill>
                <a:latin typeface="Share Tech"/>
                <a:ea typeface="Share Tech"/>
                <a:cs typeface="Share Tech"/>
                <a:sym typeface="Share Tech"/>
              </a:rPr>
              <a:t>Users could improve lineup decisions and betting strategies, increasing their competitive edge in leagues and sports betting</a:t>
            </a:r>
            <a:endParaRPr sz="1300">
              <a:solidFill>
                <a:srgbClr val="FFFFFF"/>
              </a:solidFill>
              <a:latin typeface="Share Tech"/>
              <a:ea typeface="Share Tech"/>
              <a:cs typeface="Share Tech"/>
              <a:sym typeface="Share Tech"/>
            </a:endParaRPr>
          </a:p>
          <a:p>
            <a:pPr indent="0" lvl="0" marL="0" rtl="0" algn="l">
              <a:lnSpc>
                <a:spcPct val="100000"/>
              </a:lnSpc>
              <a:spcBef>
                <a:spcPts val="1200"/>
              </a:spcBef>
              <a:spcAft>
                <a:spcPts val="0"/>
              </a:spcAft>
              <a:buNone/>
            </a:pPr>
            <a:r>
              <a:rPr b="1" lang="en" sz="1300">
                <a:solidFill>
                  <a:srgbClr val="FFFFFF"/>
                </a:solidFill>
                <a:latin typeface="Share Tech"/>
                <a:ea typeface="Share Tech"/>
                <a:cs typeface="Share Tech"/>
                <a:sym typeface="Share Tech"/>
              </a:rPr>
              <a:t>Increased Engagement</a:t>
            </a:r>
            <a:endParaRPr sz="1300">
              <a:solidFill>
                <a:srgbClr val="FFFFFF"/>
              </a:solidFill>
              <a:latin typeface="Share Tech"/>
              <a:ea typeface="Share Tech"/>
              <a:cs typeface="Share Tech"/>
              <a:sym typeface="Share Tech"/>
            </a:endParaRPr>
          </a:p>
          <a:p>
            <a:pPr indent="-311150" lvl="0" marL="457200" rtl="0" algn="l">
              <a:lnSpc>
                <a:spcPct val="100000"/>
              </a:lnSpc>
              <a:spcBef>
                <a:spcPts val="1200"/>
              </a:spcBef>
              <a:spcAft>
                <a:spcPts val="0"/>
              </a:spcAft>
              <a:buClr>
                <a:srgbClr val="FFFFFF"/>
              </a:buClr>
              <a:buSzPts val="1300"/>
              <a:buFont typeface="Share Tech"/>
              <a:buChar char="●"/>
            </a:pPr>
            <a:r>
              <a:rPr lang="en" sz="1300">
                <a:solidFill>
                  <a:srgbClr val="FFFFFF"/>
                </a:solidFill>
                <a:latin typeface="Share Tech"/>
                <a:ea typeface="Share Tech"/>
                <a:cs typeface="Share Tech"/>
                <a:sym typeface="Share Tech"/>
              </a:rPr>
              <a:t>Predictive insights could boost user engagement in fantasy sports platforms, as users rely on data-driven decisions</a:t>
            </a:r>
            <a:endParaRPr sz="1300">
              <a:solidFill>
                <a:srgbClr val="FFFFFF"/>
              </a:solidFill>
              <a:latin typeface="Share Tech"/>
              <a:ea typeface="Share Tech"/>
              <a:cs typeface="Share Tech"/>
              <a:sym typeface="Share Tech"/>
            </a:endParaRPr>
          </a:p>
          <a:p>
            <a:pPr indent="0" lvl="0" marL="0" rtl="0" algn="l">
              <a:lnSpc>
                <a:spcPct val="100000"/>
              </a:lnSpc>
              <a:spcBef>
                <a:spcPts val="1200"/>
              </a:spcBef>
              <a:spcAft>
                <a:spcPts val="0"/>
              </a:spcAft>
              <a:buNone/>
            </a:pPr>
            <a:r>
              <a:rPr b="1" lang="en" sz="1300">
                <a:solidFill>
                  <a:srgbClr val="FFFFFF"/>
                </a:solidFill>
                <a:latin typeface="Share Tech"/>
                <a:ea typeface="Share Tech"/>
                <a:cs typeface="Share Tech"/>
                <a:sym typeface="Share Tech"/>
              </a:rPr>
              <a:t>User Satisfaction/</a:t>
            </a:r>
            <a:r>
              <a:rPr b="1" lang="en" sz="1300">
                <a:solidFill>
                  <a:srgbClr val="FFFFFF"/>
                </a:solidFill>
                <a:latin typeface="Share Tech"/>
                <a:ea typeface="Share Tech"/>
                <a:cs typeface="Share Tech"/>
                <a:sym typeface="Share Tech"/>
              </a:rPr>
              <a:t>Revenue Growth</a:t>
            </a:r>
            <a:r>
              <a:rPr lang="en" sz="1300">
                <a:solidFill>
                  <a:srgbClr val="FFFFFF"/>
                </a:solidFill>
                <a:latin typeface="Share Tech"/>
                <a:ea typeface="Share Tech"/>
                <a:cs typeface="Share Tech"/>
                <a:sym typeface="Share Tech"/>
              </a:rPr>
              <a:t> </a:t>
            </a:r>
            <a:endParaRPr sz="1300">
              <a:solidFill>
                <a:srgbClr val="FFFFFF"/>
              </a:solidFill>
              <a:latin typeface="Share Tech"/>
              <a:ea typeface="Share Tech"/>
              <a:cs typeface="Share Tech"/>
              <a:sym typeface="Share Tech"/>
            </a:endParaRPr>
          </a:p>
          <a:p>
            <a:pPr indent="-304800" lvl="0" marL="457200" rtl="0" algn="l">
              <a:lnSpc>
                <a:spcPct val="100000"/>
              </a:lnSpc>
              <a:spcBef>
                <a:spcPts val="1200"/>
              </a:spcBef>
              <a:spcAft>
                <a:spcPts val="0"/>
              </a:spcAft>
              <a:buClr>
                <a:srgbClr val="FFFFFF"/>
              </a:buClr>
              <a:buSzPts val="1200"/>
              <a:buFont typeface="Share Tech"/>
              <a:buChar char="●"/>
            </a:pPr>
            <a:r>
              <a:rPr lang="en" sz="1300">
                <a:solidFill>
                  <a:srgbClr val="FFFFFF"/>
                </a:solidFill>
                <a:latin typeface="Share Tech"/>
                <a:ea typeface="Share Tech"/>
                <a:cs typeface="Share Tech"/>
                <a:sym typeface="Share Tech"/>
              </a:rPr>
              <a:t>Improved decision-making could enhance user satisfaction, creating a loyal user base that values reliable, actionable insights</a:t>
            </a:r>
            <a:endParaRPr sz="1300">
              <a:solidFill>
                <a:srgbClr val="FFFFFF"/>
              </a:solidFill>
              <a:latin typeface="Share Tech"/>
              <a:ea typeface="Share Tech"/>
              <a:cs typeface="Share Tech"/>
              <a:sym typeface="Share Tech"/>
            </a:endParaRPr>
          </a:p>
          <a:p>
            <a:pPr indent="-311150" lvl="0" marL="457200" rtl="0" algn="l">
              <a:spcBef>
                <a:spcPts val="0"/>
              </a:spcBef>
              <a:spcAft>
                <a:spcPts val="0"/>
              </a:spcAft>
              <a:buClr>
                <a:srgbClr val="FFFFFF"/>
              </a:buClr>
              <a:buSzPts val="1300"/>
              <a:buFont typeface="Share Tech"/>
              <a:buChar char="●"/>
            </a:pPr>
            <a:r>
              <a:rPr lang="en" sz="1300">
                <a:solidFill>
                  <a:srgbClr val="FFFFFF"/>
                </a:solidFill>
                <a:latin typeface="Share Tech"/>
                <a:ea typeface="Share Tech"/>
                <a:cs typeface="Share Tech"/>
                <a:sym typeface="Share Tech"/>
              </a:rPr>
              <a:t>For sports betting platforms, accurate predictions can lead to an increase in betting activity, driven by user confidence in data-backed decisions</a:t>
            </a:r>
            <a:endParaRPr sz="1300">
              <a:solidFill>
                <a:srgbClr val="FFFFFF"/>
              </a:solidFill>
              <a:latin typeface="Share Tech"/>
              <a:ea typeface="Share Tech"/>
              <a:cs typeface="Share Tech"/>
              <a:sym typeface="Share Tech"/>
            </a:endParaRPr>
          </a:p>
          <a:p>
            <a:pPr indent="0" lvl="0" marL="0" rtl="0" algn="l">
              <a:lnSpc>
                <a:spcPct val="100000"/>
              </a:lnSpc>
              <a:spcBef>
                <a:spcPts val="1200"/>
              </a:spcBef>
              <a:spcAft>
                <a:spcPts val="1600"/>
              </a:spcAft>
              <a:buNone/>
            </a:pPr>
            <a:r>
              <a:t/>
            </a:r>
            <a:endParaRPr sz="800">
              <a:solidFill>
                <a:srgbClr val="FFFFFF"/>
              </a:solidFill>
              <a:latin typeface="Share Tech"/>
              <a:ea typeface="Share Tech"/>
              <a:cs typeface="Share Tech"/>
              <a:sym typeface="Share Tech"/>
            </a:endParaRPr>
          </a:p>
        </p:txBody>
      </p:sp>
      <p:sp>
        <p:nvSpPr>
          <p:cNvPr id="476" name="Google Shape;476;p26"/>
          <p:cNvSpPr txBox="1"/>
          <p:nvPr>
            <p:ph type="ctrTitle"/>
          </p:nvPr>
        </p:nvSpPr>
        <p:spPr>
          <a:xfrm>
            <a:off x="574950" y="411675"/>
            <a:ext cx="562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Estimated Impact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idx="1" type="body"/>
          </p:nvPr>
        </p:nvSpPr>
        <p:spPr>
          <a:xfrm>
            <a:off x="638550" y="875375"/>
            <a:ext cx="6295500" cy="4083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000">
                <a:solidFill>
                  <a:srgbClr val="FFFFFF"/>
                </a:solidFill>
                <a:latin typeface="Share Tech"/>
                <a:ea typeface="Share Tech"/>
                <a:cs typeface="Share Tech"/>
                <a:sym typeface="Share Tech"/>
              </a:rPr>
              <a:t>Dataset Overview</a:t>
            </a:r>
            <a:endParaRPr b="1" sz="1000">
              <a:solidFill>
                <a:srgbClr val="FFFFFF"/>
              </a:solidFill>
              <a:latin typeface="Share Tech"/>
              <a:ea typeface="Share Tech"/>
              <a:cs typeface="Share Tech"/>
              <a:sym typeface="Share Tech"/>
            </a:endParaRPr>
          </a:p>
          <a:p>
            <a:pPr indent="-292100" lvl="0" marL="457200" rtl="0" algn="l">
              <a:lnSpc>
                <a:spcPct val="150000"/>
              </a:lnSpc>
              <a:spcBef>
                <a:spcPts val="400"/>
              </a:spcBef>
              <a:spcAft>
                <a:spcPts val="0"/>
              </a:spcAft>
              <a:buClr>
                <a:srgbClr val="FFFFFF"/>
              </a:buClr>
              <a:buSzPts val="1000"/>
              <a:buFont typeface="Share Tech"/>
              <a:buChar char="●"/>
            </a:pPr>
            <a:r>
              <a:rPr lang="en" sz="1000">
                <a:solidFill>
                  <a:srgbClr val="FFFFFF"/>
                </a:solidFill>
                <a:latin typeface="Share Tech"/>
                <a:ea typeface="Share Tech"/>
                <a:cs typeface="Share Tech"/>
                <a:sym typeface="Share Tech"/>
              </a:rPr>
              <a:t>18, 090 rows and 26 columns</a:t>
            </a:r>
            <a:endParaRPr sz="1000">
              <a:solidFill>
                <a:srgbClr val="FFFFFF"/>
              </a:solidFill>
              <a:latin typeface="Share Tech"/>
              <a:ea typeface="Share Tech"/>
              <a:cs typeface="Share Tech"/>
              <a:sym typeface="Share Tech"/>
            </a:endParaRPr>
          </a:p>
          <a:p>
            <a:pPr indent="-292100" lvl="0" marL="457200" rtl="0" algn="l">
              <a:lnSpc>
                <a:spcPct val="115000"/>
              </a:lnSpc>
              <a:spcBef>
                <a:spcPts val="0"/>
              </a:spcBef>
              <a:spcAft>
                <a:spcPts val="0"/>
              </a:spcAft>
              <a:buClr>
                <a:srgbClr val="FFFFFF"/>
              </a:buClr>
              <a:buSzPts val="1000"/>
              <a:buFont typeface="Share Tech"/>
              <a:buChar char="●"/>
            </a:pPr>
            <a:r>
              <a:rPr lang="en" sz="1000">
                <a:solidFill>
                  <a:srgbClr val="FFFFFF"/>
                </a:solidFill>
                <a:latin typeface="Share Tech"/>
                <a:ea typeface="Share Tech"/>
                <a:cs typeface="Share Tech"/>
                <a:sym typeface="Share Tech"/>
              </a:rPr>
              <a:t>The dataset comprises of weekly fantasy football data from the 2023 NFL Season across multiple sheets, each representing a different week in the NFL season. I consolidated these into a single dataframe for analysis</a:t>
            </a:r>
            <a:endParaRPr sz="1000">
              <a:solidFill>
                <a:srgbClr val="FFFFFF"/>
              </a:solidFill>
              <a:latin typeface="Share Tech"/>
              <a:ea typeface="Share Tech"/>
              <a:cs typeface="Share Tech"/>
              <a:sym typeface="Share Tech"/>
            </a:endParaRPr>
          </a:p>
          <a:p>
            <a:pPr indent="-292100" lvl="0" marL="457200" rtl="0" algn="l">
              <a:lnSpc>
                <a:spcPct val="115000"/>
              </a:lnSpc>
              <a:spcBef>
                <a:spcPts val="0"/>
              </a:spcBef>
              <a:spcAft>
                <a:spcPts val="0"/>
              </a:spcAft>
              <a:buClr>
                <a:srgbClr val="FFFFFF"/>
              </a:buClr>
              <a:buSzPts val="1000"/>
              <a:buFont typeface="Share Tech"/>
              <a:buChar char="●"/>
            </a:pPr>
            <a:r>
              <a:rPr lang="en" sz="1000">
                <a:solidFill>
                  <a:srgbClr val="FFFFFF"/>
                </a:solidFill>
                <a:latin typeface="Share Tech"/>
                <a:ea typeface="Share Tech"/>
                <a:cs typeface="Share Tech"/>
                <a:sym typeface="Share Tech"/>
              </a:rPr>
              <a:t>Each row contains various metrics on player performance, such as yards, touchdowns, and receptions, relevant to fantasy football scoring</a:t>
            </a:r>
            <a:endParaRPr sz="1000">
              <a:solidFill>
                <a:srgbClr val="FFFFFF"/>
              </a:solidFill>
              <a:latin typeface="Share Tech"/>
              <a:ea typeface="Share Tech"/>
              <a:cs typeface="Share Tech"/>
              <a:sym typeface="Share Tech"/>
            </a:endParaRPr>
          </a:p>
          <a:p>
            <a:pPr indent="0" lvl="0" marL="0" rtl="0" algn="l">
              <a:lnSpc>
                <a:spcPct val="115000"/>
              </a:lnSpc>
              <a:spcBef>
                <a:spcPts val="1400"/>
              </a:spcBef>
              <a:spcAft>
                <a:spcPts val="0"/>
              </a:spcAft>
              <a:buNone/>
            </a:pPr>
            <a:r>
              <a:rPr b="1" lang="en" sz="1000">
                <a:solidFill>
                  <a:srgbClr val="FFFFFF"/>
                </a:solidFill>
                <a:latin typeface="Share Tech"/>
                <a:ea typeface="Share Tech"/>
                <a:cs typeface="Share Tech"/>
                <a:sym typeface="Share Tech"/>
              </a:rPr>
              <a:t>Data Quality</a:t>
            </a:r>
            <a:endParaRPr b="1" sz="1000">
              <a:solidFill>
                <a:srgbClr val="FFFFFF"/>
              </a:solidFill>
              <a:latin typeface="Share Tech"/>
              <a:ea typeface="Share Tech"/>
              <a:cs typeface="Share Tech"/>
              <a:sym typeface="Share Tech"/>
            </a:endParaRPr>
          </a:p>
          <a:p>
            <a:pPr indent="-292100" lvl="0" marL="457200" rtl="0" algn="l">
              <a:lnSpc>
                <a:spcPct val="115000"/>
              </a:lnSpc>
              <a:spcBef>
                <a:spcPts val="1200"/>
              </a:spcBef>
              <a:spcAft>
                <a:spcPts val="0"/>
              </a:spcAft>
              <a:buClr>
                <a:srgbClr val="FFFFFF"/>
              </a:buClr>
              <a:buSzPts val="1000"/>
              <a:buFont typeface="Share Tech"/>
              <a:buChar char="●"/>
            </a:pPr>
            <a:r>
              <a:rPr lang="en" sz="1000">
                <a:solidFill>
                  <a:srgbClr val="FFFFFF"/>
                </a:solidFill>
                <a:latin typeface="Share Tech"/>
                <a:ea typeface="Share Tech"/>
                <a:cs typeface="Share Tech"/>
                <a:sym typeface="Share Tech"/>
              </a:rPr>
              <a:t>The dataset was relatively clean upon initial inspection, though several columns contained significant null values that required attention</a:t>
            </a:r>
            <a:endParaRPr sz="1000">
              <a:solidFill>
                <a:srgbClr val="FFFFFF"/>
              </a:solidFill>
              <a:latin typeface="Share Tech"/>
              <a:ea typeface="Share Tech"/>
              <a:cs typeface="Share Tech"/>
              <a:sym typeface="Share Tech"/>
            </a:endParaRPr>
          </a:p>
          <a:p>
            <a:pPr indent="0" lvl="0" marL="0" rtl="0" algn="l">
              <a:lnSpc>
                <a:spcPct val="115000"/>
              </a:lnSpc>
              <a:spcBef>
                <a:spcPts val="1400"/>
              </a:spcBef>
              <a:spcAft>
                <a:spcPts val="0"/>
              </a:spcAft>
              <a:buNone/>
            </a:pPr>
            <a:r>
              <a:rPr b="1" lang="en" sz="1000">
                <a:solidFill>
                  <a:srgbClr val="FFFFFF"/>
                </a:solidFill>
                <a:latin typeface="Share Tech"/>
                <a:ea typeface="Share Tech"/>
                <a:cs typeface="Share Tech"/>
                <a:sym typeface="Share Tech"/>
              </a:rPr>
              <a:t>Preliminary EDA Findings</a:t>
            </a:r>
            <a:endParaRPr b="1" sz="1000">
              <a:solidFill>
                <a:srgbClr val="FFFFFF"/>
              </a:solidFill>
              <a:latin typeface="Share Tech"/>
              <a:ea typeface="Share Tech"/>
              <a:cs typeface="Share Tech"/>
              <a:sym typeface="Share Tech"/>
            </a:endParaRPr>
          </a:p>
          <a:p>
            <a:pPr indent="-292100" lvl="0" marL="457200" rtl="0" algn="l">
              <a:lnSpc>
                <a:spcPct val="115000"/>
              </a:lnSpc>
              <a:spcBef>
                <a:spcPts val="1200"/>
              </a:spcBef>
              <a:spcAft>
                <a:spcPts val="0"/>
              </a:spcAft>
              <a:buClr>
                <a:srgbClr val="FFFFFF"/>
              </a:buClr>
              <a:buSzPts val="1000"/>
              <a:buFont typeface="Share Tech"/>
              <a:buChar char="●"/>
            </a:pPr>
            <a:r>
              <a:rPr b="1" lang="en" sz="1000">
                <a:solidFill>
                  <a:srgbClr val="FFFFFF"/>
                </a:solidFill>
                <a:latin typeface="Share Tech"/>
                <a:ea typeface="Share Tech"/>
                <a:cs typeface="Share Tech"/>
                <a:sym typeface="Share Tech"/>
              </a:rPr>
              <a:t>Quarterbacks</a:t>
            </a:r>
            <a:r>
              <a:rPr lang="en" sz="1000">
                <a:solidFill>
                  <a:srgbClr val="FFFFFF"/>
                </a:solidFill>
                <a:latin typeface="Share Tech"/>
                <a:ea typeface="Share Tech"/>
                <a:cs typeface="Share Tech"/>
                <a:sym typeface="Share Tech"/>
              </a:rPr>
              <a:t>: Total score is driven by passing yards and touchdowns</a:t>
            </a:r>
            <a:endParaRPr sz="1000">
              <a:solidFill>
                <a:srgbClr val="FFFFFF"/>
              </a:solidFill>
              <a:latin typeface="Share Tech"/>
              <a:ea typeface="Share Tech"/>
              <a:cs typeface="Share Tech"/>
              <a:sym typeface="Share Tech"/>
            </a:endParaRPr>
          </a:p>
          <a:p>
            <a:pPr indent="-292100" lvl="0" marL="457200" rtl="0" algn="l">
              <a:lnSpc>
                <a:spcPct val="115000"/>
              </a:lnSpc>
              <a:spcBef>
                <a:spcPts val="0"/>
              </a:spcBef>
              <a:spcAft>
                <a:spcPts val="0"/>
              </a:spcAft>
              <a:buClr>
                <a:srgbClr val="FFFFFF"/>
              </a:buClr>
              <a:buSzPts val="1000"/>
              <a:buFont typeface="Share Tech"/>
              <a:buChar char="●"/>
            </a:pPr>
            <a:r>
              <a:rPr b="1" lang="en" sz="1000">
                <a:solidFill>
                  <a:srgbClr val="FFFFFF"/>
                </a:solidFill>
                <a:latin typeface="Share Tech"/>
                <a:ea typeface="Share Tech"/>
                <a:cs typeface="Share Tech"/>
                <a:sym typeface="Share Tech"/>
              </a:rPr>
              <a:t>Running Backs</a:t>
            </a:r>
            <a:r>
              <a:rPr lang="en" sz="1000">
                <a:solidFill>
                  <a:srgbClr val="FFFFFF"/>
                </a:solidFill>
                <a:latin typeface="Share Tech"/>
                <a:ea typeface="Share Tech"/>
                <a:cs typeface="Share Tech"/>
                <a:sym typeface="Share Tech"/>
              </a:rPr>
              <a:t>: Strongly impacted by rushing stats; moderate boost from receiving</a:t>
            </a:r>
            <a:endParaRPr sz="1000">
              <a:solidFill>
                <a:srgbClr val="FFFFFF"/>
              </a:solidFill>
              <a:latin typeface="Share Tech"/>
              <a:ea typeface="Share Tech"/>
              <a:cs typeface="Share Tech"/>
              <a:sym typeface="Share Tech"/>
            </a:endParaRPr>
          </a:p>
          <a:p>
            <a:pPr indent="-292100" lvl="0" marL="457200" rtl="0" algn="l">
              <a:lnSpc>
                <a:spcPct val="115000"/>
              </a:lnSpc>
              <a:spcBef>
                <a:spcPts val="0"/>
              </a:spcBef>
              <a:spcAft>
                <a:spcPts val="0"/>
              </a:spcAft>
              <a:buClr>
                <a:srgbClr val="FFFFFF"/>
              </a:buClr>
              <a:buSzPts val="1000"/>
              <a:buFont typeface="Share Tech"/>
              <a:buChar char="●"/>
            </a:pPr>
            <a:r>
              <a:rPr b="1" lang="en" sz="1000">
                <a:solidFill>
                  <a:srgbClr val="FFFFFF"/>
                </a:solidFill>
                <a:latin typeface="Share Tech"/>
                <a:ea typeface="Share Tech"/>
                <a:cs typeface="Share Tech"/>
                <a:sym typeface="Share Tech"/>
              </a:rPr>
              <a:t>Tight Ends</a:t>
            </a:r>
            <a:r>
              <a:rPr lang="en" sz="1000">
                <a:solidFill>
                  <a:srgbClr val="FFFFFF"/>
                </a:solidFill>
                <a:latin typeface="Share Tech"/>
                <a:ea typeface="Share Tech"/>
                <a:cs typeface="Share Tech"/>
                <a:sym typeface="Share Tech"/>
              </a:rPr>
              <a:t>: Primarily influenced by receptions and receiving yards</a:t>
            </a:r>
            <a:endParaRPr sz="1000">
              <a:solidFill>
                <a:srgbClr val="FFFFFF"/>
              </a:solidFill>
              <a:latin typeface="Share Tech"/>
              <a:ea typeface="Share Tech"/>
              <a:cs typeface="Share Tech"/>
              <a:sym typeface="Share Tech"/>
            </a:endParaRPr>
          </a:p>
          <a:p>
            <a:pPr indent="-292100" lvl="0" marL="457200" rtl="0" algn="l">
              <a:lnSpc>
                <a:spcPct val="115000"/>
              </a:lnSpc>
              <a:spcBef>
                <a:spcPts val="0"/>
              </a:spcBef>
              <a:spcAft>
                <a:spcPts val="0"/>
              </a:spcAft>
              <a:buClr>
                <a:srgbClr val="FFFFFF"/>
              </a:buClr>
              <a:buSzPts val="1000"/>
              <a:buFont typeface="Share Tech"/>
              <a:buChar char="●"/>
            </a:pPr>
            <a:r>
              <a:rPr b="1" lang="en" sz="1000">
                <a:solidFill>
                  <a:srgbClr val="FFFFFF"/>
                </a:solidFill>
                <a:latin typeface="Share Tech"/>
                <a:ea typeface="Share Tech"/>
                <a:cs typeface="Share Tech"/>
                <a:sym typeface="Share Tech"/>
              </a:rPr>
              <a:t>Wide Receivers</a:t>
            </a:r>
            <a:r>
              <a:rPr lang="en" sz="1000">
                <a:solidFill>
                  <a:srgbClr val="FFFFFF"/>
                </a:solidFill>
                <a:latin typeface="Share Tech"/>
                <a:ea typeface="Share Tech"/>
                <a:cs typeface="Share Tech"/>
                <a:sym typeface="Share Tech"/>
              </a:rPr>
              <a:t>: Total score relies heavily on receptions and receiving yards; touchdowns moderately boost score</a:t>
            </a:r>
            <a:endParaRPr sz="1000">
              <a:solidFill>
                <a:srgbClr val="FFFFFF"/>
              </a:solidFill>
              <a:latin typeface="Share Tech"/>
              <a:ea typeface="Share Tech"/>
              <a:cs typeface="Share Tech"/>
              <a:sym typeface="Share Tech"/>
            </a:endParaRPr>
          </a:p>
          <a:p>
            <a:pPr indent="0" lvl="0" marL="0" rtl="0" algn="l">
              <a:lnSpc>
                <a:spcPct val="100000"/>
              </a:lnSpc>
              <a:spcBef>
                <a:spcPts val="1200"/>
              </a:spcBef>
              <a:spcAft>
                <a:spcPts val="1600"/>
              </a:spcAft>
              <a:buNone/>
            </a:pPr>
            <a:r>
              <a:t/>
            </a:r>
            <a:endParaRPr b="1" sz="1100">
              <a:solidFill>
                <a:srgbClr val="FFFFFF"/>
              </a:solidFill>
              <a:latin typeface="Share Tech"/>
              <a:ea typeface="Share Tech"/>
              <a:cs typeface="Share Tech"/>
              <a:sym typeface="Share Tech"/>
            </a:endParaRPr>
          </a:p>
        </p:txBody>
      </p:sp>
      <p:sp>
        <p:nvSpPr>
          <p:cNvPr id="482" name="Google Shape;482;p27"/>
          <p:cNvSpPr txBox="1"/>
          <p:nvPr>
            <p:ph type="ctrTitle"/>
          </p:nvPr>
        </p:nvSpPr>
        <p:spPr>
          <a:xfrm>
            <a:off x="574950" y="411675"/>
            <a:ext cx="562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483" name="Google Shape;483;p27"/>
          <p:cNvPicPr preferRelativeResize="0"/>
          <p:nvPr/>
        </p:nvPicPr>
        <p:blipFill>
          <a:blip r:embed="rId3">
            <a:alphaModFix/>
          </a:blip>
          <a:stretch>
            <a:fillRect/>
          </a:stretch>
        </p:blipFill>
        <p:spPr>
          <a:xfrm>
            <a:off x="7480175" y="652103"/>
            <a:ext cx="1054025" cy="2784200"/>
          </a:xfrm>
          <a:prstGeom prst="rect">
            <a:avLst/>
          </a:prstGeom>
          <a:noFill/>
          <a:ln>
            <a:noFill/>
          </a:ln>
        </p:spPr>
      </p:pic>
      <p:pic>
        <p:nvPicPr>
          <p:cNvPr id="484" name="Google Shape;484;p27"/>
          <p:cNvPicPr preferRelativeResize="0"/>
          <p:nvPr/>
        </p:nvPicPr>
        <p:blipFill>
          <a:blip r:embed="rId4">
            <a:alphaModFix/>
          </a:blip>
          <a:stretch>
            <a:fillRect/>
          </a:stretch>
        </p:blipFill>
        <p:spPr>
          <a:xfrm>
            <a:off x="420325" y="4392025"/>
            <a:ext cx="8303350" cy="62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8"/>
          <p:cNvSpPr txBox="1"/>
          <p:nvPr>
            <p:ph idx="1" type="body"/>
          </p:nvPr>
        </p:nvSpPr>
        <p:spPr>
          <a:xfrm>
            <a:off x="638550" y="875375"/>
            <a:ext cx="6046500" cy="417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100">
                <a:solidFill>
                  <a:srgbClr val="FFFFFF"/>
                </a:solidFill>
                <a:latin typeface="Share Tech"/>
                <a:ea typeface="Share Tech"/>
                <a:cs typeface="Share Tech"/>
                <a:sym typeface="Share Tech"/>
              </a:rPr>
              <a:t>Baseline Modeling</a:t>
            </a:r>
            <a:r>
              <a:rPr lang="en" sz="1100">
                <a:solidFill>
                  <a:srgbClr val="FFFFFF"/>
                </a:solidFill>
                <a:latin typeface="Share Tech"/>
                <a:ea typeface="Share Tech"/>
                <a:cs typeface="Share Tech"/>
                <a:sym typeface="Share Tech"/>
              </a:rPr>
              <a:t>: </a:t>
            </a:r>
            <a:endParaRPr sz="1100">
              <a:solidFill>
                <a:srgbClr val="FFFFFF"/>
              </a:solidFill>
              <a:latin typeface="Share Tech"/>
              <a:ea typeface="Share Tech"/>
              <a:cs typeface="Share Tech"/>
              <a:sym typeface="Share Tech"/>
            </a:endParaRPr>
          </a:p>
          <a:p>
            <a:pPr indent="-298450" lvl="0" marL="457200" rtl="0" algn="l">
              <a:lnSpc>
                <a:spcPct val="115000"/>
              </a:lnSpc>
              <a:spcBef>
                <a:spcPts val="1400"/>
              </a:spcBef>
              <a:spcAft>
                <a:spcPts val="0"/>
              </a:spcAft>
              <a:buClr>
                <a:srgbClr val="FFFFFF"/>
              </a:buClr>
              <a:buSzPts val="1100"/>
              <a:buFont typeface="Share Tech"/>
              <a:buChar char="●"/>
            </a:pPr>
            <a:r>
              <a:rPr lang="en" sz="1100">
                <a:solidFill>
                  <a:srgbClr val="FFFFFF"/>
                </a:solidFill>
                <a:latin typeface="Share Tech"/>
                <a:ea typeface="Share Tech"/>
                <a:cs typeface="Share Tech"/>
                <a:sym typeface="Share Tech"/>
              </a:rPr>
              <a:t>Start with Linear Regression via the </a:t>
            </a:r>
            <a:r>
              <a:rPr lang="en" sz="1100">
                <a:solidFill>
                  <a:srgbClr val="FFFFFF"/>
                </a:solidFill>
                <a:latin typeface="Share Tech"/>
                <a:ea typeface="Share Tech"/>
                <a:cs typeface="Share Tech"/>
                <a:sym typeface="Share Tech"/>
              </a:rPr>
              <a:t>scikit-l</a:t>
            </a:r>
            <a:r>
              <a:rPr lang="en" sz="1100">
                <a:solidFill>
                  <a:srgbClr val="FFFFFF"/>
                </a:solidFill>
                <a:latin typeface="Share Tech"/>
                <a:ea typeface="Share Tech"/>
                <a:cs typeface="Share Tech"/>
                <a:sym typeface="Share Tech"/>
              </a:rPr>
              <a:t>earn library, assess model accuracy, and identify improvement areas.</a:t>
            </a:r>
            <a:endParaRPr sz="1100">
              <a:solidFill>
                <a:srgbClr val="FFFFFF"/>
              </a:solidFill>
              <a:latin typeface="Share Tech"/>
              <a:ea typeface="Share Tech"/>
              <a:cs typeface="Share Tech"/>
              <a:sym typeface="Share Tech"/>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Share Tech"/>
                <a:ea typeface="Share Tech"/>
                <a:cs typeface="Share Tech"/>
                <a:sym typeface="Share Tech"/>
              </a:rPr>
              <a:t>Make a decision on which ML model to use as the final model (eg. Decision Tree)</a:t>
            </a:r>
            <a:endParaRPr sz="1100">
              <a:solidFill>
                <a:srgbClr val="FFFFFF"/>
              </a:solidFill>
              <a:latin typeface="Share Tech"/>
              <a:ea typeface="Share Tech"/>
              <a:cs typeface="Share Tech"/>
              <a:sym typeface="Share Tech"/>
            </a:endParaRPr>
          </a:p>
          <a:p>
            <a:pPr indent="0" lvl="0" marL="0" rtl="0" algn="l">
              <a:lnSpc>
                <a:spcPct val="115000"/>
              </a:lnSpc>
              <a:spcBef>
                <a:spcPts val="1200"/>
              </a:spcBef>
              <a:spcAft>
                <a:spcPts val="0"/>
              </a:spcAft>
              <a:buNone/>
            </a:pPr>
            <a:r>
              <a:rPr b="1" lang="en" sz="1100">
                <a:solidFill>
                  <a:srgbClr val="FFFFFF"/>
                </a:solidFill>
                <a:latin typeface="Share Tech"/>
                <a:ea typeface="Share Tech"/>
                <a:cs typeface="Share Tech"/>
                <a:sym typeface="Share Tech"/>
              </a:rPr>
              <a:t>EDA:</a:t>
            </a:r>
            <a:endParaRPr b="1" sz="1100">
              <a:solidFill>
                <a:srgbClr val="FFFFFF"/>
              </a:solidFill>
              <a:latin typeface="Share Tech"/>
              <a:ea typeface="Share Tech"/>
              <a:cs typeface="Share Tech"/>
              <a:sym typeface="Share Tech"/>
            </a:endParaRPr>
          </a:p>
          <a:p>
            <a:pPr indent="-298450" lvl="0" marL="457200" rtl="0" algn="l">
              <a:lnSpc>
                <a:spcPct val="115000"/>
              </a:lnSpc>
              <a:spcBef>
                <a:spcPts val="1200"/>
              </a:spcBef>
              <a:spcAft>
                <a:spcPts val="0"/>
              </a:spcAft>
              <a:buClr>
                <a:srgbClr val="FFFFFF"/>
              </a:buClr>
              <a:buSzPts val="1100"/>
              <a:buFont typeface="Share Tech"/>
              <a:buChar char="●"/>
            </a:pPr>
            <a:r>
              <a:rPr lang="en" sz="1100">
                <a:solidFill>
                  <a:srgbClr val="FFFFFF"/>
                </a:solidFill>
                <a:latin typeface="Share Tech"/>
                <a:ea typeface="Share Tech"/>
                <a:cs typeface="Share Tech"/>
                <a:sym typeface="Share Tech"/>
              </a:rPr>
              <a:t>Dive deeper into performance metrics by position (QB, RB, WR, TE) to understand position-specific trends and variability.</a:t>
            </a:r>
            <a:endParaRPr sz="1100">
              <a:solidFill>
                <a:srgbClr val="FFFFFF"/>
              </a:solidFill>
              <a:latin typeface="Share Tech"/>
              <a:ea typeface="Share Tech"/>
              <a:cs typeface="Share Tech"/>
              <a:sym typeface="Share Tech"/>
            </a:endParaRPr>
          </a:p>
          <a:p>
            <a:pPr indent="-298450" lvl="0" marL="457200" rtl="0" algn="l">
              <a:lnSpc>
                <a:spcPct val="115000"/>
              </a:lnSpc>
              <a:spcBef>
                <a:spcPts val="0"/>
              </a:spcBef>
              <a:spcAft>
                <a:spcPts val="0"/>
              </a:spcAft>
              <a:buClr>
                <a:srgbClr val="FFFFFF"/>
              </a:buClr>
              <a:buSzPts val="1100"/>
              <a:buFont typeface="Share Tech"/>
              <a:buChar char="●"/>
            </a:pPr>
            <a:r>
              <a:rPr lang="en" sz="1100">
                <a:solidFill>
                  <a:srgbClr val="FFFFFF"/>
                </a:solidFill>
                <a:latin typeface="Share Tech"/>
                <a:ea typeface="Share Tech"/>
                <a:cs typeface="Share Tech"/>
                <a:sym typeface="Share Tech"/>
              </a:rPr>
              <a:t>Compare average performance metrics (e.g., average rushing yards for RBs) to see how each position contributes differently to fantasy points.</a:t>
            </a:r>
            <a:endParaRPr sz="1100">
              <a:solidFill>
                <a:srgbClr val="FFFFFF"/>
              </a:solidFill>
              <a:latin typeface="Share Tech"/>
              <a:ea typeface="Share Tech"/>
              <a:cs typeface="Share Tech"/>
              <a:sym typeface="Share Tech"/>
            </a:endParaRPr>
          </a:p>
          <a:p>
            <a:pPr indent="-298450" lvl="0" marL="457200" rtl="0" algn="l">
              <a:lnSpc>
                <a:spcPct val="115000"/>
              </a:lnSpc>
              <a:spcBef>
                <a:spcPts val="0"/>
              </a:spcBef>
              <a:spcAft>
                <a:spcPts val="0"/>
              </a:spcAft>
              <a:buClr>
                <a:srgbClr val="FFFFFF"/>
              </a:buClr>
              <a:buSzPts val="1100"/>
              <a:buFont typeface="Share Tech"/>
              <a:buChar char="●"/>
            </a:pPr>
            <a:r>
              <a:rPr lang="en" sz="1100">
                <a:solidFill>
                  <a:srgbClr val="FFFFFF"/>
                </a:solidFill>
                <a:latin typeface="Share Tech"/>
                <a:ea typeface="Share Tech"/>
                <a:cs typeface="Share Tech"/>
                <a:sym typeface="Share Tech"/>
              </a:rPr>
              <a:t>Visualize relationships between fantasy points and contextual factors, such as </a:t>
            </a:r>
            <a:r>
              <a:rPr b="1" lang="en" sz="1100">
                <a:solidFill>
                  <a:srgbClr val="FFFFFF"/>
                </a:solidFill>
                <a:latin typeface="Share Tech"/>
                <a:ea typeface="Share Tech"/>
                <a:cs typeface="Share Tech"/>
                <a:sym typeface="Share Tech"/>
              </a:rPr>
              <a:t>home vs. away</a:t>
            </a:r>
            <a:r>
              <a:rPr lang="en" sz="1100">
                <a:solidFill>
                  <a:srgbClr val="FFFFFF"/>
                </a:solidFill>
                <a:latin typeface="Share Tech"/>
                <a:ea typeface="Share Tech"/>
                <a:cs typeface="Share Tech"/>
                <a:sym typeface="Share Tech"/>
              </a:rPr>
              <a:t> games and </a:t>
            </a:r>
            <a:r>
              <a:rPr b="1" lang="en" sz="1100">
                <a:solidFill>
                  <a:srgbClr val="FFFFFF"/>
                </a:solidFill>
                <a:latin typeface="Share Tech"/>
                <a:ea typeface="Share Tech"/>
                <a:cs typeface="Share Tech"/>
                <a:sym typeface="Share Tech"/>
              </a:rPr>
              <a:t>winning vs. losing</a:t>
            </a:r>
            <a:r>
              <a:rPr lang="en" sz="1100">
                <a:solidFill>
                  <a:srgbClr val="FFFFFF"/>
                </a:solidFill>
                <a:latin typeface="Share Tech"/>
                <a:ea typeface="Share Tech"/>
                <a:cs typeface="Share Tech"/>
                <a:sym typeface="Share Tech"/>
              </a:rPr>
              <a:t> outcomes, to capture any game environment effects.</a:t>
            </a:r>
            <a:endParaRPr sz="1100">
              <a:solidFill>
                <a:srgbClr val="FFFFFF"/>
              </a:solidFill>
              <a:latin typeface="Share Tech"/>
              <a:ea typeface="Share Tech"/>
              <a:cs typeface="Share Tech"/>
              <a:sym typeface="Share Tech"/>
            </a:endParaRPr>
          </a:p>
          <a:p>
            <a:pPr indent="-298450" lvl="0" marL="457200" rtl="0" algn="l">
              <a:lnSpc>
                <a:spcPct val="115000"/>
              </a:lnSpc>
              <a:spcBef>
                <a:spcPts val="0"/>
              </a:spcBef>
              <a:spcAft>
                <a:spcPts val="0"/>
              </a:spcAft>
              <a:buClr>
                <a:srgbClr val="FFFFFF"/>
              </a:buClr>
              <a:buSzPts val="1100"/>
              <a:buFont typeface="Share Tech"/>
              <a:buChar char="●"/>
            </a:pPr>
            <a:r>
              <a:rPr lang="en" sz="1100">
                <a:solidFill>
                  <a:srgbClr val="FFFFFF"/>
                </a:solidFill>
                <a:latin typeface="Share Tech"/>
                <a:ea typeface="Share Tech"/>
                <a:cs typeface="Share Tech"/>
                <a:sym typeface="Share Tech"/>
              </a:rPr>
              <a:t>Consider time-series visualizations to track performance trends across the season.</a:t>
            </a:r>
            <a:endParaRPr sz="1100">
              <a:solidFill>
                <a:srgbClr val="FFFFFF"/>
              </a:solidFill>
              <a:latin typeface="Share Tech"/>
              <a:ea typeface="Share Tech"/>
              <a:cs typeface="Share Tech"/>
              <a:sym typeface="Share Tech"/>
            </a:endParaRPr>
          </a:p>
          <a:p>
            <a:pPr indent="0" lvl="0" marL="0" rtl="0" algn="l">
              <a:lnSpc>
                <a:spcPct val="115000"/>
              </a:lnSpc>
              <a:spcBef>
                <a:spcPts val="1200"/>
              </a:spcBef>
              <a:spcAft>
                <a:spcPts val="0"/>
              </a:spcAft>
              <a:buNone/>
            </a:pPr>
            <a:r>
              <a:rPr b="1" lang="en" sz="1100">
                <a:latin typeface="Share Tech"/>
                <a:ea typeface="Share Tech"/>
                <a:cs typeface="Share Tech"/>
                <a:sym typeface="Share Tech"/>
              </a:rPr>
              <a:t>More data: </a:t>
            </a:r>
            <a:endParaRPr b="1" sz="1100">
              <a:latin typeface="Share Tech"/>
              <a:ea typeface="Share Tech"/>
              <a:cs typeface="Share Tech"/>
              <a:sym typeface="Share Tech"/>
            </a:endParaRPr>
          </a:p>
          <a:p>
            <a:pPr indent="-298450" lvl="0" marL="457200" rtl="0" algn="l">
              <a:lnSpc>
                <a:spcPct val="115000"/>
              </a:lnSpc>
              <a:spcBef>
                <a:spcPts val="1200"/>
              </a:spcBef>
              <a:spcAft>
                <a:spcPts val="0"/>
              </a:spcAft>
              <a:buSzPts val="1100"/>
              <a:buFont typeface="Share Tech"/>
              <a:buChar char="●"/>
            </a:pPr>
            <a:r>
              <a:rPr lang="en" sz="1100">
                <a:latin typeface="Share Tech"/>
                <a:ea typeface="Share Tech"/>
                <a:cs typeface="Share Tech"/>
                <a:sym typeface="Share Tech"/>
              </a:rPr>
              <a:t>Look into potentially incorporating more data in order to enhance model accuracy, capture additional player performance metrics, and account for external factors like weather conditions or team dynamics that could influence fantasy points</a:t>
            </a:r>
            <a:endParaRPr b="1" sz="1100">
              <a:latin typeface="Share Tech"/>
              <a:ea typeface="Share Tech"/>
              <a:cs typeface="Share Tech"/>
              <a:sym typeface="Share Tech"/>
            </a:endParaRPr>
          </a:p>
          <a:p>
            <a:pPr indent="0" lvl="0" marL="0" rtl="0" algn="l">
              <a:lnSpc>
                <a:spcPct val="115000"/>
              </a:lnSpc>
              <a:spcBef>
                <a:spcPts val="1200"/>
              </a:spcBef>
              <a:spcAft>
                <a:spcPts val="1200"/>
              </a:spcAft>
              <a:buNone/>
            </a:pPr>
            <a:r>
              <a:t/>
            </a:r>
            <a:endParaRPr sz="1400">
              <a:solidFill>
                <a:srgbClr val="FFFFFF"/>
              </a:solidFill>
              <a:latin typeface="Share Tech"/>
              <a:ea typeface="Share Tech"/>
              <a:cs typeface="Share Tech"/>
              <a:sym typeface="Share Tech"/>
            </a:endParaRPr>
          </a:p>
        </p:txBody>
      </p:sp>
      <p:sp>
        <p:nvSpPr>
          <p:cNvPr id="490" name="Google Shape;490;p28"/>
          <p:cNvSpPr txBox="1"/>
          <p:nvPr>
            <p:ph type="ctrTitle"/>
          </p:nvPr>
        </p:nvSpPr>
        <p:spPr>
          <a:xfrm>
            <a:off x="574950" y="411675"/>
            <a:ext cx="562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a:t>
            </a:r>
            <a:endParaRPr/>
          </a:p>
        </p:txBody>
      </p:sp>
      <p:pic>
        <p:nvPicPr>
          <p:cNvPr id="491" name="Google Shape;491;p28"/>
          <p:cNvPicPr preferRelativeResize="0"/>
          <p:nvPr/>
        </p:nvPicPr>
        <p:blipFill rotWithShape="1">
          <a:blip r:embed="rId3">
            <a:alphaModFix/>
          </a:blip>
          <a:srcRect b="2959" l="2162" r="0" t="0"/>
          <a:stretch/>
        </p:blipFill>
        <p:spPr>
          <a:xfrm>
            <a:off x="6728675" y="1094350"/>
            <a:ext cx="1973024" cy="1413624"/>
          </a:xfrm>
          <a:prstGeom prst="rect">
            <a:avLst/>
          </a:prstGeom>
          <a:noFill/>
          <a:ln>
            <a:noFill/>
          </a:ln>
        </p:spPr>
      </p:pic>
      <p:pic>
        <p:nvPicPr>
          <p:cNvPr id="492" name="Google Shape;492;p28"/>
          <p:cNvPicPr preferRelativeResize="0"/>
          <p:nvPr/>
        </p:nvPicPr>
        <p:blipFill>
          <a:blip r:embed="rId4">
            <a:alphaModFix/>
          </a:blip>
          <a:stretch>
            <a:fillRect/>
          </a:stretch>
        </p:blipFill>
        <p:spPr>
          <a:xfrm>
            <a:off x="6655650" y="2770125"/>
            <a:ext cx="2119075" cy="148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