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7BDA2-E97A-144A-BB75-B7258D08925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06B0-DA7A-2A44-8167-A53EF713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 </a:t>
            </a:r>
            <a:r>
              <a:rPr lang="en-US"/>
              <a:t>from gitlab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06B0-DA7A-2A44-8167-A53EF7139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06B0-DA7A-2A44-8167-A53EF7139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2360"/>
            <a:ext cx="12192000" cy="241809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rgbClr val="404040"/>
          </a:solidFill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95" y="1248385"/>
            <a:ext cx="11814383" cy="4877778"/>
          </a:xfrm>
        </p:spPr>
        <p:txBody>
          <a:bodyPr/>
          <a:lstStyle>
            <a:lvl1pPr>
              <a:defRPr>
                <a:latin typeface="Helvetica Neue"/>
                <a:cs typeface="Helvetica Neue"/>
              </a:defRPr>
            </a:lvl1pPr>
            <a:lvl2pPr>
              <a:defRPr>
                <a:latin typeface="Helvetica Neue"/>
                <a:cs typeface="Helvetica Neue"/>
              </a:defRPr>
            </a:lvl2pPr>
            <a:lvl3pPr>
              <a:defRPr>
                <a:latin typeface="Helvetica Neue"/>
                <a:cs typeface="Helvetica Neue"/>
              </a:defRPr>
            </a:lvl3pPr>
            <a:lvl4pPr>
              <a:defRPr>
                <a:latin typeface="Helvetica Neue"/>
                <a:cs typeface="Helvetica Neue"/>
              </a:defRPr>
            </a:lvl4pPr>
            <a:lvl5pPr>
              <a:defRPr>
                <a:latin typeface="Helvetica Neue"/>
                <a:cs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21E-CB23-A341-8807-4E8F4042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ABDF-DCBE-4943-9BD8-CFC7F772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E2C-C98C-994D-897F-7CDD771F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Reverting to a previous commit</a:t>
            </a:r>
            <a:br>
              <a:rPr lang="en-US" dirty="0"/>
            </a:br>
            <a:r>
              <a:rPr lang="en-US" dirty="0"/>
              <a:t>&gt; git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6551-1D9F-CD4A-921F-E9A1A29D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5" y="1248384"/>
            <a:ext cx="11814383" cy="5518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5.1 – Going back to a specific version of a file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HEAD~1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cat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5.2 Going back to an entire commit - Detached HEAD </a:t>
            </a:r>
            <a:r>
              <a:rPr lang="en-US" b="1" dirty="0">
                <a:highlight>
                  <a:srgbClr val="FFFF00"/>
                </a:highlight>
              </a:rPr>
              <a:t>(CAUTION)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HEAD~1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3500" dirty="0">
                <a:latin typeface="Helvetica" pitchFamily="2" charset="0"/>
              </a:rPr>
              <a:t>IF you checkout a previous commit without first committing your current state, then anything not committed would be lost!!!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853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F8C0-65AF-434C-B027-C7507610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Telling git to ignore certain files</a:t>
            </a:r>
            <a:br>
              <a:rPr lang="en-US" dirty="0"/>
            </a:br>
            <a:r>
              <a:rPr lang="en-US" sz="2800" dirty="0">
                <a:latin typeface="Monaco" pitchFamily="2" charset="77"/>
              </a:rPr>
              <a:t>.</a:t>
            </a:r>
            <a:r>
              <a:rPr lang="en-US" sz="2800" dirty="0" err="1">
                <a:latin typeface="Monaco" pitchFamily="2" charset="77"/>
              </a:rPr>
              <a:t>gitignore</a:t>
            </a:r>
            <a:endParaRPr lang="en-US" sz="2800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041B-0A4C-CA44-BD9E-9A9EF5D1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5" y="1248384"/>
            <a:ext cx="11814383" cy="5609615"/>
          </a:xfrm>
        </p:spPr>
        <p:txBody>
          <a:bodyPr>
            <a:normAutofit/>
          </a:bodyPr>
          <a:lstStyle/>
          <a:p>
            <a:r>
              <a:rPr lang="en-US" sz="2800" dirty="0"/>
              <a:t>Sometimes we don’t want git to track a certain type of files</a:t>
            </a:r>
          </a:p>
          <a:p>
            <a:pPr lvl="2"/>
            <a:r>
              <a:rPr lang="en-US" sz="2000" dirty="0"/>
              <a:t>Temporary files (e.g., </a:t>
            </a:r>
            <a:r>
              <a:rPr lang="en-US" sz="2000" dirty="0" err="1">
                <a:latin typeface="Monaco" pitchFamily="2" charset="77"/>
              </a:rPr>
              <a:t>bla.m</a:t>
            </a:r>
            <a:r>
              <a:rPr lang="en-US" sz="2000" dirty="0">
                <a:latin typeface="Monaco" pitchFamily="2" charset="77"/>
              </a:rPr>
              <a:t>~, .</a:t>
            </a:r>
            <a:r>
              <a:rPr lang="en-US" sz="2000" dirty="0" err="1">
                <a:latin typeface="Monaco" pitchFamily="2" charset="77"/>
              </a:rPr>
              <a:t>bla.txt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Big data files (e.g., </a:t>
            </a:r>
            <a:r>
              <a:rPr lang="en-US" sz="2000" dirty="0" err="1">
                <a:latin typeface="Monaco" pitchFamily="2" charset="77"/>
              </a:rPr>
              <a:t>huge_matrix.mat</a:t>
            </a:r>
            <a:r>
              <a:rPr lang="en-US" sz="2000" dirty="0">
                <a:latin typeface="Monaco" pitchFamily="2" charset="77"/>
              </a:rPr>
              <a:t>, </a:t>
            </a:r>
            <a:r>
              <a:rPr lang="en-US" sz="2000" dirty="0" err="1">
                <a:latin typeface="Monaco" pitchFamily="2" charset="77"/>
              </a:rPr>
              <a:t>pca_result.Rdata</a:t>
            </a:r>
            <a:r>
              <a:rPr lang="en-US" sz="2000" dirty="0">
                <a:latin typeface="Monaco" pitchFamily="2" charset="77"/>
              </a:rPr>
              <a:t>)</a:t>
            </a:r>
          </a:p>
          <a:p>
            <a:pPr lvl="2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 files (e.g., </a:t>
            </a:r>
            <a:r>
              <a:rPr lang="en-US" sz="2000" dirty="0">
                <a:latin typeface="Monaco" pitchFamily="2" charset="77"/>
              </a:rPr>
              <a:t>.</a:t>
            </a:r>
            <a:r>
              <a:rPr lang="en-US" sz="2000" dirty="0" err="1">
                <a:latin typeface="Monaco" pitchFamily="2" charset="77"/>
              </a:rPr>
              <a:t>DS_Store</a:t>
            </a:r>
            <a:r>
              <a:rPr lang="en-US" sz="2000" dirty="0">
                <a:latin typeface="Monaco" pitchFamily="2" charset="77"/>
              </a:rPr>
              <a:t>)</a:t>
            </a:r>
          </a:p>
          <a:p>
            <a:pPr lvl="2"/>
            <a:endParaRPr lang="en-US" sz="2000" dirty="0">
              <a:latin typeface="Monaco" pitchFamily="2" charset="77"/>
            </a:endParaRPr>
          </a:p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a </a:t>
            </a:r>
            <a:r>
              <a:rPr lang="en-US" sz="28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sz="28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gitignore</a:t>
            </a:r>
            <a:r>
              <a:rPr lang="en-US" sz="28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		&gt; touch 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ignore_this.txt</a:t>
            </a:r>
            <a:endParaRPr lang="en-US" sz="24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		&gt; echo 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ignore_this.txt</a:t>
            </a:r>
            <a:r>
              <a:rPr lang="en-US" sz="2400" dirty="0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 &gt;&gt; .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gitignore</a:t>
            </a:r>
            <a:endParaRPr lang="en-US" sz="24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		&gt; git add 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ignore_this.txt</a:t>
            </a:r>
            <a:endParaRPr lang="en-US" sz="24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 .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gitignore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ignore an entire subdirectory. </a:t>
            </a:r>
          </a:p>
          <a:p>
            <a:pPr marL="0" indent="0">
              <a:buNone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 is how a typical .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gitignore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file might look like:</a:t>
            </a:r>
          </a:p>
          <a:p>
            <a:pPr marL="0" indent="0">
              <a:buNone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74FA6A-1D26-1448-B138-50E014562329}"/>
              </a:ext>
            </a:extLst>
          </p:cNvPr>
          <p:cNvSpPr/>
          <p:nvPr/>
        </p:nvSpPr>
        <p:spPr>
          <a:xfrm>
            <a:off x="8566032" y="3091543"/>
            <a:ext cx="2528048" cy="1030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will now tell Git to not track </a:t>
            </a:r>
            <a:r>
              <a:rPr lang="en-US" dirty="0" err="1"/>
              <a:t>ignore_this.txt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2BA9E-B8BA-DE4A-A923-3F3FA2253392}"/>
              </a:ext>
            </a:extLst>
          </p:cNvPr>
          <p:cNvCxnSpPr>
            <a:cxnSpLocks/>
          </p:cNvCxnSpPr>
          <p:nvPr/>
        </p:nvCxnSpPr>
        <p:spPr>
          <a:xfrm flipH="1">
            <a:off x="7597844" y="3760710"/>
            <a:ext cx="968188" cy="3608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49B1BCE-0047-0644-8E2C-2B1BF7A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769" y="5175324"/>
            <a:ext cx="1206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8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A906-BA2D-5746-903D-7C6177AC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6B9C-C239-D04E-AE20-670B85A3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ends the </a:t>
            </a:r>
            <a:r>
              <a:rPr lang="en-US" b="1" dirty="0"/>
              <a:t>version control</a:t>
            </a:r>
            <a:r>
              <a:rPr lang="en-US" dirty="0"/>
              <a:t> portion of git. </a:t>
            </a:r>
          </a:p>
          <a:p>
            <a:pPr marL="0" indent="0" algn="ctr">
              <a:buNone/>
            </a:pPr>
            <a:r>
              <a:rPr lang="en-US" dirty="0"/>
              <a:t>There is a lot more, google is your friend.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makes </a:t>
            </a:r>
            <a:r>
              <a:rPr lang="en-US" dirty="0">
                <a:latin typeface="Monaco" pitchFamily="2" charset="77"/>
              </a:rPr>
              <a:t>git</a:t>
            </a:r>
            <a:r>
              <a:rPr lang="en-US" dirty="0"/>
              <a:t> a very strong tool in science is the power to collaborate via sharing and incorporating codes with others.</a:t>
            </a:r>
          </a:p>
        </p:txBody>
      </p:sp>
    </p:spTree>
    <p:extLst>
      <p:ext uri="{BB962C8B-B14F-4D97-AF65-F5344CB8AC3E}">
        <p14:creationId xmlns:p14="http://schemas.microsoft.com/office/powerpoint/2010/main" val="7259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5EE-6978-6148-B352-69ED28B7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Github</a:t>
            </a:r>
            <a:r>
              <a:rPr lang="en-US" dirty="0"/>
              <a:t> and other remote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DFBF-DAA3-C944-B466-6919C18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 far everything is within your local computer and done using `git`. That is the </a:t>
            </a:r>
            <a:r>
              <a:rPr lang="en-US" b="1" dirty="0"/>
              <a:t>version control</a:t>
            </a:r>
            <a:r>
              <a:rPr lang="en-US" dirty="0"/>
              <a:t> portion of git. Which is important and powerful. But what makes git a very strong tool for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5275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24E1-BFBA-B045-BD83-D20C3A7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F666-BBF5-B047-8375-12F27DC5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9D2B2-14D5-A648-AED1-1D88EF5D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8A60-059C-634B-8E8B-C252268F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FA9E-A882-A24F-B6FD-1347CC0A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track changes &amp; version history</a:t>
            </a:r>
          </a:p>
          <a:p>
            <a:pPr lvl="2"/>
            <a:r>
              <a:rPr lang="en-US" dirty="0"/>
              <a:t>Microsoft Word </a:t>
            </a:r>
          </a:p>
          <a:p>
            <a:pPr lvl="3"/>
            <a:r>
              <a:rPr lang="en-US" dirty="0"/>
              <a:t>Changes are highlighted, and you know who did it (ideally)</a:t>
            </a:r>
          </a:p>
          <a:p>
            <a:pPr lvl="2"/>
            <a:r>
              <a:rPr lang="en-US" dirty="0"/>
              <a:t>Google-doc</a:t>
            </a:r>
          </a:p>
          <a:p>
            <a:pPr lvl="3"/>
            <a:r>
              <a:rPr lang="en-US" dirty="0"/>
              <a:t>All changes are recorded, and you can go back to see how things were like before a certain change.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7237F-F765-0C40-96A2-51434AC4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3" y="3429000"/>
            <a:ext cx="5417658" cy="32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0-89CD-6843-B40D-CBDE57F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changes can be incorporated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F131-6F87-1440-95A6-00445FD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8768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D9549-D3B7-874E-BD7C-DE0F77BC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512888"/>
            <a:ext cx="5054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8AF9-8CFB-174E-9F43-AE764C6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30F1-139A-164F-80F9-9F38ADC2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1.1 - Download git</a:t>
            </a:r>
          </a:p>
          <a:p>
            <a:pPr marL="0" indent="0">
              <a:buNone/>
            </a:pPr>
            <a:r>
              <a:rPr lang="en-US" dirty="0"/>
              <a:t>1.2 - Configure git</a:t>
            </a:r>
          </a:p>
          <a:p>
            <a:pPr lvl="2"/>
            <a:r>
              <a:rPr lang="en-US" dirty="0"/>
              <a:t>Username &amp; email</a:t>
            </a:r>
          </a:p>
          <a:p>
            <a:pPr lvl="2"/>
            <a:r>
              <a:rPr lang="en-US" dirty="0"/>
              <a:t>Line break</a:t>
            </a:r>
          </a:p>
          <a:p>
            <a:pPr lvl="2"/>
            <a:r>
              <a:rPr lang="en-US" dirty="0"/>
              <a:t>Text editor</a:t>
            </a:r>
          </a:p>
        </p:txBody>
      </p:sp>
    </p:spTree>
    <p:extLst>
      <p:ext uri="{BB962C8B-B14F-4D97-AF65-F5344CB8AC3E}">
        <p14:creationId xmlns:p14="http://schemas.microsoft.com/office/powerpoint/2010/main" val="371586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C11F-63CC-3646-B050-F9E39551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Creating a repository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</a:t>
            </a:r>
            <a:r>
              <a:rPr lang="en-US" sz="2400" b="1" dirty="0">
                <a:latin typeface="Monaco" pitchFamily="2" charset="77"/>
              </a:rPr>
              <a:t>git </a:t>
            </a:r>
            <a:r>
              <a:rPr lang="en-US" sz="2400" b="1" dirty="0" err="1">
                <a:latin typeface="Monaco" pitchFamily="2" charset="77"/>
              </a:rPr>
              <a:t>init</a:t>
            </a:r>
            <a:endParaRPr lang="en-US" sz="2400" b="1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49D-066A-5A46-8B3F-31379D73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 – Create a directory in your Desktop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mkdir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 ~/Desktop/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workdir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cd ~/Desktop/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workdir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2.2 – Create a </a:t>
            </a:r>
            <a:r>
              <a:rPr lang="en-US" b="1" dirty="0"/>
              <a:t>repository</a:t>
            </a:r>
            <a:r>
              <a:rPr lang="en-US" dirty="0"/>
              <a:t> (stores the versions of your files)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git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init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6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2D6-216C-6648-8A7E-8983681B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Tracking Changes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</a:t>
            </a:r>
            <a:r>
              <a:rPr lang="en-US" sz="2400" b="1" dirty="0">
                <a:latin typeface="Monaco" pitchFamily="2" charset="77"/>
              </a:rPr>
              <a:t>git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b="1" dirty="0">
                <a:latin typeface="Monaco" pitchFamily="2" charset="77"/>
              </a:rPr>
              <a:t>add, commit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34F1-5F16-9D4D-8698-88959651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5" y="1248384"/>
            <a:ext cx="11814383" cy="560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3.1 – Adding new files/modification to </a:t>
            </a:r>
            <a:r>
              <a:rPr lang="en-US" sz="2400" b="1" dirty="0"/>
              <a:t>staging area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		&gt; touch </a:t>
            </a:r>
            <a:r>
              <a:rPr lang="en-US" sz="20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0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&gt; git add </a:t>
            </a:r>
            <a:r>
              <a:rPr lang="en-US" sz="20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0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/>
              <a:t>3.2 – Saving these changes to the </a:t>
            </a:r>
            <a:r>
              <a:rPr lang="en-US" sz="2400" b="1" dirty="0"/>
              <a:t>repository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&gt; git commit –m “Add </a:t>
            </a:r>
            <a:r>
              <a:rPr lang="en-US" sz="20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 to repo”</a:t>
            </a:r>
          </a:p>
          <a:p>
            <a:pPr marL="0" indent="0">
              <a:buNone/>
            </a:pPr>
            <a:r>
              <a:rPr lang="en-US" sz="2400" dirty="0"/>
              <a:t>BONUS – Checking what has changed before add/commit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&gt; echo hello &gt;&gt; </a:t>
            </a:r>
            <a:r>
              <a:rPr lang="en-US" sz="20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		&gt; git diff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		&gt; git add –A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		&gt; git commit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		&gt; git log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99947-8CB4-B94C-A55B-C3E8A293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25" y="4089400"/>
            <a:ext cx="7899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304C-ED83-A446-AEFE-EE26FBA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versions let us go back in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1709-9248-D547-9DED-4082F5B6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5" y="1226612"/>
            <a:ext cx="11814383" cy="56313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wrong with just using `my_script_version100.sh`?</a:t>
            </a:r>
          </a:p>
          <a:p>
            <a:endParaRPr lang="en-US" dirty="0"/>
          </a:p>
          <a:p>
            <a:r>
              <a:rPr lang="en-US" dirty="0"/>
              <a:t>Codes that worked last week don’t work anymore!?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Codes crashed after someone else changed it!?</a:t>
            </a:r>
          </a:p>
          <a:p>
            <a:pPr lvl="2"/>
            <a:r>
              <a:rPr lang="en-US" dirty="0"/>
              <a:t>(don’t murder them)</a:t>
            </a:r>
          </a:p>
          <a:p>
            <a:pPr lvl="2"/>
            <a:endParaRPr lang="en-US" dirty="0"/>
          </a:p>
          <a:p>
            <a:r>
              <a:rPr lang="en-US" dirty="0"/>
              <a:t>New lab member joins the lab, inherit a project started 4 years ago by an ex-lab-member……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99DB-8CBB-8141-BACC-28947438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Exploring History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git diff &amp;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5195-8335-6A4B-B958-7BDF4020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4.1 – Difference between current file and N commit ago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diff HEAD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diff HEAD~1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diff 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Monaco" pitchFamily="2" charset="77"/>
              </a:rPr>
              <a:t>efakb1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4.2 – What was done in ____ commit?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commit show HEAD~1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D51D0D-1585-F340-BD41-BE008D4106E2}"/>
              </a:ext>
            </a:extLst>
          </p:cNvPr>
          <p:cNvSpPr/>
          <p:nvPr/>
        </p:nvSpPr>
        <p:spPr>
          <a:xfrm>
            <a:off x="6605195" y="1990164"/>
            <a:ext cx="2528048" cy="1030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Identifer</a:t>
            </a:r>
            <a:r>
              <a:rPr lang="en-US" dirty="0"/>
              <a:t> is different for every commit/repo, use </a:t>
            </a:r>
            <a:r>
              <a:rPr lang="en-US" dirty="0">
                <a:solidFill>
                  <a:srgbClr val="C00000"/>
                </a:solidFill>
                <a:latin typeface="Monaco" pitchFamily="2" charset="77"/>
              </a:rPr>
              <a:t>git log </a:t>
            </a:r>
            <a:r>
              <a:rPr lang="en-US" dirty="0"/>
              <a:t>to check.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8CAE36-118C-6541-98F2-D1198D7E116E}"/>
              </a:ext>
            </a:extLst>
          </p:cNvPr>
          <p:cNvCxnSpPr>
            <a:cxnSpLocks/>
          </p:cNvCxnSpPr>
          <p:nvPr/>
        </p:nvCxnSpPr>
        <p:spPr>
          <a:xfrm flipH="1">
            <a:off x="5637007" y="2659331"/>
            <a:ext cx="968188" cy="3608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54717"/>
      </p:ext>
    </p:extLst>
  </p:cSld>
  <p:clrMapOvr>
    <a:masterClrMapping/>
  </p:clrMapOvr>
</p:sld>
</file>

<file path=ppt/theme/theme1.xml><?xml version="1.0" encoding="utf-8"?>
<a:theme xmlns:a="http://schemas.openxmlformats.org/drawingml/2006/main" name="Dissertationthm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Dissertationthmx - 1</Template>
  <TotalTime>174</TotalTime>
  <Words>392</Words>
  <Application>Microsoft Macintosh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Helvetica Neue</vt:lpstr>
      <vt:lpstr>Monaco</vt:lpstr>
      <vt:lpstr>Dissertationthmx</vt:lpstr>
      <vt:lpstr>Git</vt:lpstr>
      <vt:lpstr>PowerPoint Presentation</vt:lpstr>
      <vt:lpstr>Version Control</vt:lpstr>
      <vt:lpstr>Separate changes can be incorporated together</vt:lpstr>
      <vt:lpstr>1. Setting up git</vt:lpstr>
      <vt:lpstr>2. Creating a repository &gt; git init</vt:lpstr>
      <vt:lpstr>3. Tracking Changes &gt; git add, commit</vt:lpstr>
      <vt:lpstr>File versions let us go back in time!</vt:lpstr>
      <vt:lpstr>4. Exploring History &gt; git diff &amp; show</vt:lpstr>
      <vt:lpstr>5. Reverting to a previous commit &gt; git checkout</vt:lpstr>
      <vt:lpstr>6. Telling git to ignore certain files .gitignore</vt:lpstr>
      <vt:lpstr>BREAK</vt:lpstr>
      <vt:lpstr>7. Github and other remote hosts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Micaela Chan</dc:creator>
  <cp:lastModifiedBy>Micaela Chan</cp:lastModifiedBy>
  <cp:revision>62</cp:revision>
  <dcterms:created xsi:type="dcterms:W3CDTF">2019-09-09T18:28:10Z</dcterms:created>
  <dcterms:modified xsi:type="dcterms:W3CDTF">2019-09-09T21:23:02Z</dcterms:modified>
</cp:coreProperties>
</file>