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516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5032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548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50065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2582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5098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7614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900130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99694"/>
    <a:srgbClr val="FCD5B5"/>
    <a:srgbClr val="D7E4BD"/>
    <a:srgbClr val="CCC1DA"/>
    <a:srgbClr val="8F77AD"/>
    <a:srgbClr val="785D99"/>
    <a:srgbClr val="C4CFC1"/>
    <a:srgbClr val="9DAF98"/>
    <a:srgbClr val="F7F7F7"/>
    <a:srgbClr val="C2D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5460" autoAdjust="0"/>
  </p:normalViewPr>
  <p:slideViewPr>
    <p:cSldViewPr>
      <p:cViewPr>
        <p:scale>
          <a:sx n="25" d="100"/>
          <a:sy n="25" d="100"/>
        </p:scale>
        <p:origin x="1722" y="-4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FE1C3-F2B9-4681-B539-EB54DFDFBEC0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B0AE-9C53-4805-9ADF-776FF19B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99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99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98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98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97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97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964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959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B0AE-9C53-4805-9ADF-776FF19B6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1" y="10226043"/>
            <a:ext cx="37307520" cy="70561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2" y="18653760"/>
            <a:ext cx="30723841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8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7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6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5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3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27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1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0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7383786"/>
            <a:ext cx="47404019" cy="1572844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4" y="7383786"/>
            <a:ext cx="141480541" cy="1572844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04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7"/>
            <a:ext cx="37307520" cy="7200897"/>
          </a:xfrm>
        </p:spPr>
        <p:txBody>
          <a:bodyPr anchor="b"/>
          <a:lstStyle>
            <a:lvl1pPr marL="0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1pPr>
            <a:lvl2pPr marL="1187839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375679" indent="0">
              <a:buNone/>
              <a:defRPr sz="4138">
                <a:solidFill>
                  <a:schemeClr val="tx1">
                    <a:tint val="75000"/>
                  </a:schemeClr>
                </a:solidFill>
              </a:defRPr>
            </a:lvl3pPr>
            <a:lvl4pPr marL="356351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4pPr>
            <a:lvl5pPr marL="475135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5pPr>
            <a:lvl6pPr marL="5939199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6pPr>
            <a:lvl7pPr marL="712703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7pPr>
            <a:lvl8pPr marL="8314877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8pPr>
            <a:lvl9pPr marL="9502717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3" y="43014905"/>
            <a:ext cx="94442281" cy="121653298"/>
          </a:xfrm>
        </p:spPr>
        <p:txBody>
          <a:bodyPr/>
          <a:lstStyle>
            <a:lvl1pPr>
              <a:defRPr sz="7275"/>
            </a:lvl1pPr>
            <a:lvl2pPr>
              <a:defRPr sz="6229"/>
            </a:lvl2pPr>
            <a:lvl3pPr>
              <a:defRPr sz="5184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3" y="43014905"/>
            <a:ext cx="94442281" cy="121653298"/>
          </a:xfrm>
        </p:spPr>
        <p:txBody>
          <a:bodyPr/>
          <a:lstStyle>
            <a:lvl1pPr>
              <a:defRPr sz="7275"/>
            </a:lvl1pPr>
            <a:lvl2pPr>
              <a:defRPr sz="6229"/>
            </a:lvl2pPr>
            <a:lvl3pPr>
              <a:defRPr sz="5184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3"/>
            <a:ext cx="19392901" cy="3070857"/>
          </a:xfrm>
        </p:spPr>
        <p:txBody>
          <a:bodyPr anchor="b"/>
          <a:lstStyle>
            <a:lvl1pPr marL="0" indent="0">
              <a:buNone/>
              <a:defRPr sz="6229" b="1"/>
            </a:lvl1pPr>
            <a:lvl2pPr marL="1187839" indent="0">
              <a:buNone/>
              <a:defRPr sz="5184" b="1"/>
            </a:lvl2pPr>
            <a:lvl3pPr marL="2375679" indent="0">
              <a:buNone/>
              <a:defRPr sz="4683" b="1"/>
            </a:lvl3pPr>
            <a:lvl4pPr marL="3563518" indent="0">
              <a:buNone/>
              <a:defRPr sz="4138" b="1"/>
            </a:lvl4pPr>
            <a:lvl5pPr marL="4751358" indent="0">
              <a:buNone/>
              <a:defRPr sz="4138" b="1"/>
            </a:lvl5pPr>
            <a:lvl6pPr marL="5939199" indent="0">
              <a:buNone/>
              <a:defRPr sz="4138" b="1"/>
            </a:lvl6pPr>
            <a:lvl7pPr marL="7127038" indent="0">
              <a:buNone/>
              <a:defRPr sz="4138" b="1"/>
            </a:lvl7pPr>
            <a:lvl8pPr marL="8314877" indent="0">
              <a:buNone/>
              <a:defRPr sz="4138" b="1"/>
            </a:lvl8pPr>
            <a:lvl9pPr marL="9502717" indent="0">
              <a:buNone/>
              <a:defRPr sz="4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0"/>
            <a:ext cx="19392901" cy="18966183"/>
          </a:xfrm>
        </p:spPr>
        <p:txBody>
          <a:bodyPr/>
          <a:lstStyle>
            <a:lvl1pPr>
              <a:defRPr sz="6229"/>
            </a:lvl1pPr>
            <a:lvl2pPr>
              <a:defRPr sz="5184"/>
            </a:lvl2pPr>
            <a:lvl3pPr>
              <a:defRPr sz="4683"/>
            </a:lvl3pPr>
            <a:lvl4pPr>
              <a:defRPr sz="4138"/>
            </a:lvl4pPr>
            <a:lvl5pPr>
              <a:defRPr sz="4138"/>
            </a:lvl5pPr>
            <a:lvl6pPr>
              <a:defRPr sz="4138"/>
            </a:lvl6pPr>
            <a:lvl7pPr>
              <a:defRPr sz="4138"/>
            </a:lvl7pPr>
            <a:lvl8pPr>
              <a:defRPr sz="4138"/>
            </a:lvl8pPr>
            <a:lvl9pPr>
              <a:defRPr sz="4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lvl1pPr marL="0" indent="0">
              <a:buNone/>
              <a:defRPr sz="6229" b="1"/>
            </a:lvl1pPr>
            <a:lvl2pPr marL="1187839" indent="0">
              <a:buNone/>
              <a:defRPr sz="5184" b="1"/>
            </a:lvl2pPr>
            <a:lvl3pPr marL="2375679" indent="0">
              <a:buNone/>
              <a:defRPr sz="4683" b="1"/>
            </a:lvl3pPr>
            <a:lvl4pPr marL="3563518" indent="0">
              <a:buNone/>
              <a:defRPr sz="4138" b="1"/>
            </a:lvl4pPr>
            <a:lvl5pPr marL="4751358" indent="0">
              <a:buNone/>
              <a:defRPr sz="4138" b="1"/>
            </a:lvl5pPr>
            <a:lvl6pPr marL="5939199" indent="0">
              <a:buNone/>
              <a:defRPr sz="4138" b="1"/>
            </a:lvl6pPr>
            <a:lvl7pPr marL="7127038" indent="0">
              <a:buNone/>
              <a:defRPr sz="4138" b="1"/>
            </a:lvl7pPr>
            <a:lvl8pPr marL="8314877" indent="0">
              <a:buNone/>
              <a:defRPr sz="4138" b="1"/>
            </a:lvl8pPr>
            <a:lvl9pPr marL="9502717" indent="0">
              <a:buNone/>
              <a:defRPr sz="4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lvl1pPr>
              <a:defRPr sz="6229"/>
            </a:lvl1pPr>
            <a:lvl2pPr>
              <a:defRPr sz="5184"/>
            </a:lvl2pPr>
            <a:lvl3pPr>
              <a:defRPr sz="4683"/>
            </a:lvl3pPr>
            <a:lvl4pPr>
              <a:defRPr sz="4138"/>
            </a:lvl4pPr>
            <a:lvl5pPr>
              <a:defRPr sz="4138"/>
            </a:lvl5pPr>
            <a:lvl6pPr>
              <a:defRPr sz="4138"/>
            </a:lvl6pPr>
            <a:lvl7pPr>
              <a:defRPr sz="4138"/>
            </a:lvl7pPr>
            <a:lvl8pPr>
              <a:defRPr sz="4138"/>
            </a:lvl8pPr>
            <a:lvl9pPr>
              <a:defRPr sz="4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3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1" cy="5577840"/>
          </a:xfrm>
        </p:spPr>
        <p:txBody>
          <a:bodyPr anchor="b"/>
          <a:lstStyle>
            <a:lvl1pPr algn="l">
              <a:defRPr sz="51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310644"/>
            <a:ext cx="24536399" cy="28094943"/>
          </a:xfrm>
        </p:spPr>
        <p:txBody>
          <a:bodyPr/>
          <a:lstStyle>
            <a:lvl1pPr>
              <a:defRPr sz="8320"/>
            </a:lvl1pPr>
            <a:lvl2pPr>
              <a:defRPr sz="7275"/>
            </a:lvl2pPr>
            <a:lvl3pPr>
              <a:defRPr sz="6229"/>
            </a:lvl3pPr>
            <a:lvl4pPr>
              <a:defRPr sz="5184"/>
            </a:lvl4pPr>
            <a:lvl5pPr>
              <a:defRPr sz="5184"/>
            </a:lvl5pPr>
            <a:lvl6pPr>
              <a:defRPr sz="5184"/>
            </a:lvl6pPr>
            <a:lvl7pPr>
              <a:defRPr sz="5184"/>
            </a:lvl7pPr>
            <a:lvl8pPr>
              <a:defRPr sz="5184"/>
            </a:lvl8pPr>
            <a:lvl9pPr>
              <a:defRPr sz="5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4"/>
            <a:ext cx="14439901" cy="22517103"/>
          </a:xfrm>
        </p:spPr>
        <p:txBody>
          <a:bodyPr/>
          <a:lstStyle>
            <a:lvl1pPr marL="0" indent="0">
              <a:buNone/>
              <a:defRPr sz="3638"/>
            </a:lvl1pPr>
            <a:lvl2pPr marL="1187839" indent="0">
              <a:buNone/>
              <a:defRPr sz="3138"/>
            </a:lvl2pPr>
            <a:lvl3pPr marL="2375679" indent="0">
              <a:buNone/>
              <a:defRPr sz="2591"/>
            </a:lvl3pPr>
            <a:lvl4pPr marL="3563518" indent="0">
              <a:buNone/>
              <a:defRPr sz="2319"/>
            </a:lvl4pPr>
            <a:lvl5pPr marL="4751358" indent="0">
              <a:buNone/>
              <a:defRPr sz="2319"/>
            </a:lvl5pPr>
            <a:lvl6pPr marL="5939199" indent="0">
              <a:buNone/>
              <a:defRPr sz="2319"/>
            </a:lvl6pPr>
            <a:lvl7pPr marL="7127038" indent="0">
              <a:buNone/>
              <a:defRPr sz="2319"/>
            </a:lvl7pPr>
            <a:lvl8pPr marL="8314877" indent="0">
              <a:buNone/>
              <a:defRPr sz="2319"/>
            </a:lvl8pPr>
            <a:lvl9pPr marL="9502717" indent="0">
              <a:buNone/>
              <a:defRPr sz="23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2"/>
            <a:ext cx="26334720" cy="2720342"/>
          </a:xfrm>
        </p:spPr>
        <p:txBody>
          <a:bodyPr anchor="b"/>
          <a:lstStyle>
            <a:lvl1pPr algn="l">
              <a:defRPr sz="51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2"/>
            <a:ext cx="26334720" cy="19751040"/>
          </a:xfrm>
        </p:spPr>
        <p:txBody>
          <a:bodyPr/>
          <a:lstStyle>
            <a:lvl1pPr marL="0" indent="0">
              <a:buNone/>
              <a:defRPr sz="8320"/>
            </a:lvl1pPr>
            <a:lvl2pPr marL="1187839" indent="0">
              <a:buNone/>
              <a:defRPr sz="7275"/>
            </a:lvl2pPr>
            <a:lvl3pPr marL="2375679" indent="0">
              <a:buNone/>
              <a:defRPr sz="6229"/>
            </a:lvl3pPr>
            <a:lvl4pPr marL="3563518" indent="0">
              <a:buNone/>
              <a:defRPr sz="5184"/>
            </a:lvl4pPr>
            <a:lvl5pPr marL="4751358" indent="0">
              <a:buNone/>
              <a:defRPr sz="5184"/>
            </a:lvl5pPr>
            <a:lvl6pPr marL="5939199" indent="0">
              <a:buNone/>
              <a:defRPr sz="5184"/>
            </a:lvl6pPr>
            <a:lvl7pPr marL="7127038" indent="0">
              <a:buNone/>
              <a:defRPr sz="5184"/>
            </a:lvl7pPr>
            <a:lvl8pPr marL="8314877" indent="0">
              <a:buNone/>
              <a:defRPr sz="5184"/>
            </a:lvl8pPr>
            <a:lvl9pPr marL="9502717" indent="0">
              <a:buNone/>
              <a:defRPr sz="518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5"/>
            <a:ext cx="26334720" cy="3863337"/>
          </a:xfrm>
        </p:spPr>
        <p:txBody>
          <a:bodyPr/>
          <a:lstStyle>
            <a:lvl1pPr marL="0" indent="0">
              <a:buNone/>
              <a:defRPr sz="3638"/>
            </a:lvl1pPr>
            <a:lvl2pPr marL="1187839" indent="0">
              <a:buNone/>
              <a:defRPr sz="3138"/>
            </a:lvl2pPr>
            <a:lvl3pPr marL="2375679" indent="0">
              <a:buNone/>
              <a:defRPr sz="2591"/>
            </a:lvl3pPr>
            <a:lvl4pPr marL="3563518" indent="0">
              <a:buNone/>
              <a:defRPr sz="2319"/>
            </a:lvl4pPr>
            <a:lvl5pPr marL="4751358" indent="0">
              <a:buNone/>
              <a:defRPr sz="2319"/>
            </a:lvl5pPr>
            <a:lvl6pPr marL="5939199" indent="0">
              <a:buNone/>
              <a:defRPr sz="2319"/>
            </a:lvl6pPr>
            <a:lvl7pPr marL="7127038" indent="0">
              <a:buNone/>
              <a:defRPr sz="2319"/>
            </a:lvl7pPr>
            <a:lvl8pPr marL="8314877" indent="0">
              <a:buNone/>
              <a:defRPr sz="2319"/>
            </a:lvl8pPr>
            <a:lvl9pPr marL="9502717" indent="0">
              <a:buNone/>
              <a:defRPr sz="23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</p:spPr>
        <p:txBody>
          <a:bodyPr vert="horz" lIns="522504" tIns="261252" rIns="522504" bIns="2612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1" cy="21724622"/>
          </a:xfrm>
          <a:prstGeom prst="rect">
            <a:avLst/>
          </a:prstGeom>
        </p:spPr>
        <p:txBody>
          <a:bodyPr vert="horz" lIns="522504" tIns="261252" rIns="522504" bIns="2612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4"/>
            <a:ext cx="102412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l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76F7-A56D-4EBA-BD84-097719CF2EE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2" y="30510484"/>
            <a:ext cx="138988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ctr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4"/>
            <a:ext cx="102412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r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75679" rtl="0" eaLnBrk="1" latinLnBrk="0" hangingPunct="1">
        <a:spcBef>
          <a:spcPct val="0"/>
        </a:spcBef>
        <a:buNone/>
        <a:defRPr sz="114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880" indent="-890880" algn="l" defTabSz="2375679" rtl="0" eaLnBrk="1" latinLnBrk="0" hangingPunct="1">
        <a:spcBef>
          <a:spcPct val="20000"/>
        </a:spcBef>
        <a:buFont typeface="Arial" pitchFamily="34" charset="0"/>
        <a:buChar char="•"/>
        <a:defRPr sz="8320" kern="1200">
          <a:solidFill>
            <a:schemeClr val="tx1"/>
          </a:solidFill>
          <a:latin typeface="+mn-lt"/>
          <a:ea typeface="+mn-ea"/>
          <a:cs typeface="+mn-cs"/>
        </a:defRPr>
      </a:lvl1pPr>
      <a:lvl2pPr marL="1930240" indent="-742400" algn="l" defTabSz="2375679" rtl="0" eaLnBrk="1" latinLnBrk="0" hangingPunct="1">
        <a:spcBef>
          <a:spcPct val="20000"/>
        </a:spcBef>
        <a:buFont typeface="Arial" pitchFamily="34" charset="0"/>
        <a:buChar char="–"/>
        <a:defRPr sz="7275" kern="1200">
          <a:solidFill>
            <a:schemeClr val="tx1"/>
          </a:solidFill>
          <a:latin typeface="+mn-lt"/>
          <a:ea typeface="+mn-ea"/>
          <a:cs typeface="+mn-cs"/>
        </a:defRPr>
      </a:lvl2pPr>
      <a:lvl3pPr marL="2969599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6229" kern="1200">
          <a:solidFill>
            <a:schemeClr val="tx1"/>
          </a:solidFill>
          <a:latin typeface="+mn-lt"/>
          <a:ea typeface="+mn-ea"/>
          <a:cs typeface="+mn-cs"/>
        </a:defRPr>
      </a:lvl3pPr>
      <a:lvl4pPr marL="4157439" indent="-593920" algn="l" defTabSz="2375679" rtl="0" eaLnBrk="1" latinLnBrk="0" hangingPunct="1">
        <a:spcBef>
          <a:spcPct val="20000"/>
        </a:spcBef>
        <a:buFont typeface="Arial" pitchFamily="34" charset="0"/>
        <a:buChar char="–"/>
        <a:defRPr sz="5184" kern="1200">
          <a:solidFill>
            <a:schemeClr val="tx1"/>
          </a:solidFill>
          <a:latin typeface="+mn-lt"/>
          <a:ea typeface="+mn-ea"/>
          <a:cs typeface="+mn-cs"/>
        </a:defRPr>
      </a:lvl4pPr>
      <a:lvl5pPr marL="5345278" indent="-593920" algn="l" defTabSz="2375679" rtl="0" eaLnBrk="1" latinLnBrk="0" hangingPunct="1">
        <a:spcBef>
          <a:spcPct val="20000"/>
        </a:spcBef>
        <a:buFont typeface="Arial" pitchFamily="34" charset="0"/>
        <a:buChar char="»"/>
        <a:defRPr sz="5184" kern="1200">
          <a:solidFill>
            <a:schemeClr val="tx1"/>
          </a:solidFill>
          <a:latin typeface="+mn-lt"/>
          <a:ea typeface="+mn-ea"/>
          <a:cs typeface="+mn-cs"/>
        </a:defRPr>
      </a:lvl5pPr>
      <a:lvl6pPr marL="6533119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6pPr>
      <a:lvl7pPr marL="772095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7pPr>
      <a:lvl8pPr marL="890879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8pPr>
      <a:lvl9pPr marL="1009663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1pPr>
      <a:lvl2pPr marL="118783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2pPr>
      <a:lvl3pPr marL="237567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56351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4pPr>
      <a:lvl5pPr marL="475135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5pPr>
      <a:lvl6pPr marL="593919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6pPr>
      <a:lvl7pPr marL="712703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7pPr>
      <a:lvl8pPr marL="8314877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8pPr>
      <a:lvl9pPr marL="9502717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B9C93ED-ED99-44FC-B89A-33D7725C25E5}"/>
              </a:ext>
            </a:extLst>
          </p:cNvPr>
          <p:cNvCxnSpPr>
            <a:cxnSpLocks/>
          </p:cNvCxnSpPr>
          <p:nvPr/>
        </p:nvCxnSpPr>
        <p:spPr>
          <a:xfrm>
            <a:off x="340857" y="14594239"/>
            <a:ext cx="11947132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281475"/>
            <a:ext cx="43281599" cy="4571966"/>
          </a:xfrm>
          <a:prstGeom prst="rect">
            <a:avLst/>
          </a:prstGeom>
          <a:solidFill>
            <a:srgbClr val="785D99"/>
          </a:solidFill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1" dirty="0"/>
          </a:p>
        </p:txBody>
      </p:sp>
      <p:sp>
        <p:nvSpPr>
          <p:cNvPr id="655" name="TextBox 654"/>
          <p:cNvSpPr txBox="1"/>
          <p:nvPr/>
        </p:nvSpPr>
        <p:spPr>
          <a:xfrm>
            <a:off x="14429855" y="23337471"/>
            <a:ext cx="7270241" cy="696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69" b="1" dirty="0">
                <a:solidFill>
                  <a:srgbClr val="537349"/>
                </a:solidFill>
                <a:latin typeface="Helvetica"/>
                <a:cs typeface="Helvetica"/>
              </a:rPr>
              <a:t>Regularized generalized CCA (RGCCA):</a:t>
            </a: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endParaRPr lang="en-US" sz="2769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r>
              <a:rPr lang="en-US" sz="2769" b="1" dirty="0">
                <a:solidFill>
                  <a:srgbClr val="537349"/>
                </a:solidFill>
                <a:latin typeface="Helvetica"/>
                <a:cs typeface="Helvetica"/>
              </a:rPr>
              <a:t>Compromise space:</a:t>
            </a:r>
          </a:p>
          <a:p>
            <a:pPr marL="439598" indent="-439598">
              <a:buFont typeface="Arial" panose="020B0604020202020204" pitchFamily="34" charset="0"/>
              <a:buChar char="•"/>
            </a:pPr>
            <a:endParaRPr lang="en-US" sz="385" b="1" dirty="0">
              <a:solidFill>
                <a:srgbClr val="537349"/>
              </a:solidFill>
              <a:latin typeface="Helvetica"/>
              <a:cs typeface="Helvetica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774939" y="6167374"/>
            <a:ext cx="7270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Cocaine addiction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35305981" y="18645553"/>
            <a:ext cx="8280411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32351993" y="6096000"/>
            <a:ext cx="11234406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2532298" y="6096000"/>
            <a:ext cx="19586003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290975" y="6105093"/>
            <a:ext cx="11937803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Snip Diagonal Corner Rectangle 246"/>
          <p:cNvSpPr/>
          <p:nvPr/>
        </p:nvSpPr>
        <p:spPr>
          <a:xfrm>
            <a:off x="12532297" y="5086055"/>
            <a:ext cx="19563010" cy="12171658"/>
          </a:xfrm>
          <a:prstGeom prst="snip2DiagRect">
            <a:avLst>
              <a:gd name="adj1" fmla="val 0"/>
              <a:gd name="adj2" fmla="val 0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270" name="Snip Single Corner Rectangle 269"/>
          <p:cNvSpPr/>
          <p:nvPr/>
        </p:nvSpPr>
        <p:spPr>
          <a:xfrm rot="10800000">
            <a:off x="35305982" y="17494404"/>
            <a:ext cx="8280409" cy="15142514"/>
          </a:xfrm>
          <a:prstGeom prst="snip1Rect">
            <a:avLst>
              <a:gd name="adj" fmla="val 4977"/>
            </a:avLst>
          </a:prstGeom>
          <a:noFill/>
          <a:ln w="152400" cmpd="sng">
            <a:solidFill>
              <a:srgbClr val="695285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>
              <a:solidFill>
                <a:srgbClr val="695285"/>
              </a:solidFill>
            </a:endParaRPr>
          </a:p>
        </p:txBody>
      </p:sp>
      <p:sp>
        <p:nvSpPr>
          <p:cNvPr id="271" name="Snip Single Corner Rectangle 270"/>
          <p:cNvSpPr/>
          <p:nvPr/>
        </p:nvSpPr>
        <p:spPr>
          <a:xfrm>
            <a:off x="32346900" y="5086054"/>
            <a:ext cx="11239499" cy="12171659"/>
          </a:xfrm>
          <a:prstGeom prst="snip1Rect">
            <a:avLst>
              <a:gd name="adj" fmla="val 9364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272" name="Snip Single Corner Rectangle 271"/>
          <p:cNvSpPr/>
          <p:nvPr/>
        </p:nvSpPr>
        <p:spPr>
          <a:xfrm>
            <a:off x="304801" y="5114970"/>
            <a:ext cx="11937803" cy="8054828"/>
          </a:xfrm>
          <a:prstGeom prst="snip1Rect">
            <a:avLst>
              <a:gd name="adj" fmla="val 12080"/>
            </a:avLst>
          </a:prstGeom>
          <a:noFill/>
          <a:ln w="152400" cmpd="sng">
            <a:solidFill>
              <a:srgbClr val="604A7B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>
              <a:solidFill>
                <a:srgbClr val="604A7B"/>
              </a:solidFill>
            </a:endParaRPr>
          </a:p>
        </p:txBody>
      </p:sp>
      <p:sp>
        <p:nvSpPr>
          <p:cNvPr id="273" name="Snip Single Corner Rectangle 272"/>
          <p:cNvSpPr/>
          <p:nvPr/>
        </p:nvSpPr>
        <p:spPr>
          <a:xfrm>
            <a:off x="304801" y="13444129"/>
            <a:ext cx="11937803" cy="19192790"/>
          </a:xfrm>
          <a:prstGeom prst="snip1Rect">
            <a:avLst>
              <a:gd name="adj" fmla="val 7398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8" name="TextBox 7"/>
          <p:cNvSpPr txBox="1"/>
          <p:nvPr/>
        </p:nvSpPr>
        <p:spPr>
          <a:xfrm>
            <a:off x="4502223" y="5207298"/>
            <a:ext cx="3542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1. Question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510688" y="5207298"/>
            <a:ext cx="4911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3. Other options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782773" y="5207298"/>
            <a:ext cx="3062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2. Method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294249" y="17743035"/>
            <a:ext cx="830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6. Conclusion &amp; Discussion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1237" y="852768"/>
            <a:ext cx="3289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Resting-state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30435" y="2721114"/>
            <a:ext cx="2223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Ju-Chi Yu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, Micaela Chen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1,2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, &amp;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Hervé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 Abdi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51670" y="3468469"/>
            <a:ext cx="2938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1. School of Behavior and Brain Sciences, the University of Texas at Dallas; 2. Center of Vital Longevity, the University of Texas at Dallas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35939" y="4124980"/>
            <a:ext cx="2161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Ju-Chi.Yu@utdallas.edu, Micaela.Chen@utdallas.edu, herve@utdallas.edu</a:t>
            </a:r>
          </a:p>
        </p:txBody>
      </p:sp>
      <p:pic>
        <p:nvPicPr>
          <p:cNvPr id="3" name="Picture 2" descr="utdallas-Lavande2.tiff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00" y="1462665"/>
            <a:ext cx="5353988" cy="1966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12532297" y="18622534"/>
            <a:ext cx="22472310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169105" y="17804591"/>
            <a:ext cx="3184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537349"/>
                </a:solidFill>
                <a:latin typeface="Helvetica"/>
                <a:cs typeface="Helvetica"/>
              </a:rPr>
              <a:t>5. Results</a:t>
            </a:r>
          </a:p>
        </p:txBody>
      </p:sp>
      <p:sp>
        <p:nvSpPr>
          <p:cNvPr id="47" name="Snip Diagonal Corner Rectangle 46"/>
          <p:cNvSpPr/>
          <p:nvPr/>
        </p:nvSpPr>
        <p:spPr>
          <a:xfrm>
            <a:off x="12509306" y="17490326"/>
            <a:ext cx="22504594" cy="15146589"/>
          </a:xfrm>
          <a:prstGeom prst="snip2DiagRect">
            <a:avLst>
              <a:gd name="adj1" fmla="val 0"/>
              <a:gd name="adj2" fmla="val 0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5CD97C92-1137-4756-8A83-5D07014F2162}"/>
              </a:ext>
            </a:extLst>
          </p:cNvPr>
          <p:cNvSpPr txBox="1"/>
          <p:nvPr/>
        </p:nvSpPr>
        <p:spPr>
          <a:xfrm>
            <a:off x="3917797" y="13632477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4. Preprocessing</a:t>
            </a:r>
          </a:p>
        </p:txBody>
      </p:sp>
      <p:pic>
        <p:nvPicPr>
          <p:cNvPr id="60" name="Picture 4" descr="Image result for Behavioral and brain sciences utd">
            <a:extLst>
              <a:ext uri="{FF2B5EF4-FFF2-40B4-BE49-F238E27FC236}">
                <a16:creationId xmlns:a16="http://schemas.microsoft.com/office/drawing/2014/main" id="{E8B5CFC0-5394-4914-B9DA-A64E9CC97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500" y="-5866840"/>
            <a:ext cx="2129850" cy="212985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Logo dallas ">
            <a:extLst>
              <a:ext uri="{FF2B5EF4-FFF2-40B4-BE49-F238E27FC236}">
                <a16:creationId xmlns:a16="http://schemas.microsoft.com/office/drawing/2014/main" id="{F0D03E8C-E73E-442C-ADF3-7052003C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110" y="1640810"/>
            <a:ext cx="6232490" cy="15139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C638D57-6DF3-471B-9A25-C8D636341EB7}"/>
              </a:ext>
            </a:extLst>
          </p:cNvPr>
          <p:cNvGrpSpPr/>
          <p:nvPr/>
        </p:nvGrpSpPr>
        <p:grpSpPr>
          <a:xfrm>
            <a:off x="26770955" y="8899887"/>
            <a:ext cx="3514934" cy="2439551"/>
            <a:chOff x="13680263" y="13711522"/>
            <a:chExt cx="3514934" cy="243955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0F80C16-2565-4FE7-835E-FBB9639F8EE0}"/>
                </a:ext>
              </a:extLst>
            </p:cNvPr>
            <p:cNvGrpSpPr/>
            <p:nvPr/>
          </p:nvGrpSpPr>
          <p:grpSpPr>
            <a:xfrm>
              <a:off x="13680263" y="13711522"/>
              <a:ext cx="607894" cy="766478"/>
              <a:chOff x="13680263" y="13607108"/>
              <a:chExt cx="607894" cy="766478"/>
            </a:xfrm>
          </p:grpSpPr>
          <p:sp>
            <p:nvSpPr>
              <p:cNvPr id="517" name="Isosceles Triangle 516">
                <a:extLst>
                  <a:ext uri="{FF2B5EF4-FFF2-40B4-BE49-F238E27FC236}">
                    <a16:creationId xmlns:a16="http://schemas.microsoft.com/office/drawing/2014/main" id="{5CDE7EB7-9349-4672-AD6E-B1E1580580FD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A1CACD3C-939A-4797-B262-EF50A21164E9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6D2B3FA2-4B9A-44FE-8C42-35C5A44D6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6" name="Arrow: Right 515">
              <a:extLst>
                <a:ext uri="{FF2B5EF4-FFF2-40B4-BE49-F238E27FC236}">
                  <a16:creationId xmlns:a16="http://schemas.microsoft.com/office/drawing/2014/main" id="{FC40D46A-5438-4E67-86E3-025602F3ABDA}"/>
                </a:ext>
              </a:extLst>
            </p:cNvPr>
            <p:cNvSpPr/>
            <p:nvPr/>
          </p:nvSpPr>
          <p:spPr>
            <a:xfrm>
              <a:off x="14532040" y="14076470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36DA4BD1-C7AF-4390-81D4-58956F104B5B}"/>
                </a:ext>
              </a:extLst>
            </p:cNvPr>
            <p:cNvSpPr/>
            <p:nvPr/>
          </p:nvSpPr>
          <p:spPr>
            <a:xfrm>
              <a:off x="15201805" y="14121384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39AFA79-C74F-478F-B182-CA3D45707284}"/>
                </a:ext>
              </a:extLst>
            </p:cNvPr>
            <p:cNvGrpSpPr/>
            <p:nvPr/>
          </p:nvGrpSpPr>
          <p:grpSpPr>
            <a:xfrm>
              <a:off x="13680263" y="14437769"/>
              <a:ext cx="607894" cy="766478"/>
              <a:chOff x="13680263" y="14437769"/>
              <a:chExt cx="607894" cy="766478"/>
            </a:xfrm>
          </p:grpSpPr>
          <p:sp>
            <p:nvSpPr>
              <p:cNvPr id="523" name="Isosceles Triangle 522">
                <a:extLst>
                  <a:ext uri="{FF2B5EF4-FFF2-40B4-BE49-F238E27FC236}">
                    <a16:creationId xmlns:a16="http://schemas.microsoft.com/office/drawing/2014/main" id="{AD81C955-7E36-442B-A303-667693CC0CEB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D122B4-6189-4B4B-AAB1-7633736B2E2B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3CC089A-27A2-45A3-837F-CD9279D93C87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7EB4F0C2-A53D-4234-AB40-146E6D960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2" name="Arrow: Right 521">
              <a:extLst>
                <a:ext uri="{FF2B5EF4-FFF2-40B4-BE49-F238E27FC236}">
                  <a16:creationId xmlns:a16="http://schemas.microsoft.com/office/drawing/2014/main" id="{1EA87F5B-CC44-48CC-9F38-A326767A1E83}"/>
                </a:ext>
              </a:extLst>
            </p:cNvPr>
            <p:cNvSpPr/>
            <p:nvPr/>
          </p:nvSpPr>
          <p:spPr>
            <a:xfrm>
              <a:off x="14532040" y="14802717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440CC521-2840-4D06-9834-1E4FAAA49513}"/>
                </a:ext>
              </a:extLst>
            </p:cNvPr>
            <p:cNvSpPr/>
            <p:nvPr/>
          </p:nvSpPr>
          <p:spPr>
            <a:xfrm>
              <a:off x="15201805" y="14847631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2C3A02F-F787-4A38-8034-D96F20415FD6}"/>
                </a:ext>
              </a:extLst>
            </p:cNvPr>
            <p:cNvGrpSpPr/>
            <p:nvPr/>
          </p:nvGrpSpPr>
          <p:grpSpPr>
            <a:xfrm>
              <a:off x="13680263" y="15384595"/>
              <a:ext cx="607894" cy="766478"/>
              <a:chOff x="13680263" y="16022779"/>
              <a:chExt cx="607894" cy="766478"/>
            </a:xfrm>
          </p:grpSpPr>
          <p:sp>
            <p:nvSpPr>
              <p:cNvPr id="528" name="Isosceles Triangle 527">
                <a:extLst>
                  <a:ext uri="{FF2B5EF4-FFF2-40B4-BE49-F238E27FC236}">
                    <a16:creationId xmlns:a16="http://schemas.microsoft.com/office/drawing/2014/main" id="{22F64D6F-BCA7-460C-B254-093DEC935705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97DDCEFE-4AD9-4949-81EC-B7B938E37A22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465366EE-E5F9-49E9-8A70-E90BCC715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7" name="Arrow: Right 526">
              <a:extLst>
                <a:ext uri="{FF2B5EF4-FFF2-40B4-BE49-F238E27FC236}">
                  <a16:creationId xmlns:a16="http://schemas.microsoft.com/office/drawing/2014/main" id="{870479F8-3129-4552-A4AE-196A3B5CF282}"/>
                </a:ext>
              </a:extLst>
            </p:cNvPr>
            <p:cNvSpPr/>
            <p:nvPr/>
          </p:nvSpPr>
          <p:spPr>
            <a:xfrm>
              <a:off x="14532040" y="15749543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0784333B-6261-44D0-8228-53168A20613F}"/>
                </a:ext>
              </a:extLst>
            </p:cNvPr>
            <p:cNvSpPr/>
            <p:nvPr/>
          </p:nvSpPr>
          <p:spPr>
            <a:xfrm>
              <a:off x="15201805" y="15794457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F263DA6-40CC-499B-80B3-78F0BC76062B}"/>
                </a:ext>
              </a:extLst>
            </p:cNvPr>
            <p:cNvSpPr txBox="1"/>
            <p:nvPr/>
          </p:nvSpPr>
          <p:spPr>
            <a:xfrm>
              <a:off x="16094518" y="15204246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AE6BF240-2952-462E-83B1-71826FF3027F}"/>
                </a:ext>
              </a:extLst>
            </p:cNvPr>
            <p:cNvSpPr txBox="1"/>
            <p:nvPr/>
          </p:nvSpPr>
          <p:spPr>
            <a:xfrm>
              <a:off x="13819283" y="15218337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1A05DD6A-1168-4132-9FD9-793FEFB93948}"/>
              </a:ext>
            </a:extLst>
          </p:cNvPr>
          <p:cNvSpPr txBox="1"/>
          <p:nvPr/>
        </p:nvSpPr>
        <p:spPr>
          <a:xfrm>
            <a:off x="23963407" y="1209360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1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203E9DBC-518B-4AD5-AF2C-381BBDC2B1C7}"/>
              </a:ext>
            </a:extLst>
          </p:cNvPr>
          <p:cNvSpPr txBox="1"/>
          <p:nvPr/>
        </p:nvSpPr>
        <p:spPr>
          <a:xfrm>
            <a:off x="25322324" y="1209195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2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3EAEE786-E1B1-4524-9DA9-44427B5F3DB7}"/>
              </a:ext>
            </a:extLst>
          </p:cNvPr>
          <p:cNvSpPr txBox="1"/>
          <p:nvPr/>
        </p:nvSpPr>
        <p:spPr>
          <a:xfrm>
            <a:off x="29930466" y="1209084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789808B3-4B1D-4B52-8632-3C92C9D50436}"/>
              </a:ext>
            </a:extLst>
          </p:cNvPr>
          <p:cNvSpPr txBox="1"/>
          <p:nvPr/>
        </p:nvSpPr>
        <p:spPr>
          <a:xfrm>
            <a:off x="28209544" y="11996635"/>
            <a:ext cx="76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…...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0EDFB52F-3ED5-4E35-971F-AB80FBED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29333"/>
              </p:ext>
            </p:extLst>
          </p:nvPr>
        </p:nvGraphicFramePr>
        <p:xfrm>
          <a:off x="23615519" y="12611325"/>
          <a:ext cx="789878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582">
                  <a:extLst>
                    <a:ext uri="{9D8B030D-6E8A-4147-A177-3AD203B41FA5}">
                      <a16:colId xmlns:a16="http://schemas.microsoft.com/office/drawing/2014/main" val="21996058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8917217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94382927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66103916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1498227114"/>
                    </a:ext>
                  </a:extLst>
                </a:gridCol>
              </a:tblGrid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02707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42325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88327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12791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43613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95B2CA-0A5B-4904-AB24-5B6CCEC612FB}"/>
              </a:ext>
            </a:extLst>
          </p:cNvPr>
          <p:cNvCxnSpPr/>
          <p:nvPr/>
        </p:nvCxnSpPr>
        <p:spPr>
          <a:xfrm>
            <a:off x="24060610" y="1261132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3CD74BFC-23F7-4D40-917A-D76E0C389F27}"/>
              </a:ext>
            </a:extLst>
          </p:cNvPr>
          <p:cNvSpPr txBox="1"/>
          <p:nvPr/>
        </p:nvSpPr>
        <p:spPr>
          <a:xfrm>
            <a:off x="26609226" y="1210115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3</a:t>
            </a:r>
          </a:p>
        </p:txBody>
      </p: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13008C16-104A-4370-A927-688BE070338E}"/>
              </a:ext>
            </a:extLst>
          </p:cNvPr>
          <p:cNvCxnSpPr/>
          <p:nvPr/>
        </p:nvCxnSpPr>
        <p:spPr>
          <a:xfrm>
            <a:off x="24560273" y="1261132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73A2F87B-A7C2-4625-8A8D-98D5587054F4}"/>
              </a:ext>
            </a:extLst>
          </p:cNvPr>
          <p:cNvCxnSpPr/>
          <p:nvPr/>
        </p:nvCxnSpPr>
        <p:spPr>
          <a:xfrm>
            <a:off x="24961101" y="1261132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E53DFC14-302F-42CA-9331-D465A506C7E5}"/>
              </a:ext>
            </a:extLst>
          </p:cNvPr>
          <p:cNvCxnSpPr/>
          <p:nvPr/>
        </p:nvCxnSpPr>
        <p:spPr>
          <a:xfrm>
            <a:off x="25686209" y="1261132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3FE03CBB-5A1C-4133-913B-5124C62521B0}"/>
              </a:ext>
            </a:extLst>
          </p:cNvPr>
          <p:cNvCxnSpPr/>
          <p:nvPr/>
        </p:nvCxnSpPr>
        <p:spPr>
          <a:xfrm>
            <a:off x="25946606" y="1261132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641EDB59-1D44-4C12-B76D-134F387B9DF4}"/>
              </a:ext>
            </a:extLst>
          </p:cNvPr>
          <p:cNvCxnSpPr/>
          <p:nvPr/>
        </p:nvCxnSpPr>
        <p:spPr>
          <a:xfrm>
            <a:off x="26126625" y="1261132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17E03C5-B863-4F99-AEEF-88F0A659F434}"/>
              </a:ext>
            </a:extLst>
          </p:cNvPr>
          <p:cNvCxnSpPr/>
          <p:nvPr/>
        </p:nvCxnSpPr>
        <p:spPr>
          <a:xfrm>
            <a:off x="26789901" y="1261132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72D51A6F-B5FB-4CF3-99EF-CD9FC0621E96}"/>
              </a:ext>
            </a:extLst>
          </p:cNvPr>
          <p:cNvCxnSpPr/>
          <p:nvPr/>
        </p:nvCxnSpPr>
        <p:spPr>
          <a:xfrm>
            <a:off x="27138377" y="12615223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C7E72CD3-65B1-417E-833A-C2F307602F9B}"/>
              </a:ext>
            </a:extLst>
          </p:cNvPr>
          <p:cNvCxnSpPr/>
          <p:nvPr/>
        </p:nvCxnSpPr>
        <p:spPr>
          <a:xfrm>
            <a:off x="27399501" y="12615223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5AC45A5C-B179-4A02-BE0C-E073A33E2B35}"/>
              </a:ext>
            </a:extLst>
          </p:cNvPr>
          <p:cNvCxnSpPr/>
          <p:nvPr/>
        </p:nvCxnSpPr>
        <p:spPr>
          <a:xfrm>
            <a:off x="28188246" y="1261132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6CE76AB0-446D-4D2A-9BBB-30AD9546A607}"/>
              </a:ext>
            </a:extLst>
          </p:cNvPr>
          <p:cNvCxnSpPr/>
          <p:nvPr/>
        </p:nvCxnSpPr>
        <p:spPr>
          <a:xfrm>
            <a:off x="28542501" y="12615223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7229724B-453C-4EA1-8E65-5CD285995B37}"/>
              </a:ext>
            </a:extLst>
          </p:cNvPr>
          <p:cNvCxnSpPr/>
          <p:nvPr/>
        </p:nvCxnSpPr>
        <p:spPr>
          <a:xfrm>
            <a:off x="28923501" y="12615223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DF060B3B-DC12-42D3-A9B3-18521F3FF9E4}"/>
              </a:ext>
            </a:extLst>
          </p:cNvPr>
          <p:cNvCxnSpPr/>
          <p:nvPr/>
        </p:nvCxnSpPr>
        <p:spPr>
          <a:xfrm>
            <a:off x="29726732" y="1264920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D2769E84-8B26-42FE-BA4C-1A0A794D780F}"/>
              </a:ext>
            </a:extLst>
          </p:cNvPr>
          <p:cNvCxnSpPr/>
          <p:nvPr/>
        </p:nvCxnSpPr>
        <p:spPr>
          <a:xfrm>
            <a:off x="30371301" y="1264920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AE4F731E-248B-478B-8302-7632746BFBD3}"/>
              </a:ext>
            </a:extLst>
          </p:cNvPr>
          <p:cNvCxnSpPr/>
          <p:nvPr/>
        </p:nvCxnSpPr>
        <p:spPr>
          <a:xfrm>
            <a:off x="31119379" y="1264920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F75B1E-3752-4CF7-9AB6-019FAF588D17}"/>
              </a:ext>
            </a:extLst>
          </p:cNvPr>
          <p:cNvGrpSpPr/>
          <p:nvPr/>
        </p:nvGrpSpPr>
        <p:grpSpPr>
          <a:xfrm>
            <a:off x="23559868" y="6464962"/>
            <a:ext cx="2924092" cy="2472864"/>
            <a:chOff x="20644443" y="8576685"/>
            <a:chExt cx="2924092" cy="2472864"/>
          </a:xfrm>
        </p:grpSpPr>
        <p:sp>
          <p:nvSpPr>
            <p:cNvPr id="642" name="Arrow: Right 641">
              <a:extLst>
                <a:ext uri="{FF2B5EF4-FFF2-40B4-BE49-F238E27FC236}">
                  <a16:creationId xmlns:a16="http://schemas.microsoft.com/office/drawing/2014/main" id="{DD9BD28B-8976-409F-B58C-7345A291FB0E}"/>
                </a:ext>
              </a:extLst>
            </p:cNvPr>
            <p:cNvSpPr/>
            <p:nvPr/>
          </p:nvSpPr>
          <p:spPr>
            <a:xfrm>
              <a:off x="21496220" y="8941633"/>
              <a:ext cx="429768" cy="23774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C31AA0C-EAFA-4E29-81DD-1B6E3E3FC7BD}"/>
                </a:ext>
              </a:extLst>
            </p:cNvPr>
            <p:cNvGrpSpPr/>
            <p:nvPr/>
          </p:nvGrpSpPr>
          <p:grpSpPr>
            <a:xfrm>
              <a:off x="20644443" y="8576685"/>
              <a:ext cx="607894" cy="766478"/>
              <a:chOff x="13709604" y="10368311"/>
              <a:chExt cx="607894" cy="766478"/>
            </a:xfrm>
          </p:grpSpPr>
          <p:sp>
            <p:nvSpPr>
              <p:cNvPr id="643" name="Isosceles Triangle 642">
                <a:extLst>
                  <a:ext uri="{FF2B5EF4-FFF2-40B4-BE49-F238E27FC236}">
                    <a16:creationId xmlns:a16="http://schemas.microsoft.com/office/drawing/2014/main" id="{E954B8FD-9ECA-43CB-8BC2-E918D0A410C6}"/>
                  </a:ext>
                </a:extLst>
              </p:cNvPr>
              <p:cNvSpPr/>
              <p:nvPr/>
            </p:nvSpPr>
            <p:spPr>
              <a:xfrm rot="2700000">
                <a:off x="13813365" y="10531613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8F990CA1-8ADB-4B74-8ED5-E7D68E289861}"/>
                  </a:ext>
                </a:extLst>
              </p:cNvPr>
              <p:cNvSpPr/>
              <p:nvPr/>
            </p:nvSpPr>
            <p:spPr>
              <a:xfrm>
                <a:off x="13709605" y="10549573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09E92AA2-F9E1-4E1A-834B-BE69DD64A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0549572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76605498-783A-4E0C-A60F-EEA67C3E218C}"/>
                </a:ext>
              </a:extLst>
            </p:cNvPr>
            <p:cNvSpPr/>
            <p:nvPr/>
          </p:nvSpPr>
          <p:spPr>
            <a:xfrm>
              <a:off x="22500284" y="8986547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7" name="Arrow: Right 646">
              <a:extLst>
                <a:ext uri="{FF2B5EF4-FFF2-40B4-BE49-F238E27FC236}">
                  <a16:creationId xmlns:a16="http://schemas.microsoft.com/office/drawing/2014/main" id="{2BFEEB16-D85E-4F98-ABFE-ACDAF789C894}"/>
                </a:ext>
              </a:extLst>
            </p:cNvPr>
            <p:cNvSpPr/>
            <p:nvPr/>
          </p:nvSpPr>
          <p:spPr>
            <a:xfrm>
              <a:off x="21496220" y="9671636"/>
              <a:ext cx="432262" cy="24155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CFEE37-0F58-42F1-9DB2-D2DFD3FD2072}"/>
                </a:ext>
              </a:extLst>
            </p:cNvPr>
            <p:cNvGrpSpPr/>
            <p:nvPr/>
          </p:nvGrpSpPr>
          <p:grpSpPr>
            <a:xfrm>
              <a:off x="20644443" y="9306688"/>
              <a:ext cx="607894" cy="766478"/>
              <a:chOff x="13709604" y="11198972"/>
              <a:chExt cx="607894" cy="766478"/>
            </a:xfrm>
          </p:grpSpPr>
          <p:sp>
            <p:nvSpPr>
              <p:cNvPr id="648" name="Isosceles Triangle 647">
                <a:extLst>
                  <a:ext uri="{FF2B5EF4-FFF2-40B4-BE49-F238E27FC236}">
                    <a16:creationId xmlns:a16="http://schemas.microsoft.com/office/drawing/2014/main" id="{84EA2761-C632-4CE1-9291-15486B22776F}"/>
                  </a:ext>
                </a:extLst>
              </p:cNvPr>
              <p:cNvSpPr/>
              <p:nvPr/>
            </p:nvSpPr>
            <p:spPr>
              <a:xfrm rot="2700000">
                <a:off x="13813365" y="11362274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FE26B6C8-3F84-4216-900F-CF18981B7174}"/>
                  </a:ext>
                </a:extLst>
              </p:cNvPr>
              <p:cNvSpPr/>
              <p:nvPr/>
            </p:nvSpPr>
            <p:spPr>
              <a:xfrm>
                <a:off x="13709605" y="11380234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3BB29A5E-02A7-4AD5-9517-1695825A3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1380233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281FC763-3355-4B82-A674-7220A3E95BA2}"/>
                </a:ext>
              </a:extLst>
            </p:cNvPr>
            <p:cNvSpPr/>
            <p:nvPr/>
          </p:nvSpPr>
          <p:spPr>
            <a:xfrm>
              <a:off x="22500284" y="9716550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6" name="Arrow: Right 655">
              <a:extLst>
                <a:ext uri="{FF2B5EF4-FFF2-40B4-BE49-F238E27FC236}">
                  <a16:creationId xmlns:a16="http://schemas.microsoft.com/office/drawing/2014/main" id="{05FF3E4C-3284-420A-B795-EBE281D1408C}"/>
                </a:ext>
              </a:extLst>
            </p:cNvPr>
            <p:cNvSpPr/>
            <p:nvPr/>
          </p:nvSpPr>
          <p:spPr>
            <a:xfrm>
              <a:off x="21512911" y="10648019"/>
              <a:ext cx="429768" cy="23774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DB9D8D3-0D08-4A57-AC31-074F741C6353}"/>
                </a:ext>
              </a:extLst>
            </p:cNvPr>
            <p:cNvGrpSpPr/>
            <p:nvPr/>
          </p:nvGrpSpPr>
          <p:grpSpPr>
            <a:xfrm>
              <a:off x="20661134" y="10283071"/>
              <a:ext cx="607894" cy="766478"/>
              <a:chOff x="13709604" y="12783982"/>
              <a:chExt cx="607894" cy="766478"/>
            </a:xfrm>
          </p:grpSpPr>
          <p:sp>
            <p:nvSpPr>
              <p:cNvPr id="657" name="Isosceles Triangle 656">
                <a:extLst>
                  <a:ext uri="{FF2B5EF4-FFF2-40B4-BE49-F238E27FC236}">
                    <a16:creationId xmlns:a16="http://schemas.microsoft.com/office/drawing/2014/main" id="{285DDF1D-FE33-4C0B-835B-AC01B4D0C6F4}"/>
                  </a:ext>
                </a:extLst>
              </p:cNvPr>
              <p:cNvSpPr/>
              <p:nvPr/>
            </p:nvSpPr>
            <p:spPr>
              <a:xfrm rot="2700000">
                <a:off x="13813365" y="12947284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389227D3-0417-4D82-A2B3-FEACDD7A6768}"/>
                  </a:ext>
                </a:extLst>
              </p:cNvPr>
              <p:cNvSpPr/>
              <p:nvPr/>
            </p:nvSpPr>
            <p:spPr>
              <a:xfrm>
                <a:off x="13709605" y="12965244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D3700A7-4A93-4B2F-B6BB-08380EE71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2965243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E89C4AF0-C2EF-4D8D-9370-288966656EF1}"/>
                </a:ext>
              </a:extLst>
            </p:cNvPr>
            <p:cNvSpPr/>
            <p:nvPr/>
          </p:nvSpPr>
          <p:spPr>
            <a:xfrm>
              <a:off x="22516975" y="10692933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CCFF1EBF-AD43-47C5-A551-85C324A7D2B0}"/>
                </a:ext>
              </a:extLst>
            </p:cNvPr>
            <p:cNvSpPr txBox="1"/>
            <p:nvPr/>
          </p:nvSpPr>
          <p:spPr>
            <a:xfrm>
              <a:off x="22811368" y="10084026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FAC329C-E796-4A81-89A6-E2491F4AD16D}"/>
                </a:ext>
              </a:extLst>
            </p:cNvPr>
            <p:cNvSpPr txBox="1"/>
            <p:nvPr/>
          </p:nvSpPr>
          <p:spPr>
            <a:xfrm>
              <a:off x="20767996" y="10103303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26C136B2-E9B2-4460-8000-8D68CB5BCDC7}"/>
              </a:ext>
            </a:extLst>
          </p:cNvPr>
          <p:cNvGrpSpPr/>
          <p:nvPr/>
        </p:nvGrpSpPr>
        <p:grpSpPr>
          <a:xfrm>
            <a:off x="21403255" y="8868491"/>
            <a:ext cx="3973324" cy="2439551"/>
            <a:chOff x="13680263" y="13711522"/>
            <a:chExt cx="3973324" cy="2439551"/>
          </a:xfrm>
        </p:grpSpPr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8CC09A10-58F0-47F1-9B1E-F84B4B6B1852}"/>
                </a:ext>
              </a:extLst>
            </p:cNvPr>
            <p:cNvGrpSpPr/>
            <p:nvPr/>
          </p:nvGrpSpPr>
          <p:grpSpPr>
            <a:xfrm>
              <a:off x="13680263" y="13711522"/>
              <a:ext cx="607894" cy="766478"/>
              <a:chOff x="13680263" y="13607108"/>
              <a:chExt cx="607894" cy="766478"/>
            </a:xfrm>
          </p:grpSpPr>
          <p:sp>
            <p:nvSpPr>
              <p:cNvPr id="766" name="Isosceles Triangle 765">
                <a:extLst>
                  <a:ext uri="{FF2B5EF4-FFF2-40B4-BE49-F238E27FC236}">
                    <a16:creationId xmlns:a16="http://schemas.microsoft.com/office/drawing/2014/main" id="{7D7851B6-F901-4EE9-A4B7-AD26F4ECE54E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4216001C-97AE-4482-91DF-8ADBF1BBEC67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7A43A803-5F11-4589-923E-A33A450BF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5" name="Arrow: Right 744">
              <a:extLst>
                <a:ext uri="{FF2B5EF4-FFF2-40B4-BE49-F238E27FC236}">
                  <a16:creationId xmlns:a16="http://schemas.microsoft.com/office/drawing/2014/main" id="{AD8EC12D-B73E-4D4A-9D79-97DDF8A84515}"/>
                </a:ext>
              </a:extLst>
            </p:cNvPr>
            <p:cNvSpPr/>
            <p:nvPr/>
          </p:nvSpPr>
          <p:spPr>
            <a:xfrm>
              <a:off x="14532040" y="14076470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9F754D7A-0956-4C57-9FFE-CCD3B7E42122}"/>
                </a:ext>
              </a:extLst>
            </p:cNvPr>
            <p:cNvSpPr/>
            <p:nvPr/>
          </p:nvSpPr>
          <p:spPr>
            <a:xfrm>
              <a:off x="15201805" y="14121384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79E5E505-3EDB-41C8-8848-C8F88657C64A}"/>
                </a:ext>
              </a:extLst>
            </p:cNvPr>
            <p:cNvGrpSpPr/>
            <p:nvPr/>
          </p:nvGrpSpPr>
          <p:grpSpPr>
            <a:xfrm>
              <a:off x="13680263" y="14437769"/>
              <a:ext cx="607894" cy="766478"/>
              <a:chOff x="13680263" y="14437769"/>
              <a:chExt cx="607894" cy="766478"/>
            </a:xfrm>
          </p:grpSpPr>
          <p:sp>
            <p:nvSpPr>
              <p:cNvPr id="762" name="Isosceles Triangle 761">
                <a:extLst>
                  <a:ext uri="{FF2B5EF4-FFF2-40B4-BE49-F238E27FC236}">
                    <a16:creationId xmlns:a16="http://schemas.microsoft.com/office/drawing/2014/main" id="{BF65C6A0-2FD9-46A2-8A20-208DC89392B1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3BE75824-A5D8-483B-8408-AEF746FF848D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4C1FF3F8-EC62-494F-BA0B-65326DED43B9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765" name="Straight Connector 764">
                  <a:extLst>
                    <a:ext uri="{FF2B5EF4-FFF2-40B4-BE49-F238E27FC236}">
                      <a16:creationId xmlns:a16="http://schemas.microsoft.com/office/drawing/2014/main" id="{44CA767D-D406-424D-B9FF-5F054FD6F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8" name="Arrow: Right 747">
              <a:extLst>
                <a:ext uri="{FF2B5EF4-FFF2-40B4-BE49-F238E27FC236}">
                  <a16:creationId xmlns:a16="http://schemas.microsoft.com/office/drawing/2014/main" id="{B5D722CB-63E1-4BB3-843D-E042CF639210}"/>
                </a:ext>
              </a:extLst>
            </p:cNvPr>
            <p:cNvSpPr/>
            <p:nvPr/>
          </p:nvSpPr>
          <p:spPr>
            <a:xfrm>
              <a:off x="14532040" y="14802717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5E783CE8-FEEA-4DB0-8211-05B70C675C9A}"/>
                </a:ext>
              </a:extLst>
            </p:cNvPr>
            <p:cNvSpPr/>
            <p:nvPr/>
          </p:nvSpPr>
          <p:spPr>
            <a:xfrm>
              <a:off x="15201805" y="14847631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431EC3C3-1DD3-4D1A-856F-90F7AB528863}"/>
                </a:ext>
              </a:extLst>
            </p:cNvPr>
            <p:cNvGrpSpPr/>
            <p:nvPr/>
          </p:nvGrpSpPr>
          <p:grpSpPr>
            <a:xfrm>
              <a:off x="13680263" y="15384595"/>
              <a:ext cx="607894" cy="766478"/>
              <a:chOff x="13680263" y="16022779"/>
              <a:chExt cx="607894" cy="766478"/>
            </a:xfrm>
          </p:grpSpPr>
          <p:sp>
            <p:nvSpPr>
              <p:cNvPr id="759" name="Isosceles Triangle 758">
                <a:extLst>
                  <a:ext uri="{FF2B5EF4-FFF2-40B4-BE49-F238E27FC236}">
                    <a16:creationId xmlns:a16="http://schemas.microsoft.com/office/drawing/2014/main" id="{DE5FEC95-F2BA-4A24-A10E-CE7287DC8D25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79E02538-BFCC-462B-8B7C-16A75901B055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41AE2BD8-CD24-4362-BF74-D57708384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1" name="Arrow: Right 750">
              <a:extLst>
                <a:ext uri="{FF2B5EF4-FFF2-40B4-BE49-F238E27FC236}">
                  <a16:creationId xmlns:a16="http://schemas.microsoft.com/office/drawing/2014/main" id="{8EAC3FBF-C2A3-4E6E-AF96-31C6D7DFDE00}"/>
                </a:ext>
              </a:extLst>
            </p:cNvPr>
            <p:cNvSpPr/>
            <p:nvPr/>
          </p:nvSpPr>
          <p:spPr>
            <a:xfrm>
              <a:off x="14532040" y="15749543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EFD6165D-19D5-40FF-96E4-1296C2289294}"/>
                </a:ext>
              </a:extLst>
            </p:cNvPr>
            <p:cNvSpPr/>
            <p:nvPr/>
          </p:nvSpPr>
          <p:spPr>
            <a:xfrm>
              <a:off x="15201805" y="15794457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A8A8DF5E-B4C1-455D-99E6-15F66CC799A4}"/>
                </a:ext>
              </a:extLst>
            </p:cNvPr>
            <p:cNvSpPr txBox="1"/>
            <p:nvPr/>
          </p:nvSpPr>
          <p:spPr>
            <a:xfrm>
              <a:off x="16231327" y="15204246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E5B2F416-189B-47B7-BEE2-76813C1D1236}"/>
                </a:ext>
              </a:extLst>
            </p:cNvPr>
            <p:cNvSpPr txBox="1"/>
            <p:nvPr/>
          </p:nvSpPr>
          <p:spPr>
            <a:xfrm>
              <a:off x="13819283" y="15218337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CB9E03-D97F-4D4D-A131-108E53A1CE5E}"/>
              </a:ext>
            </a:extLst>
          </p:cNvPr>
          <p:cNvGrpSpPr/>
          <p:nvPr/>
        </p:nvGrpSpPr>
        <p:grpSpPr>
          <a:xfrm>
            <a:off x="27399501" y="6498275"/>
            <a:ext cx="4264742" cy="2439551"/>
            <a:chOff x="27441054" y="6191465"/>
            <a:chExt cx="4264742" cy="2439551"/>
          </a:xfrm>
        </p:grpSpPr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2290F616-5C63-447D-ADA0-4DE5159DFCC0}"/>
                </a:ext>
              </a:extLst>
            </p:cNvPr>
            <p:cNvGrpSpPr/>
            <p:nvPr/>
          </p:nvGrpSpPr>
          <p:grpSpPr>
            <a:xfrm>
              <a:off x="27441054" y="6191465"/>
              <a:ext cx="607894" cy="766478"/>
              <a:chOff x="13680263" y="13607108"/>
              <a:chExt cx="607894" cy="766478"/>
            </a:xfrm>
          </p:grpSpPr>
          <p:sp>
            <p:nvSpPr>
              <p:cNvPr id="797" name="Isosceles Triangle 796">
                <a:extLst>
                  <a:ext uri="{FF2B5EF4-FFF2-40B4-BE49-F238E27FC236}">
                    <a16:creationId xmlns:a16="http://schemas.microsoft.com/office/drawing/2014/main" id="{4C7BD405-4B29-4601-86B4-F6405C3AB822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2C62917C-23AE-4A5B-A2AB-76F9F5CE985B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4E8E011-7436-4676-A967-991E6F181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1" name="Arrow: Right 770">
              <a:extLst>
                <a:ext uri="{FF2B5EF4-FFF2-40B4-BE49-F238E27FC236}">
                  <a16:creationId xmlns:a16="http://schemas.microsoft.com/office/drawing/2014/main" id="{0AE84630-0CCF-4A6F-BAEF-EFFB5E223C8E}"/>
                </a:ext>
              </a:extLst>
            </p:cNvPr>
            <p:cNvSpPr/>
            <p:nvPr/>
          </p:nvSpPr>
          <p:spPr>
            <a:xfrm>
              <a:off x="28292831" y="6556413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65DF66C8-6733-48A0-813E-FE32DEE08DFE}"/>
                </a:ext>
              </a:extLst>
            </p:cNvPr>
            <p:cNvSpPr/>
            <p:nvPr/>
          </p:nvSpPr>
          <p:spPr>
            <a:xfrm>
              <a:off x="28962596" y="6601327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2AD2DD6A-3CAC-44CA-82CE-3AE4A7C942D8}"/>
                </a:ext>
              </a:extLst>
            </p:cNvPr>
            <p:cNvGrpSpPr/>
            <p:nvPr/>
          </p:nvGrpSpPr>
          <p:grpSpPr>
            <a:xfrm>
              <a:off x="27441054" y="6917712"/>
              <a:ext cx="607894" cy="766478"/>
              <a:chOff x="13680263" y="14437769"/>
              <a:chExt cx="607894" cy="766478"/>
            </a:xfrm>
          </p:grpSpPr>
          <p:sp>
            <p:nvSpPr>
              <p:cNvPr id="793" name="Isosceles Triangle 792">
                <a:extLst>
                  <a:ext uri="{FF2B5EF4-FFF2-40B4-BE49-F238E27FC236}">
                    <a16:creationId xmlns:a16="http://schemas.microsoft.com/office/drawing/2014/main" id="{6744CD15-A76A-4485-9F2F-0638E8D0AFBC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73B419CE-D80B-4E0D-B430-0130C67BBE5A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EE46E8A9-8326-4CF4-A4C0-E3BF51ACFCBA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796" name="Straight Connector 795">
                  <a:extLst>
                    <a:ext uri="{FF2B5EF4-FFF2-40B4-BE49-F238E27FC236}">
                      <a16:creationId xmlns:a16="http://schemas.microsoft.com/office/drawing/2014/main" id="{A6AAC813-4ECC-4BA5-B2B7-A68814A4E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4" name="Arrow: Right 773">
              <a:extLst>
                <a:ext uri="{FF2B5EF4-FFF2-40B4-BE49-F238E27FC236}">
                  <a16:creationId xmlns:a16="http://schemas.microsoft.com/office/drawing/2014/main" id="{59737B82-1E42-4FAC-ADB0-1837BEABAE68}"/>
                </a:ext>
              </a:extLst>
            </p:cNvPr>
            <p:cNvSpPr/>
            <p:nvPr/>
          </p:nvSpPr>
          <p:spPr>
            <a:xfrm>
              <a:off x="28292831" y="7282660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5D85FFBE-462D-4626-AC05-715867201DE8}"/>
                </a:ext>
              </a:extLst>
            </p:cNvPr>
            <p:cNvSpPr/>
            <p:nvPr/>
          </p:nvSpPr>
          <p:spPr>
            <a:xfrm>
              <a:off x="28962596" y="7327574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280FC34D-38D4-4C68-AAE6-070544CB2173}"/>
                </a:ext>
              </a:extLst>
            </p:cNvPr>
            <p:cNvGrpSpPr/>
            <p:nvPr/>
          </p:nvGrpSpPr>
          <p:grpSpPr>
            <a:xfrm>
              <a:off x="27441054" y="7864538"/>
              <a:ext cx="607894" cy="766478"/>
              <a:chOff x="13680263" y="16022779"/>
              <a:chExt cx="607894" cy="766478"/>
            </a:xfrm>
          </p:grpSpPr>
          <p:sp>
            <p:nvSpPr>
              <p:cNvPr id="786" name="Isosceles Triangle 785">
                <a:extLst>
                  <a:ext uri="{FF2B5EF4-FFF2-40B4-BE49-F238E27FC236}">
                    <a16:creationId xmlns:a16="http://schemas.microsoft.com/office/drawing/2014/main" id="{DBE232C1-1DA6-46DE-BD6E-CEE717990B0C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3B8D24FE-FE01-45E2-9E35-DEF4CB61AF32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2B3836E6-E66F-4FE2-9A8F-60BD71F20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8" name="Arrow: Right 777">
              <a:extLst>
                <a:ext uri="{FF2B5EF4-FFF2-40B4-BE49-F238E27FC236}">
                  <a16:creationId xmlns:a16="http://schemas.microsoft.com/office/drawing/2014/main" id="{955FC4B0-0671-4586-BC52-10C97E3D24D5}"/>
                </a:ext>
              </a:extLst>
            </p:cNvPr>
            <p:cNvSpPr/>
            <p:nvPr/>
          </p:nvSpPr>
          <p:spPr>
            <a:xfrm>
              <a:off x="28292831" y="8229486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8C06A866-52E4-4342-8C28-3EB315425D87}"/>
                </a:ext>
              </a:extLst>
            </p:cNvPr>
            <p:cNvSpPr/>
            <p:nvPr/>
          </p:nvSpPr>
          <p:spPr>
            <a:xfrm>
              <a:off x="28962596" y="8274400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25D5D99-1AFA-4057-8719-6F2C7F4E15DA}"/>
                </a:ext>
              </a:extLst>
            </p:cNvPr>
            <p:cNvSpPr txBox="1"/>
            <p:nvPr/>
          </p:nvSpPr>
          <p:spPr>
            <a:xfrm>
              <a:off x="30195678" y="7683163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E9731B77-646E-4313-ADEE-F4D4DF7E4505}"/>
                </a:ext>
              </a:extLst>
            </p:cNvPr>
            <p:cNvSpPr txBox="1"/>
            <p:nvPr/>
          </p:nvSpPr>
          <p:spPr>
            <a:xfrm>
              <a:off x="27580074" y="7698280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sp>
        <p:nvSpPr>
          <p:cNvPr id="800" name="Arrow: Right 799">
            <a:extLst>
              <a:ext uri="{FF2B5EF4-FFF2-40B4-BE49-F238E27FC236}">
                <a16:creationId xmlns:a16="http://schemas.microsoft.com/office/drawing/2014/main" id="{24D8ECB3-9C15-468C-B70A-A37DA04B3141}"/>
              </a:ext>
            </a:extLst>
          </p:cNvPr>
          <p:cNvSpPr/>
          <p:nvPr/>
        </p:nvSpPr>
        <p:spPr>
          <a:xfrm rot="4868379" flipV="1">
            <a:off x="24110550" y="11577294"/>
            <a:ext cx="672622" cy="2926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DBCAAB9-BFC6-4727-A16B-ADEED3DE403C}"/>
              </a:ext>
            </a:extLst>
          </p:cNvPr>
          <p:cNvSpPr/>
          <p:nvPr/>
        </p:nvSpPr>
        <p:spPr>
          <a:xfrm>
            <a:off x="22811645" y="9132724"/>
            <a:ext cx="2696306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Rectangle: Rounded Corners 800">
            <a:extLst>
              <a:ext uri="{FF2B5EF4-FFF2-40B4-BE49-F238E27FC236}">
                <a16:creationId xmlns:a16="http://schemas.microsoft.com/office/drawing/2014/main" id="{22C94B62-A726-479E-98FB-DC6117510F78}"/>
              </a:ext>
            </a:extLst>
          </p:cNvPr>
          <p:cNvSpPr/>
          <p:nvPr/>
        </p:nvSpPr>
        <p:spPr>
          <a:xfrm>
            <a:off x="25275300" y="6767438"/>
            <a:ext cx="1333926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Arrow: Right 804">
            <a:extLst>
              <a:ext uri="{FF2B5EF4-FFF2-40B4-BE49-F238E27FC236}">
                <a16:creationId xmlns:a16="http://schemas.microsoft.com/office/drawing/2014/main" id="{C6B8074F-D5AD-46A7-B598-A486CC059F1D}"/>
              </a:ext>
            </a:extLst>
          </p:cNvPr>
          <p:cNvSpPr/>
          <p:nvPr/>
        </p:nvSpPr>
        <p:spPr>
          <a:xfrm rot="5592638" flipV="1">
            <a:off x="24663787" y="10389125"/>
            <a:ext cx="2910592" cy="292608"/>
          </a:xfrm>
          <a:prstGeom prst="rightArrow">
            <a:avLst/>
          </a:prstGeom>
          <a:solidFill>
            <a:srgbClr val="D7E4B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06" name="Rectangle: Rounded Corners 805">
            <a:extLst>
              <a:ext uri="{FF2B5EF4-FFF2-40B4-BE49-F238E27FC236}">
                <a16:creationId xmlns:a16="http://schemas.microsoft.com/office/drawing/2014/main" id="{A7CBA9AF-EFF6-4D23-91C3-5CA72723A805}"/>
              </a:ext>
            </a:extLst>
          </p:cNvPr>
          <p:cNvSpPr/>
          <p:nvPr/>
        </p:nvSpPr>
        <p:spPr>
          <a:xfrm>
            <a:off x="28155900" y="9161034"/>
            <a:ext cx="2286000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Arrow: Right 806">
            <a:extLst>
              <a:ext uri="{FF2B5EF4-FFF2-40B4-BE49-F238E27FC236}">
                <a16:creationId xmlns:a16="http://schemas.microsoft.com/office/drawing/2014/main" id="{918D6F14-4230-402E-9DA8-D70D6FF45E1A}"/>
              </a:ext>
            </a:extLst>
          </p:cNvPr>
          <p:cNvSpPr/>
          <p:nvPr/>
        </p:nvSpPr>
        <p:spPr>
          <a:xfrm rot="7676053" flipV="1">
            <a:off x="27694392" y="11609664"/>
            <a:ext cx="795135" cy="292568"/>
          </a:xfrm>
          <a:prstGeom prst="rightArrow">
            <a:avLst/>
          </a:prstGeom>
          <a:solidFill>
            <a:srgbClr val="FCD5B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11" name="Rectangle: Rounded Corners 810">
            <a:extLst>
              <a:ext uri="{FF2B5EF4-FFF2-40B4-BE49-F238E27FC236}">
                <a16:creationId xmlns:a16="http://schemas.microsoft.com/office/drawing/2014/main" id="{9205FA04-A111-4F3C-B259-C7E8065F6EE3}"/>
              </a:ext>
            </a:extLst>
          </p:cNvPr>
          <p:cNvSpPr/>
          <p:nvPr/>
        </p:nvSpPr>
        <p:spPr>
          <a:xfrm>
            <a:off x="28787120" y="6771140"/>
            <a:ext cx="3016822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Arrow: Right 811">
            <a:extLst>
              <a:ext uri="{FF2B5EF4-FFF2-40B4-BE49-F238E27FC236}">
                <a16:creationId xmlns:a16="http://schemas.microsoft.com/office/drawing/2014/main" id="{251F030E-E7E5-45E9-A29F-B1BE3D1FE78C}"/>
              </a:ext>
            </a:extLst>
          </p:cNvPr>
          <p:cNvSpPr/>
          <p:nvPr/>
        </p:nvSpPr>
        <p:spPr>
          <a:xfrm rot="5759486" flipV="1">
            <a:off x="29745574" y="10350692"/>
            <a:ext cx="2926080" cy="292568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9EBF869A-722A-4DF7-8941-F47128345DC1}"/>
              </a:ext>
            </a:extLst>
          </p:cNvPr>
          <p:cNvSpPr/>
          <p:nvPr/>
        </p:nvSpPr>
        <p:spPr>
          <a:xfrm>
            <a:off x="27399501" y="14020800"/>
            <a:ext cx="332660" cy="5734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00CE64B-3E3E-4196-9AD4-918BB4261B35}"/>
              </a:ext>
            </a:extLst>
          </p:cNvPr>
          <p:cNvSpPr txBox="1"/>
          <p:nvPr/>
        </p:nvSpPr>
        <p:spPr>
          <a:xfrm>
            <a:off x="25973014" y="14738598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preprocessed</a:t>
            </a:r>
          </a:p>
        </p:txBody>
      </p:sp>
      <p:sp>
        <p:nvSpPr>
          <p:cNvPr id="813" name="Arrow: Down 812">
            <a:extLst>
              <a:ext uri="{FF2B5EF4-FFF2-40B4-BE49-F238E27FC236}">
                <a16:creationId xmlns:a16="http://schemas.microsoft.com/office/drawing/2014/main" id="{67D9EFFA-0B90-49E1-AF20-AA294875BEED}"/>
              </a:ext>
            </a:extLst>
          </p:cNvPr>
          <p:cNvSpPr/>
          <p:nvPr/>
        </p:nvSpPr>
        <p:spPr>
          <a:xfrm>
            <a:off x="27399501" y="15546957"/>
            <a:ext cx="332660" cy="5734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BC97166B-D2C2-4624-9FE2-AE3EAF61728A}"/>
              </a:ext>
            </a:extLst>
          </p:cNvPr>
          <p:cNvSpPr txBox="1"/>
          <p:nvPr/>
        </p:nvSpPr>
        <p:spPr>
          <a:xfrm>
            <a:off x="27011759" y="1633815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SVD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712AC823-D5E4-434C-93AC-6135E5904490}"/>
              </a:ext>
            </a:extLst>
          </p:cNvPr>
          <p:cNvSpPr txBox="1"/>
          <p:nvPr/>
        </p:nvSpPr>
        <p:spPr>
          <a:xfrm>
            <a:off x="774939" y="14782800"/>
            <a:ext cx="108836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Centering: </a:t>
            </a: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exclude effects from the offsets</a:t>
            </a:r>
            <a:endParaRPr lang="en-US" sz="4000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Normalization: </a:t>
            </a: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exclude unit differences</a:t>
            </a:r>
            <a:endParaRPr lang="en-US" sz="4000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MFA-normalization: </a:t>
            </a: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equalize contribution to the first component</a:t>
            </a:r>
            <a:endParaRPr lang="en-US" sz="4000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Double-centering the z matrix: </a:t>
            </a: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exclude the offset in correlations of each region</a:t>
            </a:r>
          </a:p>
        </p:txBody>
      </p:sp>
    </p:spTree>
    <p:extLst>
      <p:ext uri="{BB962C8B-B14F-4D97-AF65-F5344CB8AC3E}">
        <p14:creationId xmlns:p14="http://schemas.microsoft.com/office/powerpoint/2010/main" val="183889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145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Ju-Chi Yu</dc:creator>
  <cp:lastModifiedBy>如淇 游</cp:lastModifiedBy>
  <cp:revision>215</cp:revision>
  <dcterms:created xsi:type="dcterms:W3CDTF">2016-01-13T15:46:31Z</dcterms:created>
  <dcterms:modified xsi:type="dcterms:W3CDTF">2019-08-14T04:41:53Z</dcterms:modified>
</cp:coreProperties>
</file>