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516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5032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548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50065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582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5098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7614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900130" algn="l" defTabSz="5225032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AAC5"/>
    <a:srgbClr val="537349"/>
    <a:srgbClr val="D99694"/>
    <a:srgbClr val="FCD5B5"/>
    <a:srgbClr val="D7E4BD"/>
    <a:srgbClr val="CCC1DA"/>
    <a:srgbClr val="8F77AD"/>
    <a:srgbClr val="785D99"/>
    <a:srgbClr val="C4CFC1"/>
    <a:srgbClr val="9DA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5460" autoAdjust="0"/>
  </p:normalViewPr>
  <p:slideViewPr>
    <p:cSldViewPr>
      <p:cViewPr>
        <p:scale>
          <a:sx n="33" d="100"/>
          <a:sy n="33" d="100"/>
        </p:scale>
        <p:origin x="714" y="-29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FE1C3-F2B9-4681-B539-EB54DFDFBEC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B0AE-9C53-4805-9ADF-776FF19B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99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99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98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98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975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970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964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959" algn="l" defTabSz="10159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159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B0AE-9C53-4805-9ADF-776FF19B6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1" y="10226043"/>
            <a:ext cx="3730752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2" y="18653760"/>
            <a:ext cx="30723841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8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7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6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5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3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27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1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0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7383786"/>
            <a:ext cx="47404019" cy="1572844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7383786"/>
            <a:ext cx="141480541" cy="1572844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04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7"/>
            <a:ext cx="37307520" cy="7200897"/>
          </a:xfrm>
        </p:spPr>
        <p:txBody>
          <a:bodyPr anchor="b"/>
          <a:lstStyle>
            <a:lvl1pPr marL="0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1pPr>
            <a:lvl2pPr marL="1187839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375679" indent="0">
              <a:buNone/>
              <a:defRPr sz="4138">
                <a:solidFill>
                  <a:schemeClr val="tx1">
                    <a:tint val="75000"/>
                  </a:schemeClr>
                </a:solidFill>
              </a:defRPr>
            </a:lvl3pPr>
            <a:lvl4pPr marL="356351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4pPr>
            <a:lvl5pPr marL="475135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5pPr>
            <a:lvl6pPr marL="5939199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6pPr>
            <a:lvl7pPr marL="7127038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7pPr>
            <a:lvl8pPr marL="8314877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8pPr>
            <a:lvl9pPr marL="9502717" indent="0">
              <a:buNone/>
              <a:defRPr sz="3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3" y="43014905"/>
            <a:ext cx="94442281" cy="121653298"/>
          </a:xfrm>
        </p:spPr>
        <p:txBody>
          <a:bodyPr/>
          <a:lstStyle>
            <a:lvl1pPr>
              <a:defRPr sz="7275"/>
            </a:lvl1pPr>
            <a:lvl2pPr>
              <a:defRPr sz="6229"/>
            </a:lvl2pPr>
            <a:lvl3pPr>
              <a:defRPr sz="5184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3" y="43014905"/>
            <a:ext cx="94442281" cy="121653298"/>
          </a:xfrm>
        </p:spPr>
        <p:txBody>
          <a:bodyPr/>
          <a:lstStyle>
            <a:lvl1pPr>
              <a:defRPr sz="7275"/>
            </a:lvl1pPr>
            <a:lvl2pPr>
              <a:defRPr sz="6229"/>
            </a:lvl2pPr>
            <a:lvl3pPr>
              <a:defRPr sz="5184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3"/>
            <a:ext cx="19392901" cy="3070857"/>
          </a:xfrm>
        </p:spPr>
        <p:txBody>
          <a:bodyPr anchor="b"/>
          <a:lstStyle>
            <a:lvl1pPr marL="0" indent="0">
              <a:buNone/>
              <a:defRPr sz="6229" b="1"/>
            </a:lvl1pPr>
            <a:lvl2pPr marL="1187839" indent="0">
              <a:buNone/>
              <a:defRPr sz="5184" b="1"/>
            </a:lvl2pPr>
            <a:lvl3pPr marL="2375679" indent="0">
              <a:buNone/>
              <a:defRPr sz="4683" b="1"/>
            </a:lvl3pPr>
            <a:lvl4pPr marL="3563518" indent="0">
              <a:buNone/>
              <a:defRPr sz="4138" b="1"/>
            </a:lvl4pPr>
            <a:lvl5pPr marL="4751358" indent="0">
              <a:buNone/>
              <a:defRPr sz="4138" b="1"/>
            </a:lvl5pPr>
            <a:lvl6pPr marL="5939199" indent="0">
              <a:buNone/>
              <a:defRPr sz="4138" b="1"/>
            </a:lvl6pPr>
            <a:lvl7pPr marL="7127038" indent="0">
              <a:buNone/>
              <a:defRPr sz="4138" b="1"/>
            </a:lvl7pPr>
            <a:lvl8pPr marL="8314877" indent="0">
              <a:buNone/>
              <a:defRPr sz="4138" b="1"/>
            </a:lvl8pPr>
            <a:lvl9pPr marL="9502717" indent="0">
              <a:buNone/>
              <a:defRPr sz="4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0"/>
            <a:ext cx="19392901" cy="18966183"/>
          </a:xfrm>
        </p:spPr>
        <p:txBody>
          <a:bodyPr/>
          <a:lstStyle>
            <a:lvl1pPr>
              <a:defRPr sz="6229"/>
            </a:lvl1pPr>
            <a:lvl2pPr>
              <a:defRPr sz="5184"/>
            </a:lvl2pPr>
            <a:lvl3pPr>
              <a:defRPr sz="4683"/>
            </a:lvl3pPr>
            <a:lvl4pPr>
              <a:defRPr sz="4138"/>
            </a:lvl4pPr>
            <a:lvl5pPr>
              <a:defRPr sz="4138"/>
            </a:lvl5pPr>
            <a:lvl6pPr>
              <a:defRPr sz="4138"/>
            </a:lvl6pPr>
            <a:lvl7pPr>
              <a:defRPr sz="4138"/>
            </a:lvl7pPr>
            <a:lvl8pPr>
              <a:defRPr sz="4138"/>
            </a:lvl8pPr>
            <a:lvl9pPr>
              <a:defRPr sz="4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lvl1pPr marL="0" indent="0">
              <a:buNone/>
              <a:defRPr sz="6229" b="1"/>
            </a:lvl1pPr>
            <a:lvl2pPr marL="1187839" indent="0">
              <a:buNone/>
              <a:defRPr sz="5184" b="1"/>
            </a:lvl2pPr>
            <a:lvl3pPr marL="2375679" indent="0">
              <a:buNone/>
              <a:defRPr sz="4683" b="1"/>
            </a:lvl3pPr>
            <a:lvl4pPr marL="3563518" indent="0">
              <a:buNone/>
              <a:defRPr sz="4138" b="1"/>
            </a:lvl4pPr>
            <a:lvl5pPr marL="4751358" indent="0">
              <a:buNone/>
              <a:defRPr sz="4138" b="1"/>
            </a:lvl5pPr>
            <a:lvl6pPr marL="5939199" indent="0">
              <a:buNone/>
              <a:defRPr sz="4138" b="1"/>
            </a:lvl6pPr>
            <a:lvl7pPr marL="7127038" indent="0">
              <a:buNone/>
              <a:defRPr sz="4138" b="1"/>
            </a:lvl7pPr>
            <a:lvl8pPr marL="8314877" indent="0">
              <a:buNone/>
              <a:defRPr sz="4138" b="1"/>
            </a:lvl8pPr>
            <a:lvl9pPr marL="9502717" indent="0">
              <a:buNone/>
              <a:defRPr sz="4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lvl1pPr>
              <a:defRPr sz="6229"/>
            </a:lvl1pPr>
            <a:lvl2pPr>
              <a:defRPr sz="5184"/>
            </a:lvl2pPr>
            <a:lvl3pPr>
              <a:defRPr sz="4683"/>
            </a:lvl3pPr>
            <a:lvl4pPr>
              <a:defRPr sz="4138"/>
            </a:lvl4pPr>
            <a:lvl5pPr>
              <a:defRPr sz="4138"/>
            </a:lvl5pPr>
            <a:lvl6pPr>
              <a:defRPr sz="4138"/>
            </a:lvl6pPr>
            <a:lvl7pPr>
              <a:defRPr sz="4138"/>
            </a:lvl7pPr>
            <a:lvl8pPr>
              <a:defRPr sz="4138"/>
            </a:lvl8pPr>
            <a:lvl9pPr>
              <a:defRPr sz="41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3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1" cy="5577840"/>
          </a:xfrm>
        </p:spPr>
        <p:txBody>
          <a:bodyPr anchor="b"/>
          <a:lstStyle>
            <a:lvl1pPr algn="l">
              <a:defRPr sz="51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310644"/>
            <a:ext cx="24536399" cy="28094943"/>
          </a:xfrm>
        </p:spPr>
        <p:txBody>
          <a:bodyPr/>
          <a:lstStyle>
            <a:lvl1pPr>
              <a:defRPr sz="8320"/>
            </a:lvl1pPr>
            <a:lvl2pPr>
              <a:defRPr sz="7275"/>
            </a:lvl2pPr>
            <a:lvl3pPr>
              <a:defRPr sz="6229"/>
            </a:lvl3pPr>
            <a:lvl4pPr>
              <a:defRPr sz="5184"/>
            </a:lvl4pPr>
            <a:lvl5pPr>
              <a:defRPr sz="5184"/>
            </a:lvl5pPr>
            <a:lvl6pPr>
              <a:defRPr sz="5184"/>
            </a:lvl6pPr>
            <a:lvl7pPr>
              <a:defRPr sz="5184"/>
            </a:lvl7pPr>
            <a:lvl8pPr>
              <a:defRPr sz="5184"/>
            </a:lvl8pPr>
            <a:lvl9pPr>
              <a:defRPr sz="5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1" cy="22517103"/>
          </a:xfrm>
        </p:spPr>
        <p:txBody>
          <a:bodyPr/>
          <a:lstStyle>
            <a:lvl1pPr marL="0" indent="0">
              <a:buNone/>
              <a:defRPr sz="3638"/>
            </a:lvl1pPr>
            <a:lvl2pPr marL="1187839" indent="0">
              <a:buNone/>
              <a:defRPr sz="3138"/>
            </a:lvl2pPr>
            <a:lvl3pPr marL="2375679" indent="0">
              <a:buNone/>
              <a:defRPr sz="2591"/>
            </a:lvl3pPr>
            <a:lvl4pPr marL="3563518" indent="0">
              <a:buNone/>
              <a:defRPr sz="2319"/>
            </a:lvl4pPr>
            <a:lvl5pPr marL="4751358" indent="0">
              <a:buNone/>
              <a:defRPr sz="2319"/>
            </a:lvl5pPr>
            <a:lvl6pPr marL="5939199" indent="0">
              <a:buNone/>
              <a:defRPr sz="2319"/>
            </a:lvl6pPr>
            <a:lvl7pPr marL="7127038" indent="0">
              <a:buNone/>
              <a:defRPr sz="2319"/>
            </a:lvl7pPr>
            <a:lvl8pPr marL="8314877" indent="0">
              <a:buNone/>
              <a:defRPr sz="2319"/>
            </a:lvl8pPr>
            <a:lvl9pPr marL="9502717" indent="0">
              <a:buNone/>
              <a:defRPr sz="23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2"/>
            <a:ext cx="26334720" cy="2720342"/>
          </a:xfrm>
        </p:spPr>
        <p:txBody>
          <a:bodyPr anchor="b"/>
          <a:lstStyle>
            <a:lvl1pPr algn="l">
              <a:defRPr sz="518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2"/>
            <a:ext cx="26334720" cy="19751040"/>
          </a:xfrm>
        </p:spPr>
        <p:txBody>
          <a:bodyPr/>
          <a:lstStyle>
            <a:lvl1pPr marL="0" indent="0">
              <a:buNone/>
              <a:defRPr sz="8320"/>
            </a:lvl1pPr>
            <a:lvl2pPr marL="1187839" indent="0">
              <a:buNone/>
              <a:defRPr sz="7275"/>
            </a:lvl2pPr>
            <a:lvl3pPr marL="2375679" indent="0">
              <a:buNone/>
              <a:defRPr sz="6229"/>
            </a:lvl3pPr>
            <a:lvl4pPr marL="3563518" indent="0">
              <a:buNone/>
              <a:defRPr sz="5184"/>
            </a:lvl4pPr>
            <a:lvl5pPr marL="4751358" indent="0">
              <a:buNone/>
              <a:defRPr sz="5184"/>
            </a:lvl5pPr>
            <a:lvl6pPr marL="5939199" indent="0">
              <a:buNone/>
              <a:defRPr sz="5184"/>
            </a:lvl6pPr>
            <a:lvl7pPr marL="7127038" indent="0">
              <a:buNone/>
              <a:defRPr sz="5184"/>
            </a:lvl7pPr>
            <a:lvl8pPr marL="8314877" indent="0">
              <a:buNone/>
              <a:defRPr sz="5184"/>
            </a:lvl8pPr>
            <a:lvl9pPr marL="9502717" indent="0">
              <a:buNone/>
              <a:defRPr sz="518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5"/>
            <a:ext cx="26334720" cy="3863337"/>
          </a:xfrm>
        </p:spPr>
        <p:txBody>
          <a:bodyPr/>
          <a:lstStyle>
            <a:lvl1pPr marL="0" indent="0">
              <a:buNone/>
              <a:defRPr sz="3638"/>
            </a:lvl1pPr>
            <a:lvl2pPr marL="1187839" indent="0">
              <a:buNone/>
              <a:defRPr sz="3138"/>
            </a:lvl2pPr>
            <a:lvl3pPr marL="2375679" indent="0">
              <a:buNone/>
              <a:defRPr sz="2591"/>
            </a:lvl3pPr>
            <a:lvl4pPr marL="3563518" indent="0">
              <a:buNone/>
              <a:defRPr sz="2319"/>
            </a:lvl4pPr>
            <a:lvl5pPr marL="4751358" indent="0">
              <a:buNone/>
              <a:defRPr sz="2319"/>
            </a:lvl5pPr>
            <a:lvl6pPr marL="5939199" indent="0">
              <a:buNone/>
              <a:defRPr sz="2319"/>
            </a:lvl6pPr>
            <a:lvl7pPr marL="7127038" indent="0">
              <a:buNone/>
              <a:defRPr sz="2319"/>
            </a:lvl7pPr>
            <a:lvl8pPr marL="8314877" indent="0">
              <a:buNone/>
              <a:defRPr sz="2319"/>
            </a:lvl8pPr>
            <a:lvl9pPr marL="9502717" indent="0">
              <a:buNone/>
              <a:defRPr sz="23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1" cy="5486400"/>
          </a:xfrm>
          <a:prstGeom prst="rect">
            <a:avLst/>
          </a:prstGeom>
        </p:spPr>
        <p:txBody>
          <a:bodyPr vert="horz" lIns="522504" tIns="261252" rIns="522504" bIns="2612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1" cy="21724622"/>
          </a:xfrm>
          <a:prstGeom prst="rect">
            <a:avLst/>
          </a:prstGeom>
        </p:spPr>
        <p:txBody>
          <a:bodyPr vert="horz" lIns="522504" tIns="261252" rIns="522504" bIns="2612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4"/>
            <a:ext cx="102412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l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76F7-A56D-4EBA-BD84-097719CF2EE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2" y="30510484"/>
            <a:ext cx="138988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ctr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4"/>
            <a:ext cx="10241280" cy="1752600"/>
          </a:xfrm>
          <a:prstGeom prst="rect">
            <a:avLst/>
          </a:prstGeom>
        </p:spPr>
        <p:txBody>
          <a:bodyPr vert="horz" lIns="522504" tIns="261252" rIns="522504" bIns="261252" rtlCol="0" anchor="ctr"/>
          <a:lstStyle>
            <a:lvl1pPr algn="r">
              <a:defRPr sz="3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C59-CCD4-46CE-B046-3D8EC4DD7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75679" rtl="0" eaLnBrk="1" latinLnBrk="0" hangingPunct="1">
        <a:spcBef>
          <a:spcPct val="0"/>
        </a:spcBef>
        <a:buNone/>
        <a:defRPr sz="114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880" indent="-890880" algn="l" defTabSz="2375679" rtl="0" eaLnBrk="1" latinLnBrk="0" hangingPunct="1">
        <a:spcBef>
          <a:spcPct val="20000"/>
        </a:spcBef>
        <a:buFont typeface="Arial" pitchFamily="34" charset="0"/>
        <a:buChar char="•"/>
        <a:defRPr sz="8320" kern="1200">
          <a:solidFill>
            <a:schemeClr val="tx1"/>
          </a:solidFill>
          <a:latin typeface="+mn-lt"/>
          <a:ea typeface="+mn-ea"/>
          <a:cs typeface="+mn-cs"/>
        </a:defRPr>
      </a:lvl1pPr>
      <a:lvl2pPr marL="1930240" indent="-742400" algn="l" defTabSz="2375679" rtl="0" eaLnBrk="1" latinLnBrk="0" hangingPunct="1">
        <a:spcBef>
          <a:spcPct val="20000"/>
        </a:spcBef>
        <a:buFont typeface="Arial" pitchFamily="34" charset="0"/>
        <a:buChar char="–"/>
        <a:defRPr sz="7275" kern="1200">
          <a:solidFill>
            <a:schemeClr val="tx1"/>
          </a:solidFill>
          <a:latin typeface="+mn-lt"/>
          <a:ea typeface="+mn-ea"/>
          <a:cs typeface="+mn-cs"/>
        </a:defRPr>
      </a:lvl2pPr>
      <a:lvl3pPr marL="2969599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6229" kern="1200">
          <a:solidFill>
            <a:schemeClr val="tx1"/>
          </a:solidFill>
          <a:latin typeface="+mn-lt"/>
          <a:ea typeface="+mn-ea"/>
          <a:cs typeface="+mn-cs"/>
        </a:defRPr>
      </a:lvl3pPr>
      <a:lvl4pPr marL="4157439" indent="-593920" algn="l" defTabSz="2375679" rtl="0" eaLnBrk="1" latinLnBrk="0" hangingPunct="1">
        <a:spcBef>
          <a:spcPct val="20000"/>
        </a:spcBef>
        <a:buFont typeface="Arial" pitchFamily="34" charset="0"/>
        <a:buChar char="–"/>
        <a:defRPr sz="5184" kern="1200">
          <a:solidFill>
            <a:schemeClr val="tx1"/>
          </a:solidFill>
          <a:latin typeface="+mn-lt"/>
          <a:ea typeface="+mn-ea"/>
          <a:cs typeface="+mn-cs"/>
        </a:defRPr>
      </a:lvl4pPr>
      <a:lvl5pPr marL="5345278" indent="-593920" algn="l" defTabSz="2375679" rtl="0" eaLnBrk="1" latinLnBrk="0" hangingPunct="1">
        <a:spcBef>
          <a:spcPct val="20000"/>
        </a:spcBef>
        <a:buFont typeface="Arial" pitchFamily="34" charset="0"/>
        <a:buChar char="»"/>
        <a:defRPr sz="5184" kern="1200">
          <a:solidFill>
            <a:schemeClr val="tx1"/>
          </a:solidFill>
          <a:latin typeface="+mn-lt"/>
          <a:ea typeface="+mn-ea"/>
          <a:cs typeface="+mn-cs"/>
        </a:defRPr>
      </a:lvl5pPr>
      <a:lvl6pPr marL="6533119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6pPr>
      <a:lvl7pPr marL="772095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7pPr>
      <a:lvl8pPr marL="890879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8pPr>
      <a:lvl9pPr marL="10096637" indent="-593920" algn="l" defTabSz="2375679" rtl="0" eaLnBrk="1" latinLnBrk="0" hangingPunct="1">
        <a:spcBef>
          <a:spcPct val="20000"/>
        </a:spcBef>
        <a:buFont typeface="Arial" pitchFamily="34" charset="0"/>
        <a:buChar char="•"/>
        <a:defRPr sz="5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1pPr>
      <a:lvl2pPr marL="118783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2pPr>
      <a:lvl3pPr marL="237567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56351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4pPr>
      <a:lvl5pPr marL="475135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5pPr>
      <a:lvl6pPr marL="5939199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6pPr>
      <a:lvl7pPr marL="7127038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7pPr>
      <a:lvl8pPr marL="8314877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8pPr>
      <a:lvl9pPr marL="9502717" algn="l" defTabSz="2375679" rtl="0" eaLnBrk="1" latinLnBrk="0" hangingPunct="1">
        <a:defRPr sz="46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ctangle 457">
            <a:extLst>
              <a:ext uri="{FF2B5EF4-FFF2-40B4-BE49-F238E27FC236}">
                <a16:creationId xmlns:a16="http://schemas.microsoft.com/office/drawing/2014/main" id="{40C60CC8-2A12-400B-BD63-77195F7C7162}"/>
              </a:ext>
            </a:extLst>
          </p:cNvPr>
          <p:cNvSpPr/>
          <p:nvPr/>
        </p:nvSpPr>
        <p:spPr>
          <a:xfrm>
            <a:off x="30143227" y="13253564"/>
            <a:ext cx="180616" cy="194386"/>
          </a:xfrm>
          <a:prstGeom prst="rect">
            <a:avLst/>
          </a:prstGeom>
          <a:solidFill>
            <a:srgbClr val="46AA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E2735E8-40EC-49A6-91D3-8BD5DB78F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24387"/>
              </p:ext>
            </p:extLst>
          </p:nvPr>
        </p:nvGraphicFramePr>
        <p:xfrm>
          <a:off x="10707328" y="18141161"/>
          <a:ext cx="26313681" cy="14485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845">
                  <a:extLst>
                    <a:ext uri="{9D8B030D-6E8A-4147-A177-3AD203B41FA5}">
                      <a16:colId xmlns:a16="http://schemas.microsoft.com/office/drawing/2014/main" val="3385958035"/>
                    </a:ext>
                  </a:extLst>
                </a:gridCol>
                <a:gridCol w="2580181">
                  <a:extLst>
                    <a:ext uri="{9D8B030D-6E8A-4147-A177-3AD203B41FA5}">
                      <a16:colId xmlns:a16="http://schemas.microsoft.com/office/drawing/2014/main" val="2016417722"/>
                    </a:ext>
                  </a:extLst>
                </a:gridCol>
                <a:gridCol w="3395912">
                  <a:extLst>
                    <a:ext uri="{9D8B030D-6E8A-4147-A177-3AD203B41FA5}">
                      <a16:colId xmlns:a16="http://schemas.microsoft.com/office/drawing/2014/main" val="3727252081"/>
                    </a:ext>
                  </a:extLst>
                </a:gridCol>
                <a:gridCol w="3836534">
                  <a:extLst>
                    <a:ext uri="{9D8B030D-6E8A-4147-A177-3AD203B41FA5}">
                      <a16:colId xmlns:a16="http://schemas.microsoft.com/office/drawing/2014/main" val="3064312178"/>
                    </a:ext>
                  </a:extLst>
                </a:gridCol>
                <a:gridCol w="5605755">
                  <a:extLst>
                    <a:ext uri="{9D8B030D-6E8A-4147-A177-3AD203B41FA5}">
                      <a16:colId xmlns:a16="http://schemas.microsoft.com/office/drawing/2014/main" val="2337513506"/>
                    </a:ext>
                  </a:extLst>
                </a:gridCol>
                <a:gridCol w="5963552">
                  <a:extLst>
                    <a:ext uri="{9D8B030D-6E8A-4147-A177-3AD203B41FA5}">
                      <a16:colId xmlns:a16="http://schemas.microsoft.com/office/drawing/2014/main" val="3202918464"/>
                    </a:ext>
                  </a:extLst>
                </a:gridCol>
                <a:gridCol w="4572902">
                  <a:extLst>
                    <a:ext uri="{9D8B030D-6E8A-4147-A177-3AD203B41FA5}">
                      <a16:colId xmlns:a16="http://schemas.microsoft.com/office/drawing/2014/main" val="775002031"/>
                    </a:ext>
                  </a:extLst>
                </a:gridCol>
              </a:tblGrid>
              <a:tr h="530034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Dimensions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Scree plot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3756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Sessions factor scores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Subject-network factor scores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Map in the brain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053693"/>
                  </a:ext>
                </a:extLst>
              </a:tr>
              <a:tr h="6977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z-matrices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718670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rows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54201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centered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5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edge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0773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subject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MFA-normalized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6673"/>
                  </a:ext>
                </a:extLst>
              </a:tr>
              <a:tr h="6977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z-matrices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319840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rows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88628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centered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39197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edge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HMFA-normalized (edge </a:t>
                      </a:r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  <a:sym typeface="Wingdings" panose="05000000000000000000" pitchFamily="2" charset="2"/>
                        </a:rPr>
                        <a:t> subject)</a:t>
                      </a:r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0218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subject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95280"/>
                  </a:ext>
                </a:extLst>
              </a:tr>
              <a:tr h="6977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z-matrices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double-centered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974624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rows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88579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centered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52328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edge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67482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subject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MFA-normalized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11160"/>
                  </a:ext>
                </a:extLst>
              </a:tr>
              <a:tr h="6977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z-matrices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94552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rows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77648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centered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21542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edge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HMFA-normalized (edge </a:t>
                      </a:r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  <a:sym typeface="Wingdings" panose="05000000000000000000" pitchFamily="2" charset="2"/>
                        </a:rPr>
                        <a:t> subject)</a:t>
                      </a:r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2603"/>
                  </a:ext>
                </a:extLst>
              </a:tr>
              <a:tr h="69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subject tables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28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0395"/>
                  </a:ext>
                </a:extLst>
              </a:tr>
            </a:tbl>
          </a:graphicData>
        </a:graphic>
      </p:graphicFrame>
      <p:pic>
        <p:nvPicPr>
          <p:cNvPr id="456" name="Picture 455">
            <a:extLst>
              <a:ext uri="{FF2B5EF4-FFF2-40B4-BE49-F238E27FC236}">
                <a16:creationId xmlns:a16="http://schemas.microsoft.com/office/drawing/2014/main" id="{1868FE37-F5C7-48D4-9220-47E98D1B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486" y="19281337"/>
            <a:ext cx="3576143" cy="2554388"/>
          </a:xfrm>
          <a:prstGeom prst="rect">
            <a:avLst/>
          </a:prstGeom>
        </p:spPr>
      </p:pic>
      <p:sp>
        <p:nvSpPr>
          <p:cNvPr id="652" name="TextBox 651"/>
          <p:cNvSpPr txBox="1"/>
          <p:nvPr/>
        </p:nvSpPr>
        <p:spPr>
          <a:xfrm>
            <a:off x="404160" y="6172200"/>
            <a:ext cx="10022922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Motivations: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Individual can have different numbers of brain regions, brain networks, and regions within each network.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Mapping individuals to one template or an average brain could be problematic.</a:t>
            </a: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Important for specific fields of studies: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Aging study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Lesion study</a:t>
            </a:r>
          </a:p>
          <a:p>
            <a:pPr marL="118872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Developmental study</a:t>
            </a:r>
          </a:p>
          <a:p>
            <a:pPr marL="576072" indent="-576072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Objectives—to develop a new technique that: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Keeps individual differences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Analyzes in a local, instead of an atlas, space</a:t>
            </a:r>
          </a:p>
          <a:p>
            <a:pPr marL="1188720" lvl="1" indent="-576072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Allows different numbers of regions/networks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7C99D7D-3AD7-462E-B2B1-186CB9B6E50E}"/>
              </a:ext>
            </a:extLst>
          </p:cNvPr>
          <p:cNvSpPr txBox="1"/>
          <p:nvPr/>
        </p:nvSpPr>
        <p:spPr>
          <a:xfrm>
            <a:off x="21945600" y="11575395"/>
            <a:ext cx="120879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84016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For </a:t>
            </a:r>
            <a:r>
              <a:rPr lang="en-US" sz="3200" u="sng" dirty="0">
                <a:solidFill>
                  <a:srgbClr val="537349"/>
                </a:solidFill>
                <a:latin typeface="Helvetica"/>
                <a:cs typeface="Helvetica"/>
              </a:rPr>
              <a:t>each session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 of </a:t>
            </a:r>
            <a:r>
              <a:rPr lang="en-US" sz="3200" u="sng" dirty="0">
                <a:solidFill>
                  <a:srgbClr val="537349"/>
                </a:solidFill>
                <a:latin typeface="Helvetica"/>
                <a:cs typeface="Helvetica"/>
              </a:rPr>
              <a:t>each participants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:</a:t>
            </a: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lvl="1"/>
            <a:endParaRPr lang="en-US" sz="3200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3184016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Only the common network across participants were selected and analyzed actively.</a:t>
            </a:r>
          </a:p>
          <a:p>
            <a:pPr marL="3184016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Negative and perfect z-transformed correlations were excluded from the analysis.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CB9C93ED-ED99-44FC-B89A-33D7725C25E5}"/>
              </a:ext>
            </a:extLst>
          </p:cNvPr>
          <p:cNvCxnSpPr>
            <a:cxnSpLocks/>
          </p:cNvCxnSpPr>
          <p:nvPr/>
        </p:nvCxnSpPr>
        <p:spPr>
          <a:xfrm>
            <a:off x="387050" y="28879800"/>
            <a:ext cx="10040032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281475"/>
            <a:ext cx="43281599" cy="4571966"/>
          </a:xfrm>
          <a:prstGeom prst="rect">
            <a:avLst/>
          </a:prstGeom>
          <a:solidFill>
            <a:srgbClr val="785D99"/>
          </a:solidFill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1" dirty="0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37222847" y="18071626"/>
            <a:ext cx="6339169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4003000" y="6118390"/>
            <a:ext cx="19559016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0627360" y="6118390"/>
            <a:ext cx="13142914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290975" y="6118390"/>
            <a:ext cx="10032192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Snip Diagonal Corner Rectangle 246"/>
          <p:cNvSpPr/>
          <p:nvPr/>
        </p:nvSpPr>
        <p:spPr>
          <a:xfrm>
            <a:off x="10591862" y="5086055"/>
            <a:ext cx="13142914" cy="11750259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0" name="Snip Single Corner Rectangle 269"/>
          <p:cNvSpPr/>
          <p:nvPr/>
        </p:nvSpPr>
        <p:spPr>
          <a:xfrm rot="10800000">
            <a:off x="37285443" y="17078630"/>
            <a:ext cx="6300944" cy="15558281"/>
          </a:xfrm>
          <a:prstGeom prst="snip1Rect">
            <a:avLst>
              <a:gd name="adj" fmla="val 12880"/>
            </a:avLst>
          </a:prstGeom>
          <a:noFill/>
          <a:ln w="152400" cmpd="sng">
            <a:solidFill>
              <a:srgbClr val="695285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>
              <a:solidFill>
                <a:srgbClr val="695285"/>
              </a:solidFill>
            </a:endParaRPr>
          </a:p>
        </p:txBody>
      </p:sp>
      <p:sp>
        <p:nvSpPr>
          <p:cNvPr id="271" name="Snip Single Corner Rectangle 270"/>
          <p:cNvSpPr/>
          <p:nvPr/>
        </p:nvSpPr>
        <p:spPr>
          <a:xfrm>
            <a:off x="24003000" y="5086055"/>
            <a:ext cx="19559016" cy="11750260"/>
          </a:xfrm>
          <a:prstGeom prst="snip1Rect">
            <a:avLst>
              <a:gd name="adj" fmla="val 8738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2" name="Snip Single Corner Rectangle 271"/>
          <p:cNvSpPr/>
          <p:nvPr/>
        </p:nvSpPr>
        <p:spPr>
          <a:xfrm>
            <a:off x="304802" y="5114969"/>
            <a:ext cx="10032192" cy="12898881"/>
          </a:xfrm>
          <a:prstGeom prst="snip1Rect">
            <a:avLst>
              <a:gd name="adj" fmla="val 9498"/>
            </a:avLst>
          </a:prstGeom>
          <a:noFill/>
          <a:ln w="152400" cmpd="sng">
            <a:solidFill>
              <a:srgbClr val="604A7B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>
              <a:solidFill>
                <a:srgbClr val="604A7B"/>
              </a:solidFill>
            </a:endParaRPr>
          </a:p>
        </p:txBody>
      </p:sp>
      <p:sp>
        <p:nvSpPr>
          <p:cNvPr id="273" name="Snip Single Corner Rectangle 272"/>
          <p:cNvSpPr/>
          <p:nvPr/>
        </p:nvSpPr>
        <p:spPr>
          <a:xfrm>
            <a:off x="304802" y="27927300"/>
            <a:ext cx="10032192" cy="4709618"/>
          </a:xfrm>
          <a:prstGeom prst="snip1Rect">
            <a:avLst>
              <a:gd name="adj" fmla="val 17162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8" name="TextBox 7"/>
          <p:cNvSpPr txBox="1"/>
          <p:nvPr/>
        </p:nvSpPr>
        <p:spPr>
          <a:xfrm>
            <a:off x="3535592" y="5207298"/>
            <a:ext cx="3542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1. Question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64405" y="5200991"/>
            <a:ext cx="7173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2. Standard approaches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99797" y="5195077"/>
            <a:ext cx="616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3. Proposed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55857" y="17288194"/>
            <a:ext cx="4160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7. Discussion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1237" y="852768"/>
            <a:ext cx="3289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Resting-state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30435" y="2721114"/>
            <a:ext cx="2223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Ju-Chi Yu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, Micaela Chen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1,2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, 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Hervé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 Abdi</a:t>
            </a:r>
            <a:r>
              <a:rPr lang="en-US" sz="40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51670" y="3468469"/>
            <a:ext cx="2938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1. School of Behavior and Brain Sciences, the University of Texas at Dallas; 2. Center of Vital Longevity, the University of Texas at Dallas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35939" y="4124980"/>
            <a:ext cx="2161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elvetica"/>
                <a:cs typeface="Helvetica"/>
              </a:rPr>
              <a:t>Ju-Chi.Yu@utdallas.edu, Micaela.Chen@utdallas.edu, herve@utdallas.edu</a:t>
            </a:r>
          </a:p>
        </p:txBody>
      </p:sp>
      <p:pic>
        <p:nvPicPr>
          <p:cNvPr id="3" name="Picture 2" descr="utdallas-Lavande2.tiff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00" y="1462665"/>
            <a:ext cx="5353988" cy="1966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617604" y="18059400"/>
            <a:ext cx="26403406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32015" y="17289959"/>
            <a:ext cx="7774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537349"/>
                </a:solidFill>
                <a:latin typeface="Helvetica"/>
                <a:cs typeface="Helvetica"/>
              </a:rPr>
              <a:t>6. Results</a:t>
            </a:r>
          </a:p>
        </p:txBody>
      </p:sp>
      <p:sp>
        <p:nvSpPr>
          <p:cNvPr id="47" name="Snip Diagonal Corner Rectangle 46"/>
          <p:cNvSpPr/>
          <p:nvPr/>
        </p:nvSpPr>
        <p:spPr>
          <a:xfrm>
            <a:off x="10591862" y="17068800"/>
            <a:ext cx="26441338" cy="15558282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5CD97C92-1137-4756-8A83-5D07014F2162}"/>
              </a:ext>
            </a:extLst>
          </p:cNvPr>
          <p:cNvSpPr txBox="1"/>
          <p:nvPr/>
        </p:nvSpPr>
        <p:spPr>
          <a:xfrm>
            <a:off x="2574346" y="28048803"/>
            <a:ext cx="5682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5. Preprocessing</a:t>
            </a:r>
          </a:p>
        </p:txBody>
      </p:sp>
      <p:pic>
        <p:nvPicPr>
          <p:cNvPr id="60" name="Picture 4" descr="Image result for Behavioral and brain sciences utd">
            <a:extLst>
              <a:ext uri="{FF2B5EF4-FFF2-40B4-BE49-F238E27FC236}">
                <a16:creationId xmlns:a16="http://schemas.microsoft.com/office/drawing/2014/main" id="{E8B5CFC0-5394-4914-B9DA-A64E9CC9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500" y="-5866840"/>
            <a:ext cx="2129850" cy="21298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Logo dallas ">
            <a:extLst>
              <a:ext uri="{FF2B5EF4-FFF2-40B4-BE49-F238E27FC236}">
                <a16:creationId xmlns:a16="http://schemas.microsoft.com/office/drawing/2014/main" id="{F0D03E8C-E73E-442C-ADF3-7052003C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110" y="1640810"/>
            <a:ext cx="6232490" cy="15139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C638D57-6DF3-471B-9A25-C8D636341EB7}"/>
              </a:ext>
            </a:extLst>
          </p:cNvPr>
          <p:cNvGrpSpPr/>
          <p:nvPr/>
        </p:nvGrpSpPr>
        <p:grpSpPr>
          <a:xfrm>
            <a:off x="38164897" y="8915682"/>
            <a:ext cx="3514934" cy="2439551"/>
            <a:chOff x="13680263" y="13711522"/>
            <a:chExt cx="3514934" cy="243955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0F80C16-2565-4FE7-835E-FBB9639F8EE0}"/>
                </a:ext>
              </a:extLst>
            </p:cNvPr>
            <p:cNvGrpSpPr/>
            <p:nvPr/>
          </p:nvGrpSpPr>
          <p:grpSpPr>
            <a:xfrm>
              <a:off x="13680263" y="13711522"/>
              <a:ext cx="607894" cy="766478"/>
              <a:chOff x="13680263" y="13607108"/>
              <a:chExt cx="607894" cy="766478"/>
            </a:xfrm>
          </p:grpSpPr>
          <p:sp>
            <p:nvSpPr>
              <p:cNvPr id="517" name="Isosceles Triangle 516">
                <a:extLst>
                  <a:ext uri="{FF2B5EF4-FFF2-40B4-BE49-F238E27FC236}">
                    <a16:creationId xmlns:a16="http://schemas.microsoft.com/office/drawing/2014/main" id="{5CDE7EB7-9349-4672-AD6E-B1E1580580FD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A1CACD3C-939A-4797-B262-EF50A21164E9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6D2B3FA2-4B9A-44FE-8C42-35C5A44D6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6" name="Arrow: Right 515">
              <a:extLst>
                <a:ext uri="{FF2B5EF4-FFF2-40B4-BE49-F238E27FC236}">
                  <a16:creationId xmlns:a16="http://schemas.microsoft.com/office/drawing/2014/main" id="{FC40D46A-5438-4E67-86E3-025602F3ABDA}"/>
                </a:ext>
              </a:extLst>
            </p:cNvPr>
            <p:cNvSpPr/>
            <p:nvPr/>
          </p:nvSpPr>
          <p:spPr>
            <a:xfrm>
              <a:off x="14532040" y="14076470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36DA4BD1-C7AF-4390-81D4-58956F104B5B}"/>
                </a:ext>
              </a:extLst>
            </p:cNvPr>
            <p:cNvSpPr/>
            <p:nvPr/>
          </p:nvSpPr>
          <p:spPr>
            <a:xfrm>
              <a:off x="15201805" y="14121384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39AFA79-C74F-478F-B182-CA3D45707284}"/>
                </a:ext>
              </a:extLst>
            </p:cNvPr>
            <p:cNvGrpSpPr/>
            <p:nvPr/>
          </p:nvGrpSpPr>
          <p:grpSpPr>
            <a:xfrm>
              <a:off x="13680263" y="14437769"/>
              <a:ext cx="607894" cy="766478"/>
              <a:chOff x="13680263" y="14437769"/>
              <a:chExt cx="607894" cy="766478"/>
            </a:xfrm>
          </p:grpSpPr>
          <p:sp>
            <p:nvSpPr>
              <p:cNvPr id="523" name="Isosceles Triangle 522">
                <a:extLst>
                  <a:ext uri="{FF2B5EF4-FFF2-40B4-BE49-F238E27FC236}">
                    <a16:creationId xmlns:a16="http://schemas.microsoft.com/office/drawing/2014/main" id="{AD81C955-7E36-442B-A303-667693CC0CEB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D122B4-6189-4B4B-AAB1-7633736B2E2B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63CC089A-27A2-45A3-837F-CD9279D93C87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7EB4F0C2-A53D-4234-AB40-146E6D960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2" name="Arrow: Right 521">
              <a:extLst>
                <a:ext uri="{FF2B5EF4-FFF2-40B4-BE49-F238E27FC236}">
                  <a16:creationId xmlns:a16="http://schemas.microsoft.com/office/drawing/2014/main" id="{1EA87F5B-CC44-48CC-9F38-A326767A1E83}"/>
                </a:ext>
              </a:extLst>
            </p:cNvPr>
            <p:cNvSpPr/>
            <p:nvPr/>
          </p:nvSpPr>
          <p:spPr>
            <a:xfrm>
              <a:off x="14532040" y="14802717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440CC521-2840-4D06-9834-1E4FAAA49513}"/>
                </a:ext>
              </a:extLst>
            </p:cNvPr>
            <p:cNvSpPr/>
            <p:nvPr/>
          </p:nvSpPr>
          <p:spPr>
            <a:xfrm>
              <a:off x="15201805" y="14847631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2C3A02F-F787-4A38-8034-D96F20415FD6}"/>
                </a:ext>
              </a:extLst>
            </p:cNvPr>
            <p:cNvGrpSpPr/>
            <p:nvPr/>
          </p:nvGrpSpPr>
          <p:grpSpPr>
            <a:xfrm>
              <a:off x="13680263" y="15384595"/>
              <a:ext cx="607894" cy="766478"/>
              <a:chOff x="13680263" y="16022779"/>
              <a:chExt cx="607894" cy="766478"/>
            </a:xfrm>
          </p:grpSpPr>
          <p:sp>
            <p:nvSpPr>
              <p:cNvPr id="528" name="Isosceles Triangle 527">
                <a:extLst>
                  <a:ext uri="{FF2B5EF4-FFF2-40B4-BE49-F238E27FC236}">
                    <a16:creationId xmlns:a16="http://schemas.microsoft.com/office/drawing/2014/main" id="{22F64D6F-BCA7-460C-B254-093DEC935705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97DDCEFE-4AD9-4949-81EC-B7B938E37A22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65366EE-E5F9-49E9-8A70-E90BCC715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7" name="Arrow: Right 526">
              <a:extLst>
                <a:ext uri="{FF2B5EF4-FFF2-40B4-BE49-F238E27FC236}">
                  <a16:creationId xmlns:a16="http://schemas.microsoft.com/office/drawing/2014/main" id="{870479F8-3129-4552-A4AE-196A3B5CF282}"/>
                </a:ext>
              </a:extLst>
            </p:cNvPr>
            <p:cNvSpPr/>
            <p:nvPr/>
          </p:nvSpPr>
          <p:spPr>
            <a:xfrm>
              <a:off x="14532040" y="15749543"/>
              <a:ext cx="432262" cy="24155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0784333B-6261-44D0-8228-53168A20613F}"/>
                </a:ext>
              </a:extLst>
            </p:cNvPr>
            <p:cNvSpPr/>
            <p:nvPr/>
          </p:nvSpPr>
          <p:spPr>
            <a:xfrm>
              <a:off x="15201805" y="15794457"/>
              <a:ext cx="1993392" cy="128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F263DA6-40CC-499B-80B3-78F0BC76062B}"/>
                </a:ext>
              </a:extLst>
            </p:cNvPr>
            <p:cNvSpPr txBox="1"/>
            <p:nvPr/>
          </p:nvSpPr>
          <p:spPr>
            <a:xfrm>
              <a:off x="16094518" y="15204246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AE6BF240-2952-462E-83B1-71826FF3027F}"/>
                </a:ext>
              </a:extLst>
            </p:cNvPr>
            <p:cNvSpPr txBox="1"/>
            <p:nvPr/>
          </p:nvSpPr>
          <p:spPr>
            <a:xfrm>
              <a:off x="13819283" y="15218337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1A05DD6A-1168-4132-9FD9-793FEFB93948}"/>
              </a:ext>
            </a:extLst>
          </p:cNvPr>
          <p:cNvSpPr txBox="1"/>
          <p:nvPr/>
        </p:nvSpPr>
        <p:spPr>
          <a:xfrm>
            <a:off x="35770847" y="12109399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1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203E9DBC-518B-4AD5-AF2C-381BBDC2B1C7}"/>
              </a:ext>
            </a:extLst>
          </p:cNvPr>
          <p:cNvSpPr txBox="1"/>
          <p:nvPr/>
        </p:nvSpPr>
        <p:spPr>
          <a:xfrm>
            <a:off x="37129764" y="12107749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2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3EAEE786-E1B1-4524-9DA9-44427B5F3DB7}"/>
              </a:ext>
            </a:extLst>
          </p:cNvPr>
          <p:cNvSpPr txBox="1"/>
          <p:nvPr/>
        </p:nvSpPr>
        <p:spPr>
          <a:xfrm>
            <a:off x="41737906" y="12106637"/>
            <a:ext cx="115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789808B3-4B1D-4B52-8632-3C92C9D50436}"/>
              </a:ext>
            </a:extLst>
          </p:cNvPr>
          <p:cNvSpPr txBox="1"/>
          <p:nvPr/>
        </p:nvSpPr>
        <p:spPr>
          <a:xfrm>
            <a:off x="40016984" y="12012430"/>
            <a:ext cx="76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…...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0EDFB52F-3ED5-4E35-971F-AB80FBED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62371"/>
              </p:ext>
            </p:extLst>
          </p:nvPr>
        </p:nvGraphicFramePr>
        <p:xfrm>
          <a:off x="35422959" y="12627120"/>
          <a:ext cx="789878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582">
                  <a:extLst>
                    <a:ext uri="{9D8B030D-6E8A-4147-A177-3AD203B41FA5}">
                      <a16:colId xmlns:a16="http://schemas.microsoft.com/office/drawing/2014/main" val="21996058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917217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9438292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66103916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1498227114"/>
                    </a:ext>
                  </a:extLst>
                </a:gridCol>
              </a:tblGrid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02707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42325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88327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12791"/>
                  </a:ext>
                </a:extLst>
              </a:tr>
              <a:tr h="20469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43613"/>
                  </a:ext>
                </a:extLst>
              </a:tr>
            </a:tbl>
          </a:graphicData>
        </a:graphic>
      </p:graphicFrame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095B2CA-0A5B-4904-AB24-5B6CCEC612FB}"/>
              </a:ext>
            </a:extLst>
          </p:cNvPr>
          <p:cNvCxnSpPr>
            <a:cxnSpLocks/>
          </p:cNvCxnSpPr>
          <p:nvPr/>
        </p:nvCxnSpPr>
        <p:spPr>
          <a:xfrm>
            <a:off x="35868050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3CD74BFC-23F7-4D40-917A-D76E0C389F27}"/>
              </a:ext>
            </a:extLst>
          </p:cNvPr>
          <p:cNvSpPr txBox="1"/>
          <p:nvPr/>
        </p:nvSpPr>
        <p:spPr>
          <a:xfrm>
            <a:off x="38416666" y="12116953"/>
            <a:ext cx="11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Subj 3</a:t>
            </a:r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13008C16-104A-4370-A927-688BE070338E}"/>
              </a:ext>
            </a:extLst>
          </p:cNvPr>
          <p:cNvCxnSpPr>
            <a:cxnSpLocks/>
          </p:cNvCxnSpPr>
          <p:nvPr/>
        </p:nvCxnSpPr>
        <p:spPr>
          <a:xfrm>
            <a:off x="36367713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73A2F87B-A7C2-4625-8A8D-98D5587054F4}"/>
              </a:ext>
            </a:extLst>
          </p:cNvPr>
          <p:cNvCxnSpPr>
            <a:cxnSpLocks/>
          </p:cNvCxnSpPr>
          <p:nvPr/>
        </p:nvCxnSpPr>
        <p:spPr>
          <a:xfrm>
            <a:off x="36768541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E53DFC14-302F-42CA-9331-D465A506C7E5}"/>
              </a:ext>
            </a:extLst>
          </p:cNvPr>
          <p:cNvCxnSpPr>
            <a:cxnSpLocks/>
          </p:cNvCxnSpPr>
          <p:nvPr/>
        </p:nvCxnSpPr>
        <p:spPr>
          <a:xfrm>
            <a:off x="37493649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3FE03CBB-5A1C-4133-913B-5124C62521B0}"/>
              </a:ext>
            </a:extLst>
          </p:cNvPr>
          <p:cNvCxnSpPr>
            <a:cxnSpLocks/>
          </p:cNvCxnSpPr>
          <p:nvPr/>
        </p:nvCxnSpPr>
        <p:spPr>
          <a:xfrm>
            <a:off x="37754046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641EDB59-1D44-4C12-B76D-134F387B9DF4}"/>
              </a:ext>
            </a:extLst>
          </p:cNvPr>
          <p:cNvCxnSpPr>
            <a:cxnSpLocks/>
          </p:cNvCxnSpPr>
          <p:nvPr/>
        </p:nvCxnSpPr>
        <p:spPr>
          <a:xfrm>
            <a:off x="37934065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17E03C5-B863-4F99-AEEF-88F0A659F434}"/>
              </a:ext>
            </a:extLst>
          </p:cNvPr>
          <p:cNvCxnSpPr>
            <a:cxnSpLocks/>
          </p:cNvCxnSpPr>
          <p:nvPr/>
        </p:nvCxnSpPr>
        <p:spPr>
          <a:xfrm>
            <a:off x="38597341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72D51A6F-B5FB-4CF3-99EF-CD9FC0621E96}"/>
              </a:ext>
            </a:extLst>
          </p:cNvPr>
          <p:cNvCxnSpPr>
            <a:cxnSpLocks/>
          </p:cNvCxnSpPr>
          <p:nvPr/>
        </p:nvCxnSpPr>
        <p:spPr>
          <a:xfrm>
            <a:off x="38945817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C7E72CD3-65B1-417E-833A-C2F307602F9B}"/>
              </a:ext>
            </a:extLst>
          </p:cNvPr>
          <p:cNvCxnSpPr>
            <a:cxnSpLocks/>
          </p:cNvCxnSpPr>
          <p:nvPr/>
        </p:nvCxnSpPr>
        <p:spPr>
          <a:xfrm>
            <a:off x="39206941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5AC45A5C-B179-4A02-BE0C-E073A33E2B35}"/>
              </a:ext>
            </a:extLst>
          </p:cNvPr>
          <p:cNvCxnSpPr>
            <a:cxnSpLocks/>
          </p:cNvCxnSpPr>
          <p:nvPr/>
        </p:nvCxnSpPr>
        <p:spPr>
          <a:xfrm>
            <a:off x="39995686" y="12627120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6CE76AB0-446D-4D2A-9BBB-30AD9546A607}"/>
              </a:ext>
            </a:extLst>
          </p:cNvPr>
          <p:cNvCxnSpPr>
            <a:cxnSpLocks/>
          </p:cNvCxnSpPr>
          <p:nvPr/>
        </p:nvCxnSpPr>
        <p:spPr>
          <a:xfrm>
            <a:off x="40349941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7229724B-453C-4EA1-8E65-5CD285995B37}"/>
              </a:ext>
            </a:extLst>
          </p:cNvPr>
          <p:cNvCxnSpPr>
            <a:cxnSpLocks/>
          </p:cNvCxnSpPr>
          <p:nvPr/>
        </p:nvCxnSpPr>
        <p:spPr>
          <a:xfrm>
            <a:off x="40730941" y="12631018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DF060B3B-DC12-42D3-A9B3-18521F3FF9E4}"/>
              </a:ext>
            </a:extLst>
          </p:cNvPr>
          <p:cNvCxnSpPr>
            <a:cxnSpLocks/>
          </p:cNvCxnSpPr>
          <p:nvPr/>
        </p:nvCxnSpPr>
        <p:spPr>
          <a:xfrm>
            <a:off x="41534172" y="1266499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D2769E84-8B26-42FE-BA4C-1A0A794D780F}"/>
              </a:ext>
            </a:extLst>
          </p:cNvPr>
          <p:cNvCxnSpPr>
            <a:cxnSpLocks/>
          </p:cNvCxnSpPr>
          <p:nvPr/>
        </p:nvCxnSpPr>
        <p:spPr>
          <a:xfrm>
            <a:off x="42178741" y="1266499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AE4F731E-248B-478B-8302-7632746BFBD3}"/>
              </a:ext>
            </a:extLst>
          </p:cNvPr>
          <p:cNvCxnSpPr>
            <a:cxnSpLocks/>
          </p:cNvCxnSpPr>
          <p:nvPr/>
        </p:nvCxnSpPr>
        <p:spPr>
          <a:xfrm>
            <a:off x="42926819" y="12664995"/>
            <a:ext cx="0" cy="1066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F75B1E-3752-4CF7-9AB6-019FAF588D17}"/>
              </a:ext>
            </a:extLst>
          </p:cNvPr>
          <p:cNvGrpSpPr/>
          <p:nvPr/>
        </p:nvGrpSpPr>
        <p:grpSpPr>
          <a:xfrm>
            <a:off x="34953810" y="6480757"/>
            <a:ext cx="2924092" cy="2472864"/>
            <a:chOff x="20644443" y="8576685"/>
            <a:chExt cx="2924092" cy="2472864"/>
          </a:xfrm>
        </p:grpSpPr>
        <p:sp>
          <p:nvSpPr>
            <p:cNvPr id="642" name="Arrow: Right 641">
              <a:extLst>
                <a:ext uri="{FF2B5EF4-FFF2-40B4-BE49-F238E27FC236}">
                  <a16:creationId xmlns:a16="http://schemas.microsoft.com/office/drawing/2014/main" id="{DD9BD28B-8976-409F-B58C-7345A291FB0E}"/>
                </a:ext>
              </a:extLst>
            </p:cNvPr>
            <p:cNvSpPr/>
            <p:nvPr/>
          </p:nvSpPr>
          <p:spPr>
            <a:xfrm>
              <a:off x="21496220" y="8941633"/>
              <a:ext cx="429768" cy="2377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31AA0C-EAFA-4E29-81DD-1B6E3E3FC7BD}"/>
                </a:ext>
              </a:extLst>
            </p:cNvPr>
            <p:cNvGrpSpPr/>
            <p:nvPr/>
          </p:nvGrpSpPr>
          <p:grpSpPr>
            <a:xfrm>
              <a:off x="20644443" y="8576685"/>
              <a:ext cx="607894" cy="766478"/>
              <a:chOff x="13709604" y="10368311"/>
              <a:chExt cx="607894" cy="766478"/>
            </a:xfrm>
          </p:grpSpPr>
          <p:sp>
            <p:nvSpPr>
              <p:cNvPr id="643" name="Isosceles Triangle 642">
                <a:extLst>
                  <a:ext uri="{FF2B5EF4-FFF2-40B4-BE49-F238E27FC236}">
                    <a16:creationId xmlns:a16="http://schemas.microsoft.com/office/drawing/2014/main" id="{E954B8FD-9ECA-43CB-8BC2-E918D0A410C6}"/>
                  </a:ext>
                </a:extLst>
              </p:cNvPr>
              <p:cNvSpPr/>
              <p:nvPr/>
            </p:nvSpPr>
            <p:spPr>
              <a:xfrm rot="2700000">
                <a:off x="13813365" y="10531613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8F990CA1-8ADB-4B74-8ED5-E7D68E289861}"/>
                  </a:ext>
                </a:extLst>
              </p:cNvPr>
              <p:cNvSpPr/>
              <p:nvPr/>
            </p:nvSpPr>
            <p:spPr>
              <a:xfrm>
                <a:off x="13709605" y="10549573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09E92AA2-F9E1-4E1A-834B-BE69DD64A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0549572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6605498-783A-4E0C-A60F-EEA67C3E218C}"/>
                </a:ext>
              </a:extLst>
            </p:cNvPr>
            <p:cNvSpPr/>
            <p:nvPr/>
          </p:nvSpPr>
          <p:spPr>
            <a:xfrm>
              <a:off x="22500284" y="8986547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7" name="Arrow: Right 646">
              <a:extLst>
                <a:ext uri="{FF2B5EF4-FFF2-40B4-BE49-F238E27FC236}">
                  <a16:creationId xmlns:a16="http://schemas.microsoft.com/office/drawing/2014/main" id="{2BFEEB16-D85E-4F98-ABFE-ACDAF789C894}"/>
                </a:ext>
              </a:extLst>
            </p:cNvPr>
            <p:cNvSpPr/>
            <p:nvPr/>
          </p:nvSpPr>
          <p:spPr>
            <a:xfrm>
              <a:off x="21496220" y="9671636"/>
              <a:ext cx="432262" cy="24155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CFEE37-0F58-42F1-9DB2-D2DFD3FD2072}"/>
                </a:ext>
              </a:extLst>
            </p:cNvPr>
            <p:cNvGrpSpPr/>
            <p:nvPr/>
          </p:nvGrpSpPr>
          <p:grpSpPr>
            <a:xfrm>
              <a:off x="20644443" y="9306688"/>
              <a:ext cx="607894" cy="766478"/>
              <a:chOff x="13709604" y="11198972"/>
              <a:chExt cx="607894" cy="766478"/>
            </a:xfrm>
          </p:grpSpPr>
          <p:sp>
            <p:nvSpPr>
              <p:cNvPr id="648" name="Isosceles Triangle 647">
                <a:extLst>
                  <a:ext uri="{FF2B5EF4-FFF2-40B4-BE49-F238E27FC236}">
                    <a16:creationId xmlns:a16="http://schemas.microsoft.com/office/drawing/2014/main" id="{84EA2761-C632-4CE1-9291-15486B22776F}"/>
                  </a:ext>
                </a:extLst>
              </p:cNvPr>
              <p:cNvSpPr/>
              <p:nvPr/>
            </p:nvSpPr>
            <p:spPr>
              <a:xfrm rot="2700000">
                <a:off x="13813365" y="11362274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FE26B6C8-3F84-4216-900F-CF18981B7174}"/>
                  </a:ext>
                </a:extLst>
              </p:cNvPr>
              <p:cNvSpPr/>
              <p:nvPr/>
            </p:nvSpPr>
            <p:spPr>
              <a:xfrm>
                <a:off x="13709605" y="11380234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3BB29A5E-02A7-4AD5-9517-1695825A3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1380233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281FC763-3355-4B82-A674-7220A3E95BA2}"/>
                </a:ext>
              </a:extLst>
            </p:cNvPr>
            <p:cNvSpPr/>
            <p:nvPr/>
          </p:nvSpPr>
          <p:spPr>
            <a:xfrm>
              <a:off x="22500284" y="9716550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6" name="Arrow: Right 655">
              <a:extLst>
                <a:ext uri="{FF2B5EF4-FFF2-40B4-BE49-F238E27FC236}">
                  <a16:creationId xmlns:a16="http://schemas.microsoft.com/office/drawing/2014/main" id="{05FF3E4C-3284-420A-B795-EBE281D1408C}"/>
                </a:ext>
              </a:extLst>
            </p:cNvPr>
            <p:cNvSpPr/>
            <p:nvPr/>
          </p:nvSpPr>
          <p:spPr>
            <a:xfrm>
              <a:off x="21512911" y="10648019"/>
              <a:ext cx="429768" cy="23774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DB9D8D3-0D08-4A57-AC31-074F741C6353}"/>
                </a:ext>
              </a:extLst>
            </p:cNvPr>
            <p:cNvGrpSpPr/>
            <p:nvPr/>
          </p:nvGrpSpPr>
          <p:grpSpPr>
            <a:xfrm>
              <a:off x="20661134" y="10283071"/>
              <a:ext cx="607894" cy="766478"/>
              <a:chOff x="13709604" y="12783982"/>
              <a:chExt cx="607894" cy="766478"/>
            </a:xfrm>
          </p:grpSpPr>
          <p:sp>
            <p:nvSpPr>
              <p:cNvPr id="657" name="Isosceles Triangle 656">
                <a:extLst>
                  <a:ext uri="{FF2B5EF4-FFF2-40B4-BE49-F238E27FC236}">
                    <a16:creationId xmlns:a16="http://schemas.microsoft.com/office/drawing/2014/main" id="{285DDF1D-FE33-4C0B-835B-AC01B4D0C6F4}"/>
                  </a:ext>
                </a:extLst>
              </p:cNvPr>
              <p:cNvSpPr/>
              <p:nvPr/>
            </p:nvSpPr>
            <p:spPr>
              <a:xfrm rot="2700000">
                <a:off x="13813365" y="12947284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389227D3-0417-4D82-A2B3-FEACDD7A6768}"/>
                  </a:ext>
                </a:extLst>
              </p:cNvPr>
              <p:cNvSpPr/>
              <p:nvPr/>
            </p:nvSpPr>
            <p:spPr>
              <a:xfrm>
                <a:off x="13709605" y="12965244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D3700A7-4A93-4B2F-B6BB-08380EE7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9604" y="12965243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E89C4AF0-C2EF-4D8D-9370-288966656EF1}"/>
                </a:ext>
              </a:extLst>
            </p:cNvPr>
            <p:cNvSpPr/>
            <p:nvPr/>
          </p:nvSpPr>
          <p:spPr>
            <a:xfrm>
              <a:off x="22516975" y="10692933"/>
              <a:ext cx="1051560" cy="1280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CCFF1EBF-AD43-47C5-A551-85C324A7D2B0}"/>
                </a:ext>
              </a:extLst>
            </p:cNvPr>
            <p:cNvSpPr txBox="1"/>
            <p:nvPr/>
          </p:nvSpPr>
          <p:spPr>
            <a:xfrm>
              <a:off x="22811368" y="10084026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FAC329C-E796-4A81-89A6-E2491F4AD16D}"/>
                </a:ext>
              </a:extLst>
            </p:cNvPr>
            <p:cNvSpPr txBox="1"/>
            <p:nvPr/>
          </p:nvSpPr>
          <p:spPr>
            <a:xfrm>
              <a:off x="20767996" y="10103303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26C136B2-E9B2-4460-8000-8D68CB5BCDC7}"/>
              </a:ext>
            </a:extLst>
          </p:cNvPr>
          <p:cNvGrpSpPr/>
          <p:nvPr/>
        </p:nvGrpSpPr>
        <p:grpSpPr>
          <a:xfrm>
            <a:off x="32797197" y="8884286"/>
            <a:ext cx="3973324" cy="2439551"/>
            <a:chOff x="13680263" y="13711522"/>
            <a:chExt cx="3973324" cy="2439551"/>
          </a:xfrm>
        </p:grpSpPr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8CC09A10-58F0-47F1-9B1E-F84B4B6B1852}"/>
                </a:ext>
              </a:extLst>
            </p:cNvPr>
            <p:cNvGrpSpPr/>
            <p:nvPr/>
          </p:nvGrpSpPr>
          <p:grpSpPr>
            <a:xfrm>
              <a:off x="13680263" y="13711522"/>
              <a:ext cx="607894" cy="766478"/>
              <a:chOff x="13680263" y="13607108"/>
              <a:chExt cx="607894" cy="766478"/>
            </a:xfrm>
          </p:grpSpPr>
          <p:sp>
            <p:nvSpPr>
              <p:cNvPr id="766" name="Isosceles Triangle 765">
                <a:extLst>
                  <a:ext uri="{FF2B5EF4-FFF2-40B4-BE49-F238E27FC236}">
                    <a16:creationId xmlns:a16="http://schemas.microsoft.com/office/drawing/2014/main" id="{7D7851B6-F901-4EE9-A4B7-AD26F4ECE54E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4216001C-97AE-4482-91DF-8ADBF1BBEC67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7A43A803-5F11-4589-923E-A33A450BF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5" name="Arrow: Right 744">
              <a:extLst>
                <a:ext uri="{FF2B5EF4-FFF2-40B4-BE49-F238E27FC236}">
                  <a16:creationId xmlns:a16="http://schemas.microsoft.com/office/drawing/2014/main" id="{AD8EC12D-B73E-4D4A-9D79-97DDF8A84515}"/>
                </a:ext>
              </a:extLst>
            </p:cNvPr>
            <p:cNvSpPr/>
            <p:nvPr/>
          </p:nvSpPr>
          <p:spPr>
            <a:xfrm>
              <a:off x="14532040" y="14076470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9F754D7A-0956-4C57-9FFE-CCD3B7E42122}"/>
                </a:ext>
              </a:extLst>
            </p:cNvPr>
            <p:cNvSpPr/>
            <p:nvPr/>
          </p:nvSpPr>
          <p:spPr>
            <a:xfrm>
              <a:off x="15201805" y="14121384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79E5E505-3EDB-41C8-8848-C8F88657C64A}"/>
                </a:ext>
              </a:extLst>
            </p:cNvPr>
            <p:cNvGrpSpPr/>
            <p:nvPr/>
          </p:nvGrpSpPr>
          <p:grpSpPr>
            <a:xfrm>
              <a:off x="13680263" y="14437769"/>
              <a:ext cx="607894" cy="766478"/>
              <a:chOff x="13680263" y="14437769"/>
              <a:chExt cx="607894" cy="766478"/>
            </a:xfrm>
          </p:grpSpPr>
          <p:sp>
            <p:nvSpPr>
              <p:cNvPr id="762" name="Isosceles Triangle 761">
                <a:extLst>
                  <a:ext uri="{FF2B5EF4-FFF2-40B4-BE49-F238E27FC236}">
                    <a16:creationId xmlns:a16="http://schemas.microsoft.com/office/drawing/2014/main" id="{BF65C6A0-2FD9-46A2-8A20-208DC89392B1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3BE75824-A5D8-483B-8408-AEF746FF848D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764" name="Rectangle 763">
                  <a:extLst>
                    <a:ext uri="{FF2B5EF4-FFF2-40B4-BE49-F238E27FC236}">
                      <a16:creationId xmlns:a16="http://schemas.microsoft.com/office/drawing/2014/main" id="{4C1FF3F8-EC62-494F-BA0B-65326DED43B9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765" name="Straight Connector 764">
                  <a:extLst>
                    <a:ext uri="{FF2B5EF4-FFF2-40B4-BE49-F238E27FC236}">
                      <a16:creationId xmlns:a16="http://schemas.microsoft.com/office/drawing/2014/main" id="{44CA767D-D406-424D-B9FF-5F054FD6F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8" name="Arrow: Right 747">
              <a:extLst>
                <a:ext uri="{FF2B5EF4-FFF2-40B4-BE49-F238E27FC236}">
                  <a16:creationId xmlns:a16="http://schemas.microsoft.com/office/drawing/2014/main" id="{B5D722CB-63E1-4BB3-843D-E042CF639210}"/>
                </a:ext>
              </a:extLst>
            </p:cNvPr>
            <p:cNvSpPr/>
            <p:nvPr/>
          </p:nvSpPr>
          <p:spPr>
            <a:xfrm>
              <a:off x="14532040" y="14802717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5E783CE8-FEEA-4DB0-8211-05B70C675C9A}"/>
                </a:ext>
              </a:extLst>
            </p:cNvPr>
            <p:cNvSpPr/>
            <p:nvPr/>
          </p:nvSpPr>
          <p:spPr>
            <a:xfrm>
              <a:off x="15201805" y="14847631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431EC3C3-1DD3-4D1A-856F-90F7AB528863}"/>
                </a:ext>
              </a:extLst>
            </p:cNvPr>
            <p:cNvGrpSpPr/>
            <p:nvPr/>
          </p:nvGrpSpPr>
          <p:grpSpPr>
            <a:xfrm>
              <a:off x="13680263" y="15384595"/>
              <a:ext cx="607894" cy="766478"/>
              <a:chOff x="13680263" y="16022779"/>
              <a:chExt cx="607894" cy="766478"/>
            </a:xfrm>
          </p:grpSpPr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79E02538-BFCC-462B-8B7C-16A75901B055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9" name="Isosceles Triangle 758">
                <a:extLst>
                  <a:ext uri="{FF2B5EF4-FFF2-40B4-BE49-F238E27FC236}">
                    <a16:creationId xmlns:a16="http://schemas.microsoft.com/office/drawing/2014/main" id="{DE5FEC95-F2BA-4A24-A10E-CE7287DC8D25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41AE2BD8-CD24-4362-BF74-D5770838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1" name="Arrow: Right 750">
              <a:extLst>
                <a:ext uri="{FF2B5EF4-FFF2-40B4-BE49-F238E27FC236}">
                  <a16:creationId xmlns:a16="http://schemas.microsoft.com/office/drawing/2014/main" id="{8EAC3FBF-C2A3-4E6E-AF96-31C6D7DFDE00}"/>
                </a:ext>
              </a:extLst>
            </p:cNvPr>
            <p:cNvSpPr/>
            <p:nvPr/>
          </p:nvSpPr>
          <p:spPr>
            <a:xfrm>
              <a:off x="14532040" y="15749543"/>
              <a:ext cx="432262" cy="2415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EFD6165D-19D5-40FF-96E4-1296C2289294}"/>
                </a:ext>
              </a:extLst>
            </p:cNvPr>
            <p:cNvSpPr/>
            <p:nvPr/>
          </p:nvSpPr>
          <p:spPr>
            <a:xfrm>
              <a:off x="15201805" y="15794457"/>
              <a:ext cx="2451782" cy="128016"/>
            </a:xfrm>
            <a:prstGeom prst="rect">
              <a:avLst/>
            </a:prstGeom>
            <a:solidFill>
              <a:srgbClr val="CCC1DA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A8A8DF5E-B4C1-455D-99E6-15F66CC799A4}"/>
                </a:ext>
              </a:extLst>
            </p:cNvPr>
            <p:cNvSpPr txBox="1"/>
            <p:nvPr/>
          </p:nvSpPr>
          <p:spPr>
            <a:xfrm>
              <a:off x="16231327" y="15204246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E5B2F416-189B-47B7-BEE2-76813C1D1236}"/>
                </a:ext>
              </a:extLst>
            </p:cNvPr>
            <p:cNvSpPr txBox="1"/>
            <p:nvPr/>
          </p:nvSpPr>
          <p:spPr>
            <a:xfrm>
              <a:off x="13819283" y="15218337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CB9E03-D97F-4D4D-A131-108E53A1CE5E}"/>
              </a:ext>
            </a:extLst>
          </p:cNvPr>
          <p:cNvGrpSpPr/>
          <p:nvPr/>
        </p:nvGrpSpPr>
        <p:grpSpPr>
          <a:xfrm>
            <a:off x="38793443" y="6514070"/>
            <a:ext cx="4264742" cy="2439551"/>
            <a:chOff x="27441054" y="6191465"/>
            <a:chExt cx="4264742" cy="2439551"/>
          </a:xfrm>
        </p:grpSpPr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2290F616-5C63-447D-ADA0-4DE5159DFCC0}"/>
                </a:ext>
              </a:extLst>
            </p:cNvPr>
            <p:cNvGrpSpPr/>
            <p:nvPr/>
          </p:nvGrpSpPr>
          <p:grpSpPr>
            <a:xfrm>
              <a:off x="27441054" y="6191465"/>
              <a:ext cx="607894" cy="766478"/>
              <a:chOff x="13680263" y="13607108"/>
              <a:chExt cx="607894" cy="766478"/>
            </a:xfrm>
          </p:grpSpPr>
          <p:sp>
            <p:nvSpPr>
              <p:cNvPr id="797" name="Isosceles Triangle 796">
                <a:extLst>
                  <a:ext uri="{FF2B5EF4-FFF2-40B4-BE49-F238E27FC236}">
                    <a16:creationId xmlns:a16="http://schemas.microsoft.com/office/drawing/2014/main" id="{4C7BD405-4B29-4601-86B4-F6405C3AB822}"/>
                  </a:ext>
                </a:extLst>
              </p:cNvPr>
              <p:cNvSpPr/>
              <p:nvPr/>
            </p:nvSpPr>
            <p:spPr>
              <a:xfrm rot="2700000">
                <a:off x="13784024" y="13770410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2C62917C-23AE-4A5B-A2AB-76F9F5CE985B}"/>
                  </a:ext>
                </a:extLst>
              </p:cNvPr>
              <p:cNvSpPr/>
              <p:nvPr/>
            </p:nvSpPr>
            <p:spPr>
              <a:xfrm>
                <a:off x="13680264" y="13788370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4E8E011-7436-4676-A967-991E6F181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3788369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1" name="Arrow: Right 770">
              <a:extLst>
                <a:ext uri="{FF2B5EF4-FFF2-40B4-BE49-F238E27FC236}">
                  <a16:creationId xmlns:a16="http://schemas.microsoft.com/office/drawing/2014/main" id="{0AE84630-0CCF-4A6F-BAEF-EFFB5E223C8E}"/>
                </a:ext>
              </a:extLst>
            </p:cNvPr>
            <p:cNvSpPr/>
            <p:nvPr/>
          </p:nvSpPr>
          <p:spPr>
            <a:xfrm>
              <a:off x="28292831" y="6556413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65DF66C8-6733-48A0-813E-FE32DEE08DFE}"/>
                </a:ext>
              </a:extLst>
            </p:cNvPr>
            <p:cNvSpPr/>
            <p:nvPr/>
          </p:nvSpPr>
          <p:spPr>
            <a:xfrm>
              <a:off x="28962596" y="6601327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2AD2DD6A-3CAC-44CA-82CE-3AE4A7C942D8}"/>
                </a:ext>
              </a:extLst>
            </p:cNvPr>
            <p:cNvGrpSpPr/>
            <p:nvPr/>
          </p:nvGrpSpPr>
          <p:grpSpPr>
            <a:xfrm>
              <a:off x="27441054" y="6917712"/>
              <a:ext cx="607894" cy="766478"/>
              <a:chOff x="13680263" y="14437769"/>
              <a:chExt cx="607894" cy="766478"/>
            </a:xfrm>
          </p:grpSpPr>
          <p:sp>
            <p:nvSpPr>
              <p:cNvPr id="793" name="Isosceles Triangle 792">
                <a:extLst>
                  <a:ext uri="{FF2B5EF4-FFF2-40B4-BE49-F238E27FC236}">
                    <a16:creationId xmlns:a16="http://schemas.microsoft.com/office/drawing/2014/main" id="{6744CD15-A76A-4485-9F2F-0638E8D0AFBC}"/>
                  </a:ext>
                </a:extLst>
              </p:cNvPr>
              <p:cNvSpPr/>
              <p:nvPr/>
            </p:nvSpPr>
            <p:spPr>
              <a:xfrm rot="2700000">
                <a:off x="13784024" y="1460107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73B419CE-D80B-4E0D-B430-0130C67BBE5A}"/>
                  </a:ext>
                </a:extLst>
              </p:cNvPr>
              <p:cNvGrpSpPr/>
              <p:nvPr/>
            </p:nvGrpSpPr>
            <p:grpSpPr>
              <a:xfrm>
                <a:off x="13680263" y="14619030"/>
                <a:ext cx="585217" cy="585217"/>
                <a:chOff x="13680263" y="14619030"/>
                <a:chExt cx="585217" cy="585217"/>
              </a:xfrm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EE46E8A9-8326-4CF4-A4C0-E3BF51ACFCBA}"/>
                    </a:ext>
                  </a:extLst>
                </p:cNvPr>
                <p:cNvSpPr/>
                <p:nvPr/>
              </p:nvSpPr>
              <p:spPr>
                <a:xfrm>
                  <a:off x="13680264" y="14619031"/>
                  <a:ext cx="585216" cy="585216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cxnSp>
              <p:nvCxnSpPr>
                <p:cNvPr id="796" name="Straight Connector 795">
                  <a:extLst>
                    <a:ext uri="{FF2B5EF4-FFF2-40B4-BE49-F238E27FC236}">
                      <a16:creationId xmlns:a16="http://schemas.microsoft.com/office/drawing/2014/main" id="{A6AAC813-4ECC-4BA5-B2B7-A68814A4E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0263" y="14619030"/>
                  <a:ext cx="585216" cy="585216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Arrow: Right 773">
              <a:extLst>
                <a:ext uri="{FF2B5EF4-FFF2-40B4-BE49-F238E27FC236}">
                  <a16:creationId xmlns:a16="http://schemas.microsoft.com/office/drawing/2014/main" id="{59737B82-1E42-4FAC-ADB0-1837BEABAE68}"/>
                </a:ext>
              </a:extLst>
            </p:cNvPr>
            <p:cNvSpPr/>
            <p:nvPr/>
          </p:nvSpPr>
          <p:spPr>
            <a:xfrm>
              <a:off x="28292831" y="7282660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5D85FFBE-462D-4626-AC05-715867201DE8}"/>
                </a:ext>
              </a:extLst>
            </p:cNvPr>
            <p:cNvSpPr/>
            <p:nvPr/>
          </p:nvSpPr>
          <p:spPr>
            <a:xfrm>
              <a:off x="28962596" y="7327574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280FC34D-38D4-4C68-AAE6-070544CB2173}"/>
                </a:ext>
              </a:extLst>
            </p:cNvPr>
            <p:cNvGrpSpPr/>
            <p:nvPr/>
          </p:nvGrpSpPr>
          <p:grpSpPr>
            <a:xfrm>
              <a:off x="27441054" y="7864538"/>
              <a:ext cx="607894" cy="766478"/>
              <a:chOff x="13680263" y="16022779"/>
              <a:chExt cx="607894" cy="766478"/>
            </a:xfrm>
          </p:grpSpPr>
          <p:sp>
            <p:nvSpPr>
              <p:cNvPr id="786" name="Isosceles Triangle 785">
                <a:extLst>
                  <a:ext uri="{FF2B5EF4-FFF2-40B4-BE49-F238E27FC236}">
                    <a16:creationId xmlns:a16="http://schemas.microsoft.com/office/drawing/2014/main" id="{DBE232C1-1DA6-46DE-BD6E-CEE717990B0C}"/>
                  </a:ext>
                </a:extLst>
              </p:cNvPr>
              <p:cNvSpPr/>
              <p:nvPr/>
            </p:nvSpPr>
            <p:spPr>
              <a:xfrm rot="2700000">
                <a:off x="13784024" y="16186081"/>
                <a:ext cx="667436" cy="3408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3B8D24FE-FE01-45E2-9E35-DEF4CB61AF32}"/>
                  </a:ext>
                </a:extLst>
              </p:cNvPr>
              <p:cNvSpPr/>
              <p:nvPr/>
            </p:nvSpPr>
            <p:spPr>
              <a:xfrm>
                <a:off x="13680264" y="16204041"/>
                <a:ext cx="585216" cy="58521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2B3836E6-E66F-4FE2-9A8F-60BD71F20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0263" y="16204040"/>
                <a:ext cx="585216" cy="58521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8" name="Arrow: Right 777">
              <a:extLst>
                <a:ext uri="{FF2B5EF4-FFF2-40B4-BE49-F238E27FC236}">
                  <a16:creationId xmlns:a16="http://schemas.microsoft.com/office/drawing/2014/main" id="{955FC4B0-0671-4586-BC52-10C97E3D24D5}"/>
                </a:ext>
              </a:extLst>
            </p:cNvPr>
            <p:cNvSpPr/>
            <p:nvPr/>
          </p:nvSpPr>
          <p:spPr>
            <a:xfrm>
              <a:off x="28292831" y="8229486"/>
              <a:ext cx="432262" cy="24155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8C06A866-52E4-4342-8C28-3EB315425D87}"/>
                </a:ext>
              </a:extLst>
            </p:cNvPr>
            <p:cNvSpPr/>
            <p:nvPr/>
          </p:nvSpPr>
          <p:spPr>
            <a:xfrm>
              <a:off x="28962596" y="8274400"/>
              <a:ext cx="2743200" cy="128016"/>
            </a:xfrm>
            <a:prstGeom prst="rect">
              <a:avLst/>
            </a:prstGeom>
            <a:solidFill>
              <a:srgbClr val="D99694"/>
            </a:solidFill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925D5D99-1AFA-4057-8719-6F2C7F4E15DA}"/>
                </a:ext>
              </a:extLst>
            </p:cNvPr>
            <p:cNvSpPr txBox="1"/>
            <p:nvPr/>
          </p:nvSpPr>
          <p:spPr>
            <a:xfrm>
              <a:off x="30195678" y="7683163"/>
              <a:ext cx="492443" cy="8502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E9731B77-646E-4313-ADEE-F4D4DF7E4505}"/>
                </a:ext>
              </a:extLst>
            </p:cNvPr>
            <p:cNvSpPr txBox="1"/>
            <p:nvPr/>
          </p:nvSpPr>
          <p:spPr>
            <a:xfrm>
              <a:off x="27580074" y="7698280"/>
              <a:ext cx="492443" cy="3264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</p:grpSp>
      <p:sp>
        <p:nvSpPr>
          <p:cNvPr id="800" name="Arrow: Right 799">
            <a:extLst>
              <a:ext uri="{FF2B5EF4-FFF2-40B4-BE49-F238E27FC236}">
                <a16:creationId xmlns:a16="http://schemas.microsoft.com/office/drawing/2014/main" id="{24D8ECB3-9C15-468C-B70A-A37DA04B3141}"/>
              </a:ext>
            </a:extLst>
          </p:cNvPr>
          <p:cNvSpPr/>
          <p:nvPr/>
        </p:nvSpPr>
        <p:spPr>
          <a:xfrm rot="4868379" flipV="1">
            <a:off x="35504492" y="11593089"/>
            <a:ext cx="672622" cy="29260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DBCAAB9-BFC6-4727-A16B-ADEED3DE403C}"/>
              </a:ext>
            </a:extLst>
          </p:cNvPr>
          <p:cNvSpPr/>
          <p:nvPr/>
        </p:nvSpPr>
        <p:spPr>
          <a:xfrm>
            <a:off x="34205587" y="9148519"/>
            <a:ext cx="2696306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Rectangle: Rounded Corners 800">
            <a:extLst>
              <a:ext uri="{FF2B5EF4-FFF2-40B4-BE49-F238E27FC236}">
                <a16:creationId xmlns:a16="http://schemas.microsoft.com/office/drawing/2014/main" id="{22C94B62-A726-479E-98FB-DC6117510F78}"/>
              </a:ext>
            </a:extLst>
          </p:cNvPr>
          <p:cNvSpPr/>
          <p:nvPr/>
        </p:nvSpPr>
        <p:spPr>
          <a:xfrm>
            <a:off x="36669242" y="6783233"/>
            <a:ext cx="1333926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Arrow: Right 804">
            <a:extLst>
              <a:ext uri="{FF2B5EF4-FFF2-40B4-BE49-F238E27FC236}">
                <a16:creationId xmlns:a16="http://schemas.microsoft.com/office/drawing/2014/main" id="{C6B8074F-D5AD-46A7-B598-A486CC059F1D}"/>
              </a:ext>
            </a:extLst>
          </p:cNvPr>
          <p:cNvSpPr/>
          <p:nvPr/>
        </p:nvSpPr>
        <p:spPr>
          <a:xfrm rot="5592638" flipV="1">
            <a:off x="36057729" y="10404920"/>
            <a:ext cx="2910592" cy="292608"/>
          </a:xfrm>
          <a:prstGeom prst="rightArrow">
            <a:avLst/>
          </a:prstGeom>
          <a:solidFill>
            <a:srgbClr val="D7E4B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06" name="Rectangle: Rounded Corners 805">
            <a:extLst>
              <a:ext uri="{FF2B5EF4-FFF2-40B4-BE49-F238E27FC236}">
                <a16:creationId xmlns:a16="http://schemas.microsoft.com/office/drawing/2014/main" id="{A7CBA9AF-EFF6-4D23-91C3-5CA72723A805}"/>
              </a:ext>
            </a:extLst>
          </p:cNvPr>
          <p:cNvSpPr/>
          <p:nvPr/>
        </p:nvSpPr>
        <p:spPr>
          <a:xfrm>
            <a:off x="39549842" y="9176829"/>
            <a:ext cx="2286000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Arrow: Right 806">
            <a:extLst>
              <a:ext uri="{FF2B5EF4-FFF2-40B4-BE49-F238E27FC236}">
                <a16:creationId xmlns:a16="http://schemas.microsoft.com/office/drawing/2014/main" id="{918D6F14-4230-402E-9DA8-D70D6FF45E1A}"/>
              </a:ext>
            </a:extLst>
          </p:cNvPr>
          <p:cNvSpPr/>
          <p:nvPr/>
        </p:nvSpPr>
        <p:spPr>
          <a:xfrm rot="7676053" flipV="1">
            <a:off x="39088334" y="11625459"/>
            <a:ext cx="795135" cy="292568"/>
          </a:xfrm>
          <a:prstGeom prst="rightArrow">
            <a:avLst/>
          </a:prstGeom>
          <a:solidFill>
            <a:srgbClr val="FCD5B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11" name="Rectangle: Rounded Corners 810">
            <a:extLst>
              <a:ext uri="{FF2B5EF4-FFF2-40B4-BE49-F238E27FC236}">
                <a16:creationId xmlns:a16="http://schemas.microsoft.com/office/drawing/2014/main" id="{9205FA04-A111-4F3C-B259-C7E8065F6EE3}"/>
              </a:ext>
            </a:extLst>
          </p:cNvPr>
          <p:cNvSpPr/>
          <p:nvPr/>
        </p:nvSpPr>
        <p:spPr>
          <a:xfrm>
            <a:off x="40181062" y="6786935"/>
            <a:ext cx="3016822" cy="2099033"/>
          </a:xfrm>
          <a:prstGeom prst="roundRect">
            <a:avLst>
              <a:gd name="adj" fmla="val 6544"/>
            </a:avLst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Arrow: Right 811">
            <a:extLst>
              <a:ext uri="{FF2B5EF4-FFF2-40B4-BE49-F238E27FC236}">
                <a16:creationId xmlns:a16="http://schemas.microsoft.com/office/drawing/2014/main" id="{251F030E-E7E5-45E9-A29F-B1BE3D1FE78C}"/>
              </a:ext>
            </a:extLst>
          </p:cNvPr>
          <p:cNvSpPr/>
          <p:nvPr/>
        </p:nvSpPr>
        <p:spPr>
          <a:xfrm rot="5759486" flipV="1">
            <a:off x="41139516" y="10366487"/>
            <a:ext cx="2926080" cy="292568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9EBF869A-722A-4DF7-8941-F47128345DC1}"/>
              </a:ext>
            </a:extLst>
          </p:cNvPr>
          <p:cNvSpPr/>
          <p:nvPr/>
        </p:nvSpPr>
        <p:spPr>
          <a:xfrm>
            <a:off x="39206941" y="13904561"/>
            <a:ext cx="332660" cy="573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00CE64B-3E3E-4196-9AD4-918BB4261B35}"/>
              </a:ext>
            </a:extLst>
          </p:cNvPr>
          <p:cNvSpPr txBox="1"/>
          <p:nvPr/>
        </p:nvSpPr>
        <p:spPr>
          <a:xfrm>
            <a:off x="37780454" y="14401800"/>
            <a:ext cx="321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preprocessed</a:t>
            </a:r>
          </a:p>
        </p:txBody>
      </p:sp>
      <p:sp>
        <p:nvSpPr>
          <p:cNvPr id="813" name="Arrow: Down 812">
            <a:extLst>
              <a:ext uri="{FF2B5EF4-FFF2-40B4-BE49-F238E27FC236}">
                <a16:creationId xmlns:a16="http://schemas.microsoft.com/office/drawing/2014/main" id="{67D9EFFA-0B90-49E1-AF20-AA294875BEED}"/>
              </a:ext>
            </a:extLst>
          </p:cNvPr>
          <p:cNvSpPr/>
          <p:nvPr/>
        </p:nvSpPr>
        <p:spPr>
          <a:xfrm>
            <a:off x="39206941" y="15047561"/>
            <a:ext cx="332660" cy="573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BC97166B-D2C2-4624-9FE2-AE3EAF61728A}"/>
              </a:ext>
            </a:extLst>
          </p:cNvPr>
          <p:cNvSpPr txBox="1"/>
          <p:nvPr/>
        </p:nvSpPr>
        <p:spPr>
          <a:xfrm>
            <a:off x="38819199" y="15697200"/>
            <a:ext cx="113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SVD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712AC823-D5E4-434C-93AC-6135E5904490}"/>
              </a:ext>
            </a:extLst>
          </p:cNvPr>
          <p:cNvSpPr txBox="1"/>
          <p:nvPr/>
        </p:nvSpPr>
        <p:spPr>
          <a:xfrm>
            <a:off x="447562" y="28993505"/>
            <a:ext cx="993611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37349"/>
                </a:solidFill>
                <a:latin typeface="Helvetica"/>
                <a:cs typeface="Helvetica"/>
              </a:rPr>
              <a:t>Double-centering the z matrix: 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exclude the correlation magnitudes of regions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37349"/>
                </a:solidFill>
                <a:latin typeface="Helvetica"/>
                <a:cs typeface="Helvetica"/>
              </a:rPr>
              <a:t>Centering: 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exclude effects from the magnitudes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37349"/>
                </a:solidFill>
                <a:latin typeface="Helvetica"/>
                <a:cs typeface="Helvetica"/>
              </a:rPr>
              <a:t>Normalization: 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exclude units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37349"/>
                </a:solidFill>
                <a:latin typeface="Helvetica"/>
                <a:cs typeface="Helvetica"/>
              </a:rPr>
              <a:t>MFA-normalization: </a:t>
            </a:r>
            <a:r>
              <a:rPr lang="en-US" sz="3200" dirty="0">
                <a:solidFill>
                  <a:srgbClr val="537349"/>
                </a:solidFill>
                <a:latin typeface="Helvetica"/>
                <a:cs typeface="Helvetica"/>
              </a:rPr>
              <a:t>equalize contribution to the first component</a:t>
            </a:r>
            <a:endParaRPr lang="en-US" sz="3200" b="1" dirty="0">
              <a:solidFill>
                <a:srgbClr val="537349"/>
              </a:solidFill>
              <a:latin typeface="Helvetica"/>
              <a:cs typeface="Helvetic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537349"/>
              </a:solidFill>
              <a:latin typeface="Helvetica"/>
              <a:cs typeface="Helvetica"/>
            </a:endParaRP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92E9582-0FA5-4108-AE24-84C3FBE5E1E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727" y="12880242"/>
            <a:ext cx="2429362" cy="153252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7C5D-B4A7-490C-AAA9-5587B4ABF591}"/>
              </a:ext>
            </a:extLst>
          </p:cNvPr>
          <p:cNvGrpSpPr/>
          <p:nvPr/>
        </p:nvGrpSpPr>
        <p:grpSpPr>
          <a:xfrm>
            <a:off x="29543532" y="12454894"/>
            <a:ext cx="2349647" cy="1593974"/>
            <a:chOff x="19481689" y="12193037"/>
            <a:chExt cx="2349647" cy="15939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32EAC8A-2564-4750-932F-BA0738F9C1D3}"/>
                </a:ext>
              </a:extLst>
            </p:cNvPr>
            <p:cNvSpPr txBox="1"/>
            <p:nvPr/>
          </p:nvSpPr>
          <p:spPr>
            <a:xfrm>
              <a:off x="19481689" y="12193037"/>
              <a:ext cx="2349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/>
                  <a:cs typeface="Helvetica Neue"/>
                </a:rPr>
                <a:t>Cross correlation </a:t>
              </a:r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between</a:t>
              </a:r>
              <a:r>
                <a:rPr lang="en-US" sz="2000" dirty="0">
                  <a:latin typeface="Helvetica Neue"/>
                  <a:cs typeface="Helvetica Neue"/>
                </a:rPr>
                <a:t> parcels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55F8C32-7564-426E-95E3-BB7856C39C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081384" y="12991707"/>
              <a:ext cx="795302" cy="795304"/>
              <a:chOff x="6435165" y="4883064"/>
              <a:chExt cx="426609" cy="426609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25B572D-9399-427A-B123-A36754FF71A6}"/>
                  </a:ext>
                </a:extLst>
              </p:cNvPr>
              <p:cNvSpPr/>
              <p:nvPr/>
            </p:nvSpPr>
            <p:spPr>
              <a:xfrm>
                <a:off x="6435165" y="4883064"/>
                <a:ext cx="426609" cy="426609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D097B38-84E9-43A0-B7D0-8A8A60E4F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166" y="4883064"/>
                <a:ext cx="424456" cy="4266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4A0977D5-B5E9-480F-A6B1-231AAE81078A}"/>
              </a:ext>
            </a:extLst>
          </p:cNvPr>
          <p:cNvSpPr txBox="1"/>
          <p:nvPr/>
        </p:nvSpPr>
        <p:spPr>
          <a:xfrm>
            <a:off x="24161200" y="6183169"/>
            <a:ext cx="7270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Midnight Scan Club (MSC) resting-state MRI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CBEFD-784D-4FFF-B15D-BFF46B584210}"/>
              </a:ext>
            </a:extLst>
          </p:cNvPr>
          <p:cNvSpPr/>
          <p:nvPr/>
        </p:nvSpPr>
        <p:spPr>
          <a:xfrm>
            <a:off x="28712701" y="10227130"/>
            <a:ext cx="3632527" cy="77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Gordon, E. M.,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Laumann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T. O., Gilmore, A. W., Newbold, D. J., Greene, D. J., Berg, J. J., ... &amp; Hampton, J. M. (2017). Precision functional mapping of individual human brains.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Neuron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95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(4), 791-807.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1BC47-EB2F-4EFD-ABC0-62F0CDF160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562"/>
          <a:stretch/>
        </p:blipFill>
        <p:spPr>
          <a:xfrm>
            <a:off x="24469590" y="7647880"/>
            <a:ext cx="4067659" cy="366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C2D16B-C24B-48A8-AF95-C46655CF2760}"/>
              </a:ext>
            </a:extLst>
          </p:cNvPr>
          <p:cNvSpPr txBox="1"/>
          <p:nvPr/>
        </p:nvSpPr>
        <p:spPr>
          <a:xfrm>
            <a:off x="28547539" y="8071167"/>
            <a:ext cx="390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parcellation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373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template was applied</a:t>
            </a:r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71C18C34-3930-470D-950F-70D392B11285}"/>
              </a:ext>
            </a:extLst>
          </p:cNvPr>
          <p:cNvSpPr/>
          <p:nvPr/>
        </p:nvSpPr>
        <p:spPr>
          <a:xfrm>
            <a:off x="31111809" y="13500304"/>
            <a:ext cx="489676" cy="233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F3ADB7F-8818-46A7-876B-05E9628F9522}"/>
              </a:ext>
            </a:extLst>
          </p:cNvPr>
          <p:cNvSpPr txBox="1"/>
          <p:nvPr/>
        </p:nvSpPr>
        <p:spPr>
          <a:xfrm>
            <a:off x="31830084" y="13228881"/>
            <a:ext cx="1884735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Fisher’s Z transformation</a:t>
            </a:r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0E2E2978-14E6-4712-AB9F-88F8D7C9AB25}"/>
              </a:ext>
            </a:extLst>
          </p:cNvPr>
          <p:cNvSpPr/>
          <p:nvPr/>
        </p:nvSpPr>
        <p:spPr>
          <a:xfrm rot="16447838">
            <a:off x="32342538" y="12193909"/>
            <a:ext cx="1451109" cy="2744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C4348-20D0-4E35-8C8D-2BDF35E18C1F}"/>
              </a:ext>
            </a:extLst>
          </p:cNvPr>
          <p:cNvSpPr txBox="1"/>
          <p:nvPr/>
        </p:nvSpPr>
        <p:spPr>
          <a:xfrm>
            <a:off x="33604040" y="6824509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EC4C540-60FA-4CC9-B3F4-37F1E5E0D90E}"/>
              </a:ext>
            </a:extLst>
          </p:cNvPr>
          <p:cNvSpPr txBox="1"/>
          <p:nvPr/>
        </p:nvSpPr>
        <p:spPr>
          <a:xfrm>
            <a:off x="33604040" y="7486197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A800A4A-1ACE-46D4-B237-BC71806035F9}"/>
              </a:ext>
            </a:extLst>
          </p:cNvPr>
          <p:cNvSpPr txBox="1"/>
          <p:nvPr/>
        </p:nvSpPr>
        <p:spPr>
          <a:xfrm>
            <a:off x="33532707" y="8494891"/>
            <a:ext cx="14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8BB319B-B69C-40BF-90FD-04164C328688}"/>
              </a:ext>
            </a:extLst>
          </p:cNvPr>
          <p:cNvSpPr txBox="1"/>
          <p:nvPr/>
        </p:nvSpPr>
        <p:spPr>
          <a:xfrm>
            <a:off x="34041020" y="12539853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273B409-EC06-4A9D-B597-B7EABE545FFE}"/>
              </a:ext>
            </a:extLst>
          </p:cNvPr>
          <p:cNvSpPr txBox="1"/>
          <p:nvPr/>
        </p:nvSpPr>
        <p:spPr>
          <a:xfrm>
            <a:off x="34041020" y="12801393"/>
            <a:ext cx="1311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DE12251-A739-450B-A4D2-696DAC0F6935}"/>
              </a:ext>
            </a:extLst>
          </p:cNvPr>
          <p:cNvSpPr txBox="1"/>
          <p:nvPr/>
        </p:nvSpPr>
        <p:spPr>
          <a:xfrm>
            <a:off x="33969687" y="13447950"/>
            <a:ext cx="145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Session 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686F73B-D6B9-46FF-9052-742DA1A813C0}"/>
              </a:ext>
            </a:extLst>
          </p:cNvPr>
          <p:cNvSpPr txBox="1"/>
          <p:nvPr/>
        </p:nvSpPr>
        <p:spPr>
          <a:xfrm>
            <a:off x="34450588" y="13168412"/>
            <a:ext cx="492443" cy="326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3CB801B-C0D9-45D5-87F5-8ED0AA196F2C}"/>
              </a:ext>
            </a:extLst>
          </p:cNvPr>
          <p:cNvSpPr txBox="1"/>
          <p:nvPr/>
        </p:nvSpPr>
        <p:spPr>
          <a:xfrm>
            <a:off x="10906952" y="6231076"/>
            <a:ext cx="12721007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Seed-based or ICA analysis:</a:t>
            </a:r>
          </a:p>
          <a:p>
            <a:pPr marL="118872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Compare the spatial spread of sub-networks or their mean connectivity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Network properties:</a:t>
            </a:r>
          </a:p>
          <a:p>
            <a:pPr marL="118872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Modularity or centrality of entire network or sub-networks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The number of sub-networks (i.e., functional systems):</a:t>
            </a:r>
          </a:p>
          <a:p>
            <a:pPr marL="118872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Lots of comparisons have to be made to identify the driving sub-networks of effects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537349"/>
                </a:solidFill>
                <a:latin typeface="Helvetica"/>
                <a:cs typeface="Helvetica"/>
              </a:rPr>
              <a:t>Existing multivariate methods:</a:t>
            </a:r>
          </a:p>
          <a:p>
            <a:pPr marL="118872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Require the matrices across subjects to be the same dimension (e.g., DISTATIS)</a:t>
            </a:r>
          </a:p>
          <a:p>
            <a:pPr marL="118872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37349"/>
                </a:solidFill>
                <a:latin typeface="Helvetica"/>
                <a:cs typeface="Helvetica"/>
              </a:rPr>
              <a:t>Recent work in resting-state analysis have started deriving subject-specific parcellations, resulting in different matrix dimensions across subjects</a:t>
            </a:r>
          </a:p>
        </p:txBody>
      </p:sp>
      <p:pic>
        <p:nvPicPr>
          <p:cNvPr id="454" name="Picture 453">
            <a:extLst>
              <a:ext uri="{FF2B5EF4-FFF2-40B4-BE49-F238E27FC236}">
                <a16:creationId xmlns:a16="http://schemas.microsoft.com/office/drawing/2014/main" id="{482BF27C-76CC-42FA-9125-A8C4DB966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487" y="22788852"/>
            <a:ext cx="3576142" cy="2554388"/>
          </a:xfrm>
          <a:prstGeom prst="rect">
            <a:avLst/>
          </a:prstGeom>
        </p:spPr>
      </p:pic>
      <p:grpSp>
        <p:nvGrpSpPr>
          <p:cNvPr id="465" name="Group 464">
            <a:extLst>
              <a:ext uri="{FF2B5EF4-FFF2-40B4-BE49-F238E27FC236}">
                <a16:creationId xmlns:a16="http://schemas.microsoft.com/office/drawing/2014/main" id="{37E9953F-C157-40AE-BCD8-634C8C346BF5}"/>
              </a:ext>
            </a:extLst>
          </p:cNvPr>
          <p:cNvGrpSpPr/>
          <p:nvPr/>
        </p:nvGrpSpPr>
        <p:grpSpPr>
          <a:xfrm>
            <a:off x="26205374" y="12457588"/>
            <a:ext cx="3909948" cy="2102180"/>
            <a:chOff x="26205374" y="12457588"/>
            <a:chExt cx="3909948" cy="210218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AB3942F-D552-4700-BD09-4929480FE5A8}"/>
                </a:ext>
              </a:extLst>
            </p:cNvPr>
            <p:cNvGrpSpPr/>
            <p:nvPr/>
          </p:nvGrpSpPr>
          <p:grpSpPr>
            <a:xfrm>
              <a:off x="26205374" y="12457588"/>
              <a:ext cx="3370312" cy="2102180"/>
              <a:chOff x="2852983" y="-482713"/>
              <a:chExt cx="4560177" cy="210218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4117F14-8C4A-40E8-AEC4-8A1D47C0A196}"/>
                  </a:ext>
                </a:extLst>
              </p:cNvPr>
              <p:cNvGrpSpPr/>
              <p:nvPr/>
            </p:nvGrpSpPr>
            <p:grpSpPr>
              <a:xfrm>
                <a:off x="2852983" y="211593"/>
                <a:ext cx="4203523" cy="1090988"/>
                <a:chOff x="3333741" y="141543"/>
                <a:chExt cx="3301047" cy="961089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21FA6962-5267-43FF-9F07-885DBFAD55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2698" y="141543"/>
                  <a:ext cx="2612090" cy="961089"/>
                </a:xfrm>
                <a:prstGeom prst="rect">
                  <a:avLst/>
                </a:prstGeom>
              </p:spPr>
            </p:pic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AB67EF72-ED76-4196-A1A8-949642D4D119}"/>
                    </a:ext>
                  </a:extLst>
                </p:cNvPr>
                <p:cNvCxnSpPr/>
                <p:nvPr/>
              </p:nvCxnSpPr>
              <p:spPr>
                <a:xfrm>
                  <a:off x="3333741" y="594072"/>
                  <a:ext cx="804399" cy="401481"/>
                </a:xfrm>
                <a:prstGeom prst="line">
                  <a:avLst/>
                </a:prstGeom>
                <a:ln w="28575" cmpd="sng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6065F1B-3013-40A5-85F1-0D6EB76FC2AD}"/>
                    </a:ext>
                  </a:extLst>
                </p:cNvPr>
                <p:cNvCxnSpPr/>
                <p:nvPr/>
              </p:nvCxnSpPr>
              <p:spPr>
                <a:xfrm flipV="1">
                  <a:off x="4138141" y="182005"/>
                  <a:ext cx="2427341" cy="2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5456CD0-F86C-4844-87D4-430B04EA714D}"/>
                    </a:ext>
                  </a:extLst>
                </p:cNvPr>
                <p:cNvCxnSpPr/>
                <p:nvPr/>
              </p:nvCxnSpPr>
              <p:spPr>
                <a:xfrm flipV="1">
                  <a:off x="4138141" y="1001348"/>
                  <a:ext cx="2427341" cy="2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FDF9FE77-D163-4A12-8EE2-3E68A229AFAD}"/>
                    </a:ext>
                  </a:extLst>
                </p:cNvPr>
                <p:cNvCxnSpPr/>
                <p:nvPr/>
              </p:nvCxnSpPr>
              <p:spPr>
                <a:xfrm>
                  <a:off x="4138141" y="185913"/>
                  <a:ext cx="0" cy="816765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C1C6435-125E-4E9C-8468-8ABD4A01C322}"/>
                    </a:ext>
                  </a:extLst>
                </p:cNvPr>
                <p:cNvCxnSpPr/>
                <p:nvPr/>
              </p:nvCxnSpPr>
              <p:spPr>
                <a:xfrm>
                  <a:off x="6572185" y="182694"/>
                  <a:ext cx="0" cy="816765"/>
                </a:xfrm>
                <a:prstGeom prst="line">
                  <a:avLst/>
                </a:prstGeom>
                <a:ln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0975EF33-7601-4B16-8689-5AE631B90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5364" y="192803"/>
                  <a:ext cx="784672" cy="398275"/>
                </a:xfrm>
                <a:prstGeom prst="line">
                  <a:avLst/>
                </a:prstGeom>
                <a:ln w="28575" cmpd="sng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172655E-C982-4504-A2B2-23D1A59FA4A5}"/>
                  </a:ext>
                </a:extLst>
              </p:cNvPr>
              <p:cNvSpPr txBox="1"/>
              <p:nvPr/>
            </p:nvSpPr>
            <p:spPr>
              <a:xfrm>
                <a:off x="3222540" y="-482713"/>
                <a:ext cx="41906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Parcel’s mean time series during resting-state scan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1EC0982-BA9C-460D-B43F-17B8725337FC}"/>
                  </a:ext>
                </a:extLst>
              </p:cNvPr>
              <p:cNvSpPr txBox="1"/>
              <p:nvPr/>
            </p:nvSpPr>
            <p:spPr>
              <a:xfrm>
                <a:off x="4682244" y="1219357"/>
                <a:ext cx="1481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 Neue"/>
                    <a:cs typeface="Helvetica Neue"/>
                  </a:rPr>
                  <a:t>Frames</a:t>
                </a:r>
              </a:p>
            </p:txBody>
          </p:sp>
        </p:grp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74E72B-9103-44FD-9668-521AC12D7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56998" y="13447950"/>
              <a:ext cx="857889" cy="667125"/>
            </a:xfrm>
            <a:prstGeom prst="line">
              <a:avLst/>
            </a:prstGeom>
            <a:ln w="28575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0612C5-AE2F-46C4-AB10-CE0EDE4F5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53778" y="13209380"/>
              <a:ext cx="861544" cy="61748"/>
            </a:xfrm>
            <a:prstGeom prst="line">
              <a:avLst/>
            </a:prstGeom>
            <a:ln w="28575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A0B3EF7-60EE-4DB4-90DF-CCD4DDD12059}"/>
              </a:ext>
            </a:extLst>
          </p:cNvPr>
          <p:cNvCxnSpPr>
            <a:cxnSpLocks/>
          </p:cNvCxnSpPr>
          <p:nvPr/>
        </p:nvCxnSpPr>
        <p:spPr>
          <a:xfrm>
            <a:off x="341297" y="19202400"/>
            <a:ext cx="9993985" cy="0"/>
          </a:xfrm>
          <a:prstGeom prst="line">
            <a:avLst/>
          </a:prstGeom>
          <a:ln w="127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Snip Diagonal Corner Rectangle 246">
            <a:extLst>
              <a:ext uri="{FF2B5EF4-FFF2-40B4-BE49-F238E27FC236}">
                <a16:creationId xmlns:a16="http://schemas.microsoft.com/office/drawing/2014/main" id="{807CC4FD-45B3-4A25-90EB-031889EF07DE}"/>
              </a:ext>
            </a:extLst>
          </p:cNvPr>
          <p:cNvSpPr/>
          <p:nvPr/>
        </p:nvSpPr>
        <p:spPr>
          <a:xfrm>
            <a:off x="305799" y="18258601"/>
            <a:ext cx="10055225" cy="9388706"/>
          </a:xfrm>
          <a:prstGeom prst="snip2DiagRect">
            <a:avLst>
              <a:gd name="adj1" fmla="val 0"/>
              <a:gd name="adj2" fmla="val 0"/>
            </a:avLst>
          </a:prstGeom>
          <a:noFill/>
          <a:ln w="1524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83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88DC830-A27A-43C0-BED2-23D0FA736741}"/>
              </a:ext>
            </a:extLst>
          </p:cNvPr>
          <p:cNvSpPr txBox="1"/>
          <p:nvPr/>
        </p:nvSpPr>
        <p:spPr>
          <a:xfrm>
            <a:off x="2233906" y="18288000"/>
            <a:ext cx="62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37349"/>
                </a:solidFill>
                <a:latin typeface="Helvetica"/>
                <a:cs typeface="Helvetica"/>
              </a:rPr>
              <a:t>4. Connectivity data</a:t>
            </a:r>
          </a:p>
        </p:txBody>
      </p:sp>
    </p:spTree>
    <p:extLst>
      <p:ext uri="{BB962C8B-B14F-4D97-AF65-F5344CB8AC3E}">
        <p14:creationId xmlns:p14="http://schemas.microsoft.com/office/powerpoint/2010/main" val="183889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8596</TotalTime>
  <Words>509</Words>
  <Application>Microsoft Office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Ju-Chi Yu</dc:creator>
  <cp:lastModifiedBy>如淇 游</cp:lastModifiedBy>
  <cp:revision>244</cp:revision>
  <dcterms:created xsi:type="dcterms:W3CDTF">2016-01-13T15:46:31Z</dcterms:created>
  <dcterms:modified xsi:type="dcterms:W3CDTF">2019-08-16T05:41:41Z</dcterms:modified>
</cp:coreProperties>
</file>