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58" r:id="rId7"/>
    <p:sldId id="259" r:id="rId8"/>
    <p:sldId id="260" r:id="rId9"/>
    <p:sldId id="262" r:id="rId10"/>
    <p:sldId id="261" r:id="rId11"/>
    <p:sldId id="264" r:id="rId12"/>
    <p:sldId id="265" r:id="rId13"/>
    <p:sldId id="266" r:id="rId14"/>
    <p:sldId id="267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F817-E54F-41D5-AD3A-CC13FEB54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3401A-D9F3-4DC9-8444-D6D694EE5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22DCB-D136-4B62-B5B9-9B032968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14F3-EE3E-451E-9B36-30663ADA5240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C6205-16BA-4CD8-A9A6-1FF1DBBF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CD0E7-9D21-4991-9E68-BD23B458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6AD4-4CC2-4531-8BAB-3FB5A60F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9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93BB-2C03-484E-B6C3-22797C489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6DF0C-DFA9-4ED0-AC58-1264044D5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8412C-A9FF-4A08-96E9-625FA4BA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14F3-EE3E-451E-9B36-30663ADA5240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9AB7A-C019-4623-A08D-D4250C1A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F6E50-E0B2-4321-B729-B9276C7B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6AD4-4CC2-4531-8BAB-3FB5A60F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5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81B80-34D9-4C39-A725-35613DACF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70919-E3C9-46A2-A83F-5DCDB25F6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72AAF-6ED8-4A52-BDB4-34BD0CFC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14F3-EE3E-451E-9B36-30663ADA5240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C143-86DC-4758-A462-3D30908B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F767B-B39D-4E78-8EBD-9E6A5EFBA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6AD4-4CC2-4531-8BAB-3FB5A60F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0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F455-3BE3-4A0C-B071-5CF9D6872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B8D82-846F-4126-9073-AFE58FC8A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9BC4D-BD66-4D69-8CE7-C37BF4F9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14F3-EE3E-451E-9B36-30663ADA5240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D937D-4774-412A-917D-AC1C19B6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338DB-4173-4A24-BCCB-C96AE83F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6AD4-4CC2-4531-8BAB-3FB5A60F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3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8A36-8C24-4AF9-9367-496C029AD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B3F9E-62DA-42B6-BDF6-7405FA208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F5649-D46D-48B1-B7CE-550675DC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14F3-EE3E-451E-9B36-30663ADA5240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B239D-A16A-4160-83F5-D25F40A8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3008D-0617-46F6-BEA1-AEF7F254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6AD4-4CC2-4531-8BAB-3FB5A60F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6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2DFB-D111-43B0-8AFC-14CBC325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345E4-E8AA-4F23-B66B-2FD18629C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37FDD-68F1-439D-B18F-573021CCD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EB14F-B4BB-4ABD-BFCD-9D909E16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14F3-EE3E-451E-9B36-30663ADA5240}" type="datetimeFigureOut">
              <a:rPr lang="en-US" smtClean="0"/>
              <a:t>8/14/19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153FF-56CA-4835-879B-FC06C124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921BF-4FFE-426B-9961-0A6CE260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6AD4-4CC2-4531-8BAB-3FB5A60F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9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3CF8-0496-4004-AA30-2772FDA97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53E77-3303-4F24-A481-D1B8948BF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EFCA1-1D51-4763-9D6D-9D91A0D6A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141374-844C-4FE1-86FE-362B40829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41CA3-AE4A-4FF3-823B-A30AD1A6B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5444C4-93B3-414E-BD48-244DC768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14F3-EE3E-451E-9B36-30663ADA5240}" type="datetimeFigureOut">
              <a:rPr lang="en-US" smtClean="0"/>
              <a:t>8/14/19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73A81-86D5-40A1-B829-E05E2B21E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EAC05-EAA4-4417-8E82-8E171839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6AD4-4CC2-4531-8BAB-3FB5A60F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9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A7A6-5D20-47E5-BE29-897631B3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7F1CD-B74F-42AB-9050-F24F8EBCF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14F3-EE3E-451E-9B36-30663ADA5240}" type="datetimeFigureOut">
              <a:rPr lang="en-US" smtClean="0"/>
              <a:t>8/14/19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7A2F5-DED5-4377-A3B1-94830FBC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23739-20F0-464B-B84A-75A38F992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6AD4-4CC2-4531-8BAB-3FB5A60F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1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67555-991F-49A0-87D8-A9584965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14F3-EE3E-451E-9B36-30663ADA5240}" type="datetimeFigureOut">
              <a:rPr lang="en-US" smtClean="0"/>
              <a:t>8/14/19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37CC8D-F37E-42F9-B7A1-E087C3E1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3135C-19DB-4EBE-ADA8-1E5B7DDC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6AD4-4CC2-4531-8BAB-3FB5A60F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2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D4DF-6BE3-4CB5-950B-C5C69931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63281-3171-4641-AE31-E81EB0E43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6184D-A482-44B1-A33F-FD00F8D37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D77FE-FB27-4704-840E-F87AB80B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14F3-EE3E-451E-9B36-30663ADA5240}" type="datetimeFigureOut">
              <a:rPr lang="en-US" smtClean="0"/>
              <a:t>8/14/19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57E56-2F18-4470-91DA-696830E0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65814-30F6-42AC-8356-616C3B17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6AD4-4CC2-4531-8BAB-3FB5A60F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9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329EE-C99C-461D-B464-95B3D0C6F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F36461-2917-4229-A4EF-139B9B441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E51A3-0B1D-41AA-A0F5-7C65056A6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5EBB1-9F09-480C-9EF8-0A216372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14F3-EE3E-451E-9B36-30663ADA5240}" type="datetimeFigureOut">
              <a:rPr lang="en-US" smtClean="0"/>
              <a:t>8/14/19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3514D-2C7B-4FCA-8320-3F2018F0F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75157-825C-428D-B4E4-8C03B0ED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6AD4-4CC2-4531-8BAB-3FB5A60F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6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C6E78-51E3-4BAD-8183-C1D83C37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138FA-3259-4C3D-B6B6-553018F7E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73F1C-3D10-49B9-818B-58F3E6123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14F3-EE3E-451E-9B36-30663ADA5240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9190C-12B8-4886-8001-9BF03536A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8913B-64A2-4AE5-BFDB-28D5C59D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56AD4-4CC2-4531-8BAB-3FB5A60F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3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E1D1-8AF5-4DF6-BCB8-2AB0E18CD8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RestingInPCA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F0033-D8FC-403D-81BC-C34022BA8B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0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A6EE-59BA-488A-913F-50C84CA6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06E1C-5813-4547-AFF4-C9C3FA4A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to before the SVD?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742BEB-B971-4EAF-944B-007CEB713552}"/>
              </a:ext>
            </a:extLst>
          </p:cNvPr>
          <p:cNvSpPr txBox="1"/>
          <p:nvPr/>
        </p:nvSpPr>
        <p:spPr>
          <a:xfrm>
            <a:off x="2683050" y="3248048"/>
            <a:ext cx="962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SVD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6C1DAB-C280-4FA4-B66A-7671345253C8}"/>
              </a:ext>
            </a:extLst>
          </p:cNvPr>
          <p:cNvSpPr/>
          <p:nvPr/>
        </p:nvSpPr>
        <p:spPr>
          <a:xfrm>
            <a:off x="5167321" y="3176220"/>
            <a:ext cx="1700981" cy="1474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8B03C8-2B7B-4856-B9C5-BE70F98A4D76}"/>
              </a:ext>
            </a:extLst>
          </p:cNvPr>
          <p:cNvSpPr/>
          <p:nvPr/>
        </p:nvSpPr>
        <p:spPr>
          <a:xfrm>
            <a:off x="5167321" y="3321247"/>
            <a:ext cx="1700981" cy="1474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90E504-BE3E-47F6-8FB2-6B4D3B5DCDEB}"/>
              </a:ext>
            </a:extLst>
          </p:cNvPr>
          <p:cNvSpPr/>
          <p:nvPr/>
        </p:nvSpPr>
        <p:spPr>
          <a:xfrm>
            <a:off x="5167321" y="3468731"/>
            <a:ext cx="1700981" cy="1474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6EDE84-0EE6-432D-B52E-BA847C1BBBBF}"/>
              </a:ext>
            </a:extLst>
          </p:cNvPr>
          <p:cNvSpPr/>
          <p:nvPr/>
        </p:nvSpPr>
        <p:spPr>
          <a:xfrm>
            <a:off x="5172238" y="3621131"/>
            <a:ext cx="1700981" cy="1474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728426-EB81-4B5E-90FD-F10A89D43E63}"/>
              </a:ext>
            </a:extLst>
          </p:cNvPr>
          <p:cNvSpPr/>
          <p:nvPr/>
        </p:nvSpPr>
        <p:spPr>
          <a:xfrm>
            <a:off x="5167321" y="3763699"/>
            <a:ext cx="1700981" cy="1474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501BA1-ED0E-4BFB-A052-003B2C5724E8}"/>
              </a:ext>
            </a:extLst>
          </p:cNvPr>
          <p:cNvSpPr/>
          <p:nvPr/>
        </p:nvSpPr>
        <p:spPr>
          <a:xfrm>
            <a:off x="7978885" y="3176222"/>
            <a:ext cx="2271719" cy="147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610-463B-4A11-93A0-0EA790C655FB}"/>
              </a:ext>
            </a:extLst>
          </p:cNvPr>
          <p:cNvSpPr/>
          <p:nvPr/>
        </p:nvSpPr>
        <p:spPr>
          <a:xfrm>
            <a:off x="7978885" y="3321249"/>
            <a:ext cx="2271719" cy="147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3716D2-5ED6-4DCD-8229-ED805FA96216}"/>
              </a:ext>
            </a:extLst>
          </p:cNvPr>
          <p:cNvSpPr/>
          <p:nvPr/>
        </p:nvSpPr>
        <p:spPr>
          <a:xfrm>
            <a:off x="7978885" y="3468733"/>
            <a:ext cx="2271719" cy="147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7091AF-F60A-4FC3-9D67-ACEF475BF879}"/>
              </a:ext>
            </a:extLst>
          </p:cNvPr>
          <p:cNvSpPr/>
          <p:nvPr/>
        </p:nvSpPr>
        <p:spPr>
          <a:xfrm>
            <a:off x="7983802" y="3621133"/>
            <a:ext cx="2271719" cy="147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B5DA5C-E3A0-4745-A441-D29171C0B1A5}"/>
              </a:ext>
            </a:extLst>
          </p:cNvPr>
          <p:cNvSpPr/>
          <p:nvPr/>
        </p:nvSpPr>
        <p:spPr>
          <a:xfrm>
            <a:off x="7978885" y="3763701"/>
            <a:ext cx="2271719" cy="147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48F07A-81AB-46B1-AC23-38EF6EE6E81E}"/>
              </a:ext>
            </a:extLst>
          </p:cNvPr>
          <p:cNvSpPr/>
          <p:nvPr/>
        </p:nvSpPr>
        <p:spPr>
          <a:xfrm>
            <a:off x="6873690" y="3171308"/>
            <a:ext cx="1110112" cy="1474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FB6739-0EFD-4438-AAC6-45A4BC6B70F0}"/>
              </a:ext>
            </a:extLst>
          </p:cNvPr>
          <p:cNvSpPr/>
          <p:nvPr/>
        </p:nvSpPr>
        <p:spPr>
          <a:xfrm>
            <a:off x="6873690" y="3326167"/>
            <a:ext cx="1110112" cy="1474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AC2F12-D134-45F9-877A-DE308251BC7C}"/>
              </a:ext>
            </a:extLst>
          </p:cNvPr>
          <p:cNvSpPr/>
          <p:nvPr/>
        </p:nvSpPr>
        <p:spPr>
          <a:xfrm>
            <a:off x="6873690" y="3473651"/>
            <a:ext cx="1110112" cy="1474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EFDA36-8C9C-4DDE-B8E6-D5CFCEA7927F}"/>
              </a:ext>
            </a:extLst>
          </p:cNvPr>
          <p:cNvSpPr/>
          <p:nvPr/>
        </p:nvSpPr>
        <p:spPr>
          <a:xfrm>
            <a:off x="6868775" y="3616219"/>
            <a:ext cx="1110112" cy="1474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9F131F-27D9-4A74-B85D-19B133F232DE}"/>
              </a:ext>
            </a:extLst>
          </p:cNvPr>
          <p:cNvSpPr/>
          <p:nvPr/>
        </p:nvSpPr>
        <p:spPr>
          <a:xfrm>
            <a:off x="6873690" y="3768619"/>
            <a:ext cx="1110112" cy="1474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  <p:sp>
        <p:nvSpPr>
          <p:cNvPr id="20" name="Double Bracket 19">
            <a:extLst>
              <a:ext uri="{FF2B5EF4-FFF2-40B4-BE49-F238E27FC236}">
                <a16:creationId xmlns:a16="http://schemas.microsoft.com/office/drawing/2014/main" id="{329DCF61-733E-435A-B812-19FBFD34B99B}"/>
              </a:ext>
            </a:extLst>
          </p:cNvPr>
          <p:cNvSpPr/>
          <p:nvPr/>
        </p:nvSpPr>
        <p:spPr>
          <a:xfrm>
            <a:off x="3726426" y="2753031"/>
            <a:ext cx="6909625" cy="1612491"/>
          </a:xfrm>
          <a:prstGeom prst="bracketPair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DD1290-ADD3-4063-B845-2DF2FC28ECA2}"/>
              </a:ext>
            </a:extLst>
          </p:cNvPr>
          <p:cNvSpPr txBox="1"/>
          <p:nvPr/>
        </p:nvSpPr>
        <p:spPr>
          <a:xfrm>
            <a:off x="3963069" y="3153497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?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525B4EC-4B8A-479F-B3F3-044472FFD01E}"/>
              </a:ext>
            </a:extLst>
          </p:cNvPr>
          <p:cNvSpPr/>
          <p:nvPr/>
        </p:nvSpPr>
        <p:spPr>
          <a:xfrm>
            <a:off x="4561430" y="3476569"/>
            <a:ext cx="376864" cy="213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0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9AD3-4C48-4204-8E54-A6C6D370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possible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17A0B-98F1-4FDF-84D3-BD66E2C6C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9136"/>
          </a:xfrm>
        </p:spPr>
        <p:txBody>
          <a:bodyPr/>
          <a:lstStyle/>
          <a:p>
            <a:r>
              <a:rPr lang="en-US" dirty="0"/>
              <a:t>Double-centering correlation matrices</a:t>
            </a:r>
          </a:p>
          <a:p>
            <a:r>
              <a:rPr lang="en-US" dirty="0"/>
              <a:t>Centering each vector before stacking them</a:t>
            </a:r>
          </a:p>
          <a:p>
            <a:r>
              <a:rPr lang="en-US" dirty="0"/>
              <a:t>Normalizing each vector before stacking them</a:t>
            </a:r>
          </a:p>
          <a:p>
            <a:r>
              <a:rPr lang="en-US" dirty="0"/>
              <a:t>Center the columns</a:t>
            </a:r>
          </a:p>
          <a:p>
            <a:r>
              <a:rPr lang="en-US" dirty="0"/>
              <a:t>Normalizing the columns (SS =1)</a:t>
            </a:r>
          </a:p>
          <a:p>
            <a:r>
              <a:rPr lang="en-US" dirty="0"/>
              <a:t>MFA-normalize by subjects</a:t>
            </a:r>
          </a:p>
          <a:p>
            <a:r>
              <a:rPr lang="en-US" dirty="0"/>
              <a:t>MFA-normalize by edges of networks</a:t>
            </a:r>
          </a:p>
          <a:p>
            <a:r>
              <a:rPr lang="en-US" dirty="0"/>
              <a:t>Hierarchical MFA-normalize by networks then by subjects</a:t>
            </a:r>
          </a:p>
        </p:txBody>
      </p:sp>
    </p:spTree>
    <p:extLst>
      <p:ext uri="{BB962C8B-B14F-4D97-AF65-F5344CB8AC3E}">
        <p14:creationId xmlns:p14="http://schemas.microsoft.com/office/powerpoint/2010/main" val="53554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9AD3-4C48-4204-8E54-A6C6D370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possible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17A0B-98F1-4FDF-84D3-BD66E2C6C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9136"/>
          </a:xfrm>
        </p:spPr>
        <p:txBody>
          <a:bodyPr/>
          <a:lstStyle/>
          <a:p>
            <a:r>
              <a:rPr lang="en-US" dirty="0"/>
              <a:t>Double-centering correlation matrices</a:t>
            </a:r>
          </a:p>
          <a:p>
            <a:r>
              <a:rPr lang="en-US" dirty="0"/>
              <a:t>Centering each vector before stacking them</a:t>
            </a:r>
          </a:p>
          <a:p>
            <a:r>
              <a:rPr lang="en-US" dirty="0"/>
              <a:t>Normalizing each vector before stacking them</a:t>
            </a:r>
          </a:p>
          <a:p>
            <a:r>
              <a:rPr lang="en-US" dirty="0"/>
              <a:t>Center the columns</a:t>
            </a:r>
          </a:p>
          <a:p>
            <a:r>
              <a:rPr lang="en-US" dirty="0"/>
              <a:t>Normalizing the columns (SS =1)</a:t>
            </a:r>
          </a:p>
          <a:p>
            <a:r>
              <a:rPr lang="en-US" dirty="0">
                <a:solidFill>
                  <a:schemeClr val="accent2"/>
                </a:solidFill>
              </a:rPr>
              <a:t>MFA-normalize by subjects</a:t>
            </a:r>
          </a:p>
          <a:p>
            <a:r>
              <a:rPr lang="en-US" dirty="0">
                <a:solidFill>
                  <a:schemeClr val="accent2"/>
                </a:solidFill>
              </a:rPr>
              <a:t>MFA-normalize by networks</a:t>
            </a:r>
          </a:p>
          <a:p>
            <a:r>
              <a:rPr lang="en-US" dirty="0">
                <a:solidFill>
                  <a:schemeClr val="accent2"/>
                </a:solidFill>
              </a:rPr>
              <a:t>Hierarchical MFA-normalize by networks then by subjects</a:t>
            </a:r>
          </a:p>
          <a:p>
            <a:r>
              <a:rPr lang="en-US" b="1" dirty="0"/>
              <a:t>Use STATIS (in addition to MFA) for the last three options</a:t>
            </a:r>
          </a:p>
        </p:txBody>
      </p:sp>
    </p:spTree>
    <p:extLst>
      <p:ext uri="{BB962C8B-B14F-4D97-AF65-F5344CB8AC3E}">
        <p14:creationId xmlns:p14="http://schemas.microsoft.com/office/powerpoint/2010/main" val="180060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57CA7-DBF2-4AF0-A495-A28FA3DA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8AF13-F1BE-4940-A4A4-CC4F4DF74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should make these steps optional based on the main research question of each project.</a:t>
            </a:r>
          </a:p>
        </p:txBody>
      </p:sp>
    </p:spTree>
    <p:extLst>
      <p:ext uri="{BB962C8B-B14F-4D97-AF65-F5344CB8AC3E}">
        <p14:creationId xmlns:p14="http://schemas.microsoft.com/office/powerpoint/2010/main" val="290825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7252-B40A-4FE9-8205-FE38044FA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questions/notes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1F87A-4A2E-462A-B1FB-1B81B1262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know if these results are giving us something that is really meaningful?</a:t>
            </a:r>
          </a:p>
          <a:p>
            <a:endParaRPr lang="en-US" dirty="0"/>
          </a:p>
          <a:p>
            <a:r>
              <a:rPr lang="en-US" dirty="0"/>
              <a:t>Use common networks to generate the component space and project the rare networks as supplementary elements</a:t>
            </a:r>
          </a:p>
        </p:txBody>
      </p:sp>
    </p:spTree>
    <p:extLst>
      <p:ext uri="{BB962C8B-B14F-4D97-AF65-F5344CB8AC3E}">
        <p14:creationId xmlns:p14="http://schemas.microsoft.com/office/powerpoint/2010/main" val="468860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60F41-4556-48CC-8CAE-E769D888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for correlation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A6D83-0EBA-4AB0-A177-4C0B18017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correlations are Fisher’s Z-transformed</a:t>
            </a:r>
          </a:p>
          <a:p>
            <a:r>
              <a:rPr lang="en-US" dirty="0"/>
              <a:t>All negative correlations are removed</a:t>
            </a:r>
          </a:p>
        </p:txBody>
      </p:sp>
    </p:spTree>
    <p:extLst>
      <p:ext uri="{BB962C8B-B14F-4D97-AF65-F5344CB8AC3E}">
        <p14:creationId xmlns:p14="http://schemas.microsoft.com/office/powerpoint/2010/main" val="87363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5AEC-9C79-4C67-BDEE-32262DD9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F3E82-2DDB-41D6-97AC-65DA72E20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analyze resting-state data and allow different participants to have different numbers of regions/network</a:t>
            </a:r>
          </a:p>
          <a:p>
            <a:endParaRPr lang="en-US" dirty="0"/>
          </a:p>
          <a:p>
            <a:pPr lvl="1"/>
            <a:r>
              <a:rPr lang="en-US" dirty="0"/>
              <a:t>Keep individual difference</a:t>
            </a:r>
          </a:p>
          <a:p>
            <a:pPr lvl="1"/>
            <a:r>
              <a:rPr lang="en-US" dirty="0"/>
              <a:t>Analyze resting state data in a local, instead of an atlas, space</a:t>
            </a:r>
          </a:p>
        </p:txBody>
      </p:sp>
    </p:spTree>
    <p:extLst>
      <p:ext uri="{BB962C8B-B14F-4D97-AF65-F5344CB8AC3E}">
        <p14:creationId xmlns:p14="http://schemas.microsoft.com/office/powerpoint/2010/main" val="205425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46047DFC-C1EE-A149-8966-90114D569E4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86" y="2306034"/>
            <a:ext cx="3811408" cy="24043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E1066C-E31D-1349-ACE3-66D18A5B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correlation matrices from 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33FE2A-F78E-564A-BC44-FF8D9991F06C}"/>
              </a:ext>
            </a:extLst>
          </p:cNvPr>
          <p:cNvGrpSpPr/>
          <p:nvPr/>
        </p:nvGrpSpPr>
        <p:grpSpPr>
          <a:xfrm>
            <a:off x="3994238" y="2414717"/>
            <a:ext cx="4203523" cy="1730633"/>
            <a:chOff x="2852983" y="-313941"/>
            <a:chExt cx="4203523" cy="173063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A4E9522-282A-794D-A997-9F356DE606FE}"/>
                </a:ext>
              </a:extLst>
            </p:cNvPr>
            <p:cNvGrpSpPr/>
            <p:nvPr/>
          </p:nvGrpSpPr>
          <p:grpSpPr>
            <a:xfrm>
              <a:off x="2852983" y="211593"/>
              <a:ext cx="4203523" cy="1090988"/>
              <a:chOff x="3333741" y="141543"/>
              <a:chExt cx="3301047" cy="961089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0634530-745F-3843-B6AF-0964971334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2698" y="141543"/>
                <a:ext cx="2612090" cy="961089"/>
              </a:xfrm>
              <a:prstGeom prst="rect">
                <a:avLst/>
              </a:prstGeom>
            </p:spPr>
          </p:pic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65EB305-35E8-524B-8AD5-804D0D962373}"/>
                  </a:ext>
                </a:extLst>
              </p:cNvPr>
              <p:cNvCxnSpPr/>
              <p:nvPr/>
            </p:nvCxnSpPr>
            <p:spPr>
              <a:xfrm flipV="1">
                <a:off x="3333741" y="193731"/>
                <a:ext cx="804400" cy="400341"/>
              </a:xfrm>
              <a:prstGeom prst="line">
                <a:avLst/>
              </a:prstGeom>
              <a:ln w="19050" cmpd="sng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BCB3094-BC6D-9B42-A82D-00E1ED1030A7}"/>
                  </a:ext>
                </a:extLst>
              </p:cNvPr>
              <p:cNvCxnSpPr/>
              <p:nvPr/>
            </p:nvCxnSpPr>
            <p:spPr>
              <a:xfrm>
                <a:off x="3333741" y="594072"/>
                <a:ext cx="804399" cy="401481"/>
              </a:xfrm>
              <a:prstGeom prst="line">
                <a:avLst/>
              </a:prstGeom>
              <a:ln w="19050" cmpd="sng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0D9A4FA-2E0E-B741-8693-C9581EFFF3F0}"/>
                  </a:ext>
                </a:extLst>
              </p:cNvPr>
              <p:cNvCxnSpPr/>
              <p:nvPr/>
            </p:nvCxnSpPr>
            <p:spPr>
              <a:xfrm flipV="1">
                <a:off x="4138141" y="182005"/>
                <a:ext cx="2427341" cy="2"/>
              </a:xfrm>
              <a:prstGeom prst="line">
                <a:avLst/>
              </a:prstGeom>
              <a:ln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4A073DB-E27D-0B46-891C-0C9C3F52A651}"/>
                  </a:ext>
                </a:extLst>
              </p:cNvPr>
              <p:cNvCxnSpPr/>
              <p:nvPr/>
            </p:nvCxnSpPr>
            <p:spPr>
              <a:xfrm flipV="1">
                <a:off x="4138141" y="1001348"/>
                <a:ext cx="2427341" cy="2"/>
              </a:xfrm>
              <a:prstGeom prst="line">
                <a:avLst/>
              </a:prstGeom>
              <a:ln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C594248-CD66-4844-A2C2-AA8380985F4B}"/>
                  </a:ext>
                </a:extLst>
              </p:cNvPr>
              <p:cNvCxnSpPr/>
              <p:nvPr/>
            </p:nvCxnSpPr>
            <p:spPr>
              <a:xfrm>
                <a:off x="4138141" y="185913"/>
                <a:ext cx="0" cy="816765"/>
              </a:xfrm>
              <a:prstGeom prst="line">
                <a:avLst/>
              </a:prstGeom>
              <a:ln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FC12156-D659-C14A-ABA2-3B6C11FF3A48}"/>
                  </a:ext>
                </a:extLst>
              </p:cNvPr>
              <p:cNvCxnSpPr/>
              <p:nvPr/>
            </p:nvCxnSpPr>
            <p:spPr>
              <a:xfrm>
                <a:off x="6572185" y="182694"/>
                <a:ext cx="0" cy="816765"/>
              </a:xfrm>
              <a:prstGeom prst="line">
                <a:avLst/>
              </a:prstGeom>
              <a:ln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10DA65-CC5A-2E47-BE5A-5810BCCB0FED}"/>
                </a:ext>
              </a:extLst>
            </p:cNvPr>
            <p:cNvSpPr txBox="1"/>
            <p:nvPr/>
          </p:nvSpPr>
          <p:spPr>
            <a:xfrm>
              <a:off x="3730295" y="-313941"/>
              <a:ext cx="3326211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Helvetica Neue"/>
                  <a:cs typeface="Helvetica Neue"/>
                </a:rPr>
                <a:t>Parcel’s mean time series during resting-state scan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B202FF-BA47-1D4C-9391-C406F6852EA6}"/>
                </a:ext>
              </a:extLst>
            </p:cNvPr>
            <p:cNvSpPr txBox="1"/>
            <p:nvPr/>
          </p:nvSpPr>
          <p:spPr>
            <a:xfrm>
              <a:off x="5083684" y="1155082"/>
              <a:ext cx="6623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Helvetica Neue"/>
                  <a:cs typeface="Helvetica Neue"/>
                </a:rPr>
                <a:t>Frames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0A6ABC2-2CEA-1E40-B125-381E6CA58E06}"/>
              </a:ext>
            </a:extLst>
          </p:cNvPr>
          <p:cNvGrpSpPr/>
          <p:nvPr/>
        </p:nvGrpSpPr>
        <p:grpSpPr>
          <a:xfrm>
            <a:off x="8151874" y="2315767"/>
            <a:ext cx="2349647" cy="1023215"/>
            <a:chOff x="6819545" y="1109537"/>
            <a:chExt cx="2349647" cy="102321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CA34D20-F8F4-6248-8589-FF978ED88B76}"/>
                </a:ext>
              </a:extLst>
            </p:cNvPr>
            <p:cNvCxnSpPr/>
            <p:nvPr/>
          </p:nvCxnSpPr>
          <p:spPr>
            <a:xfrm>
              <a:off x="6907798" y="2132752"/>
              <a:ext cx="3161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8645F6E-9DEF-B742-97A9-964FF603132E}"/>
                </a:ext>
              </a:extLst>
            </p:cNvPr>
            <p:cNvSpPr txBox="1"/>
            <p:nvPr/>
          </p:nvSpPr>
          <p:spPr>
            <a:xfrm>
              <a:off x="6819545" y="1109537"/>
              <a:ext cx="234964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Helvetica Neue"/>
                  <a:cs typeface="Helvetica Neue"/>
                </a:rPr>
                <a:t>Cross correlation between parcels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80D1EE7-6A24-BC4E-863C-4DB4F352DEF5}"/>
              </a:ext>
            </a:extLst>
          </p:cNvPr>
          <p:cNvGrpSpPr>
            <a:grpSpLocks noChangeAspect="1"/>
          </p:cNvGrpSpPr>
          <p:nvPr/>
        </p:nvGrpSpPr>
        <p:grpSpPr>
          <a:xfrm>
            <a:off x="8657541" y="2352325"/>
            <a:ext cx="1510083" cy="1952035"/>
            <a:chOff x="6451059" y="4715100"/>
            <a:chExt cx="632900" cy="81812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525060-6167-B440-99A7-8C613A0AAF4D}"/>
                </a:ext>
              </a:extLst>
            </p:cNvPr>
            <p:cNvSpPr/>
            <p:nvPr/>
          </p:nvSpPr>
          <p:spPr>
            <a:xfrm>
              <a:off x="6451060" y="4948012"/>
              <a:ext cx="585216" cy="585216"/>
            </a:xfrm>
            <a:prstGeom prst="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BCC584C-D7F0-EE48-9400-B8EAC7BB34DD}"/>
                </a:ext>
              </a:extLst>
            </p:cNvPr>
            <p:cNvCxnSpPr>
              <a:cxnSpLocks/>
            </p:cNvCxnSpPr>
            <p:nvPr/>
          </p:nvCxnSpPr>
          <p:spPr>
            <a:xfrm>
              <a:off x="6451059" y="4948011"/>
              <a:ext cx="585216" cy="585216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Isosceles Triangle 9">
              <a:extLst>
                <a:ext uri="{FF2B5EF4-FFF2-40B4-BE49-F238E27FC236}">
                  <a16:creationId xmlns:a16="http://schemas.microsoft.com/office/drawing/2014/main" id="{F78813E2-F53A-8641-A529-089830948D86}"/>
                </a:ext>
              </a:extLst>
            </p:cNvPr>
            <p:cNvSpPr/>
            <p:nvPr/>
          </p:nvSpPr>
          <p:spPr>
            <a:xfrm rot="2700000">
              <a:off x="6508904" y="4908146"/>
              <a:ext cx="768102" cy="382009"/>
            </a:xfrm>
            <a:prstGeom prst="triangle">
              <a:avLst>
                <a:gd name="adj" fmla="val 49608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599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872D9-9395-D846-B168-4210F313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options to analyze resting-state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8CEC4-E06A-BA45-B9E1-D3D61A30D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Seed-based or ICA analysis comparing the spatial spread of sub-networks or their mean connectivity</a:t>
            </a:r>
          </a:p>
          <a:p>
            <a:r>
              <a:rPr lang="en-US" dirty="0"/>
              <a:t>Network properties of entire network or sub-networks (e.g., modularity, centrality)</a:t>
            </a:r>
          </a:p>
          <a:p>
            <a:r>
              <a:rPr lang="en-US" dirty="0"/>
              <a:t>The number of sub-networks (i.e., functional systems) means lots of comparisons have to be made if someone is exploring which sub-network is driving the differences between subjects/sessions.</a:t>
            </a:r>
          </a:p>
          <a:p>
            <a:r>
              <a:rPr lang="en-US" dirty="0"/>
              <a:t>Existing multivariate methods require the matrices across subjects to be the same dimension (e.g., DISTATIS).</a:t>
            </a:r>
          </a:p>
          <a:p>
            <a:pPr lvl="1"/>
            <a:r>
              <a:rPr lang="en-US" dirty="0"/>
              <a:t>Recent work in resting-state analysis have started deriving subject-specific parcellations, resulting in different matrix dimensions across subjects. </a:t>
            </a:r>
          </a:p>
        </p:txBody>
      </p:sp>
    </p:spTree>
    <p:extLst>
      <p:ext uri="{BB962C8B-B14F-4D97-AF65-F5344CB8AC3E}">
        <p14:creationId xmlns:p14="http://schemas.microsoft.com/office/powerpoint/2010/main" val="239754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2035-BE6E-9143-BD78-324DA583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Simattack</a:t>
            </a:r>
            <a:r>
              <a:rPr lang="en-US" dirty="0"/>
              <a:t>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CBD9C-B39E-9C4A-B86B-C871E8AFD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we have space we can add it in? </a:t>
            </a:r>
          </a:p>
        </p:txBody>
      </p:sp>
    </p:spTree>
    <p:extLst>
      <p:ext uri="{BB962C8B-B14F-4D97-AF65-F5344CB8AC3E}">
        <p14:creationId xmlns:p14="http://schemas.microsoft.com/office/powerpoint/2010/main" val="132642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B16E-3FEF-4635-ABBF-FF0E6181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1ABD9-ED46-47EF-836F-21DABA8A9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490"/>
            <a:ext cx="10515600" cy="4351338"/>
          </a:xfrm>
        </p:spPr>
        <p:txBody>
          <a:bodyPr/>
          <a:lstStyle/>
          <a:p>
            <a:r>
              <a:rPr lang="en-US" dirty="0"/>
              <a:t>Instead of analyzing the correlation matrix, we reshape the upper triangle of this square matrix into a vector and stack the vectors corresponding to different correlation matrix that we want to analyze together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700158-DC84-4C9B-860C-999C15B9D805}"/>
              </a:ext>
            </a:extLst>
          </p:cNvPr>
          <p:cNvSpPr/>
          <p:nvPr/>
        </p:nvSpPr>
        <p:spPr>
          <a:xfrm>
            <a:off x="838201" y="3429001"/>
            <a:ext cx="585216" cy="585216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1526D-323C-410F-8B51-7700AB67946F}"/>
              </a:ext>
            </a:extLst>
          </p:cNvPr>
          <p:cNvCxnSpPr>
            <a:cxnSpLocks/>
          </p:cNvCxnSpPr>
          <p:nvPr/>
        </p:nvCxnSpPr>
        <p:spPr>
          <a:xfrm>
            <a:off x="838200" y="3429000"/>
            <a:ext cx="585216" cy="58521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EDAE0979-E667-4275-8EBC-E334EE4B43A3}"/>
              </a:ext>
            </a:extLst>
          </p:cNvPr>
          <p:cNvSpPr/>
          <p:nvPr/>
        </p:nvSpPr>
        <p:spPr>
          <a:xfrm>
            <a:off x="1689977" y="3612687"/>
            <a:ext cx="432262" cy="24155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CEEB2B5-EFFC-4228-AF56-B944B68ED9DD}"/>
              </a:ext>
            </a:extLst>
          </p:cNvPr>
          <p:cNvSpPr/>
          <p:nvPr/>
        </p:nvSpPr>
        <p:spPr>
          <a:xfrm rot="2700000">
            <a:off x="941961" y="3411041"/>
            <a:ext cx="667436" cy="340831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8A492B-685A-45AA-BA58-0ACA1C27A4EB}"/>
              </a:ext>
            </a:extLst>
          </p:cNvPr>
          <p:cNvSpPr/>
          <p:nvPr/>
        </p:nvSpPr>
        <p:spPr>
          <a:xfrm>
            <a:off x="2359742" y="3657601"/>
            <a:ext cx="1700981" cy="1474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23CF65C-F830-46CA-B608-05D9519C87CD}"/>
              </a:ext>
            </a:extLst>
          </p:cNvPr>
          <p:cNvSpPr/>
          <p:nvPr/>
        </p:nvSpPr>
        <p:spPr>
          <a:xfrm rot="1784752">
            <a:off x="4380320" y="3856426"/>
            <a:ext cx="927187" cy="24155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6C6C47-4925-4A56-9A63-6D7078DDB00C}"/>
              </a:ext>
            </a:extLst>
          </p:cNvPr>
          <p:cNvSpPr/>
          <p:nvPr/>
        </p:nvSpPr>
        <p:spPr>
          <a:xfrm>
            <a:off x="838201" y="4259662"/>
            <a:ext cx="585216" cy="585216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4D63BC-C898-4693-8E1A-884EC72376A4}"/>
              </a:ext>
            </a:extLst>
          </p:cNvPr>
          <p:cNvCxnSpPr>
            <a:cxnSpLocks/>
          </p:cNvCxnSpPr>
          <p:nvPr/>
        </p:nvCxnSpPr>
        <p:spPr>
          <a:xfrm>
            <a:off x="838200" y="4259661"/>
            <a:ext cx="585216" cy="58521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7A554A6-7712-4DEC-AC91-2504E6C932A0}"/>
              </a:ext>
            </a:extLst>
          </p:cNvPr>
          <p:cNvSpPr/>
          <p:nvPr/>
        </p:nvSpPr>
        <p:spPr>
          <a:xfrm>
            <a:off x="1689977" y="4443348"/>
            <a:ext cx="432262" cy="24155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FC10554-2F42-43A4-8C3C-2493BB2A2C8B}"/>
              </a:ext>
            </a:extLst>
          </p:cNvPr>
          <p:cNvSpPr/>
          <p:nvPr/>
        </p:nvSpPr>
        <p:spPr>
          <a:xfrm rot="2700000">
            <a:off x="941961" y="4241702"/>
            <a:ext cx="667436" cy="340831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D969A6-69AF-4B46-AD44-CFCD81E498A9}"/>
              </a:ext>
            </a:extLst>
          </p:cNvPr>
          <p:cNvSpPr/>
          <p:nvPr/>
        </p:nvSpPr>
        <p:spPr>
          <a:xfrm>
            <a:off x="2359742" y="4488262"/>
            <a:ext cx="1700981" cy="1474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514AFA-CCC6-4453-8B3B-66C594642319}"/>
              </a:ext>
            </a:extLst>
          </p:cNvPr>
          <p:cNvSpPr/>
          <p:nvPr/>
        </p:nvSpPr>
        <p:spPr>
          <a:xfrm>
            <a:off x="838201" y="5844672"/>
            <a:ext cx="585216" cy="585216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76846E-F3C4-4520-A4A2-8CF30BB79245}"/>
              </a:ext>
            </a:extLst>
          </p:cNvPr>
          <p:cNvCxnSpPr>
            <a:cxnSpLocks/>
          </p:cNvCxnSpPr>
          <p:nvPr/>
        </p:nvCxnSpPr>
        <p:spPr>
          <a:xfrm>
            <a:off x="838200" y="5844671"/>
            <a:ext cx="585216" cy="58521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D0D01AE-1856-4644-95C1-D010F7CDC336}"/>
              </a:ext>
            </a:extLst>
          </p:cNvPr>
          <p:cNvSpPr/>
          <p:nvPr/>
        </p:nvSpPr>
        <p:spPr>
          <a:xfrm>
            <a:off x="1689977" y="6028358"/>
            <a:ext cx="432262" cy="24155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7DB4351-6362-4B12-A3FF-35DA87AEB7EC}"/>
              </a:ext>
            </a:extLst>
          </p:cNvPr>
          <p:cNvSpPr/>
          <p:nvPr/>
        </p:nvSpPr>
        <p:spPr>
          <a:xfrm rot="2700000">
            <a:off x="941961" y="5826712"/>
            <a:ext cx="667436" cy="340831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AC4A27-AC67-44B2-B029-9F67DC0DDB99}"/>
              </a:ext>
            </a:extLst>
          </p:cNvPr>
          <p:cNvSpPr/>
          <p:nvPr/>
        </p:nvSpPr>
        <p:spPr>
          <a:xfrm>
            <a:off x="2359742" y="6073272"/>
            <a:ext cx="1700981" cy="1474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7012056-0A06-4680-9809-F714C88982E4}"/>
              </a:ext>
            </a:extLst>
          </p:cNvPr>
          <p:cNvSpPr/>
          <p:nvPr/>
        </p:nvSpPr>
        <p:spPr>
          <a:xfrm>
            <a:off x="4379160" y="4778375"/>
            <a:ext cx="927187" cy="24155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9AEB3D9-855A-4D65-90F5-FC2F3E4D21B8}"/>
              </a:ext>
            </a:extLst>
          </p:cNvPr>
          <p:cNvSpPr/>
          <p:nvPr/>
        </p:nvSpPr>
        <p:spPr>
          <a:xfrm rot="19815248" flipV="1">
            <a:off x="4377999" y="5745310"/>
            <a:ext cx="927187" cy="24155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BEBCB7-FBDE-4167-9F5E-1BFF11B5FE8C}"/>
              </a:ext>
            </a:extLst>
          </p:cNvPr>
          <p:cNvSpPr/>
          <p:nvPr/>
        </p:nvSpPr>
        <p:spPr>
          <a:xfrm>
            <a:off x="5885070" y="4523240"/>
            <a:ext cx="1700981" cy="1474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DD22F0-D8C8-42C7-8EB4-B46A0E655119}"/>
              </a:ext>
            </a:extLst>
          </p:cNvPr>
          <p:cNvSpPr/>
          <p:nvPr/>
        </p:nvSpPr>
        <p:spPr>
          <a:xfrm>
            <a:off x="5885070" y="4668267"/>
            <a:ext cx="1700981" cy="1474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FF4621-BCF8-4606-AAB4-122A4AF7259E}"/>
              </a:ext>
            </a:extLst>
          </p:cNvPr>
          <p:cNvSpPr/>
          <p:nvPr/>
        </p:nvSpPr>
        <p:spPr>
          <a:xfrm>
            <a:off x="5885070" y="4815751"/>
            <a:ext cx="1700981" cy="1474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B446EF-AC44-4D34-A61E-9841704FB5A0}"/>
              </a:ext>
            </a:extLst>
          </p:cNvPr>
          <p:cNvSpPr txBox="1"/>
          <p:nvPr/>
        </p:nvSpPr>
        <p:spPr>
          <a:xfrm>
            <a:off x="3069029" y="5085205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…….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73CB5E-201C-4D24-911B-7B8276C0F455}"/>
              </a:ext>
            </a:extLst>
          </p:cNvPr>
          <p:cNvSpPr txBox="1"/>
          <p:nvPr/>
        </p:nvSpPr>
        <p:spPr>
          <a:xfrm>
            <a:off x="988916" y="5094019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…….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188175-F20C-4B5F-84DA-7EC769E2D8E1}"/>
              </a:ext>
            </a:extLst>
          </p:cNvPr>
          <p:cNvSpPr/>
          <p:nvPr/>
        </p:nvSpPr>
        <p:spPr>
          <a:xfrm>
            <a:off x="5889987" y="4968151"/>
            <a:ext cx="1700981" cy="1474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B24C7F-5C7D-4FEF-AE7E-0CCE1D6E74ED}"/>
              </a:ext>
            </a:extLst>
          </p:cNvPr>
          <p:cNvSpPr/>
          <p:nvPr/>
        </p:nvSpPr>
        <p:spPr>
          <a:xfrm>
            <a:off x="5885070" y="5110719"/>
            <a:ext cx="1700981" cy="1474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F35E6C-F5EC-4A9B-B1C2-C3E942BB58DA}"/>
              </a:ext>
            </a:extLst>
          </p:cNvPr>
          <p:cNvSpPr txBox="1"/>
          <p:nvPr/>
        </p:nvSpPr>
        <p:spPr>
          <a:xfrm>
            <a:off x="1738050" y="518905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A3B97F-E0D4-407B-A472-DC93A8EB6B17}"/>
              </a:ext>
            </a:extLst>
          </p:cNvPr>
          <p:cNvSpPr txBox="1"/>
          <p:nvPr/>
        </p:nvSpPr>
        <p:spPr>
          <a:xfrm>
            <a:off x="6360255" y="406269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 1</a:t>
            </a:r>
          </a:p>
        </p:txBody>
      </p:sp>
    </p:spTree>
    <p:extLst>
      <p:ext uri="{BB962C8B-B14F-4D97-AF65-F5344CB8AC3E}">
        <p14:creationId xmlns:p14="http://schemas.microsoft.com/office/powerpoint/2010/main" val="1068614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B16E-3FEF-4635-ABBF-FF0E6181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1ABD9-ED46-47EF-836F-21DABA8A9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490"/>
            <a:ext cx="10515600" cy="4351338"/>
          </a:xfrm>
        </p:spPr>
        <p:txBody>
          <a:bodyPr/>
          <a:lstStyle/>
          <a:p>
            <a:r>
              <a:rPr lang="en-US" dirty="0"/>
              <a:t>Instead of analyzing the correlation matrix, we reshape the upper triangle of this square matrix into a vector and stack the vectors corresponding to different correlation matrix that we want to analyze together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700158-DC84-4C9B-860C-999C15B9D805}"/>
              </a:ext>
            </a:extLst>
          </p:cNvPr>
          <p:cNvSpPr/>
          <p:nvPr/>
        </p:nvSpPr>
        <p:spPr>
          <a:xfrm>
            <a:off x="838201" y="3429001"/>
            <a:ext cx="585216" cy="585216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1526D-323C-410F-8B51-7700AB67946F}"/>
              </a:ext>
            </a:extLst>
          </p:cNvPr>
          <p:cNvCxnSpPr>
            <a:cxnSpLocks/>
          </p:cNvCxnSpPr>
          <p:nvPr/>
        </p:nvCxnSpPr>
        <p:spPr>
          <a:xfrm>
            <a:off x="838200" y="3429000"/>
            <a:ext cx="585216" cy="58521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EDAE0979-E667-4275-8EBC-E334EE4B43A3}"/>
              </a:ext>
            </a:extLst>
          </p:cNvPr>
          <p:cNvSpPr/>
          <p:nvPr/>
        </p:nvSpPr>
        <p:spPr>
          <a:xfrm>
            <a:off x="1689977" y="3612687"/>
            <a:ext cx="432262" cy="24155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CEEB2B5-EFFC-4228-AF56-B944B68ED9DD}"/>
              </a:ext>
            </a:extLst>
          </p:cNvPr>
          <p:cNvSpPr/>
          <p:nvPr/>
        </p:nvSpPr>
        <p:spPr>
          <a:xfrm rot="2700000">
            <a:off x="941961" y="3411041"/>
            <a:ext cx="667436" cy="340831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8A492B-685A-45AA-BA58-0ACA1C27A4EB}"/>
              </a:ext>
            </a:extLst>
          </p:cNvPr>
          <p:cNvSpPr/>
          <p:nvPr/>
        </p:nvSpPr>
        <p:spPr>
          <a:xfrm>
            <a:off x="2694041" y="3657601"/>
            <a:ext cx="1052052" cy="1276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23CF65C-F830-46CA-B608-05D9519C87CD}"/>
              </a:ext>
            </a:extLst>
          </p:cNvPr>
          <p:cNvSpPr/>
          <p:nvPr/>
        </p:nvSpPr>
        <p:spPr>
          <a:xfrm rot="1784752">
            <a:off x="4380320" y="3856426"/>
            <a:ext cx="927187" cy="24155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6C6C47-4925-4A56-9A63-6D7078DDB00C}"/>
              </a:ext>
            </a:extLst>
          </p:cNvPr>
          <p:cNvSpPr/>
          <p:nvPr/>
        </p:nvSpPr>
        <p:spPr>
          <a:xfrm>
            <a:off x="838201" y="4259662"/>
            <a:ext cx="585216" cy="585216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4D63BC-C898-4693-8E1A-884EC72376A4}"/>
              </a:ext>
            </a:extLst>
          </p:cNvPr>
          <p:cNvCxnSpPr>
            <a:cxnSpLocks/>
          </p:cNvCxnSpPr>
          <p:nvPr/>
        </p:nvCxnSpPr>
        <p:spPr>
          <a:xfrm>
            <a:off x="838200" y="4259661"/>
            <a:ext cx="585216" cy="58521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7A554A6-7712-4DEC-AC91-2504E6C932A0}"/>
              </a:ext>
            </a:extLst>
          </p:cNvPr>
          <p:cNvSpPr/>
          <p:nvPr/>
        </p:nvSpPr>
        <p:spPr>
          <a:xfrm>
            <a:off x="1689977" y="4443348"/>
            <a:ext cx="432262" cy="24155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FC10554-2F42-43A4-8C3C-2493BB2A2C8B}"/>
              </a:ext>
            </a:extLst>
          </p:cNvPr>
          <p:cNvSpPr/>
          <p:nvPr/>
        </p:nvSpPr>
        <p:spPr>
          <a:xfrm rot="2700000">
            <a:off x="941961" y="4241702"/>
            <a:ext cx="667436" cy="340831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D969A6-69AF-4B46-AD44-CFCD81E498A9}"/>
              </a:ext>
            </a:extLst>
          </p:cNvPr>
          <p:cNvSpPr/>
          <p:nvPr/>
        </p:nvSpPr>
        <p:spPr>
          <a:xfrm>
            <a:off x="2694041" y="4488262"/>
            <a:ext cx="1052052" cy="1276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514AFA-CCC6-4453-8B3B-66C594642319}"/>
              </a:ext>
            </a:extLst>
          </p:cNvPr>
          <p:cNvSpPr/>
          <p:nvPr/>
        </p:nvSpPr>
        <p:spPr>
          <a:xfrm>
            <a:off x="838201" y="5844672"/>
            <a:ext cx="585216" cy="585216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76846E-F3C4-4520-A4A2-8CF30BB79245}"/>
              </a:ext>
            </a:extLst>
          </p:cNvPr>
          <p:cNvCxnSpPr>
            <a:cxnSpLocks/>
          </p:cNvCxnSpPr>
          <p:nvPr/>
        </p:nvCxnSpPr>
        <p:spPr>
          <a:xfrm>
            <a:off x="838200" y="5844671"/>
            <a:ext cx="585216" cy="58521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D0D01AE-1856-4644-95C1-D010F7CDC336}"/>
              </a:ext>
            </a:extLst>
          </p:cNvPr>
          <p:cNvSpPr/>
          <p:nvPr/>
        </p:nvSpPr>
        <p:spPr>
          <a:xfrm>
            <a:off x="1689977" y="6028358"/>
            <a:ext cx="432262" cy="24155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7DB4351-6362-4B12-A3FF-35DA87AEB7EC}"/>
              </a:ext>
            </a:extLst>
          </p:cNvPr>
          <p:cNvSpPr/>
          <p:nvPr/>
        </p:nvSpPr>
        <p:spPr>
          <a:xfrm rot="2700000">
            <a:off x="941961" y="5826712"/>
            <a:ext cx="667436" cy="340831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AC4A27-AC67-44B2-B029-9F67DC0DDB99}"/>
              </a:ext>
            </a:extLst>
          </p:cNvPr>
          <p:cNvSpPr/>
          <p:nvPr/>
        </p:nvSpPr>
        <p:spPr>
          <a:xfrm>
            <a:off x="2694041" y="6073272"/>
            <a:ext cx="1052052" cy="1276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7012056-0A06-4680-9809-F714C88982E4}"/>
              </a:ext>
            </a:extLst>
          </p:cNvPr>
          <p:cNvSpPr/>
          <p:nvPr/>
        </p:nvSpPr>
        <p:spPr>
          <a:xfrm>
            <a:off x="4379160" y="4778375"/>
            <a:ext cx="927187" cy="24155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9AEB3D9-855A-4D65-90F5-FC2F3E4D21B8}"/>
              </a:ext>
            </a:extLst>
          </p:cNvPr>
          <p:cNvSpPr/>
          <p:nvPr/>
        </p:nvSpPr>
        <p:spPr>
          <a:xfrm rot="19815248" flipV="1">
            <a:off x="4377999" y="5745310"/>
            <a:ext cx="927187" cy="24155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BEBCB7-FBDE-4167-9F5E-1BFF11B5FE8C}"/>
              </a:ext>
            </a:extLst>
          </p:cNvPr>
          <p:cNvSpPr/>
          <p:nvPr/>
        </p:nvSpPr>
        <p:spPr>
          <a:xfrm>
            <a:off x="5885070" y="4523240"/>
            <a:ext cx="1700981" cy="1474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DD22F0-D8C8-42C7-8EB4-B46A0E655119}"/>
              </a:ext>
            </a:extLst>
          </p:cNvPr>
          <p:cNvSpPr/>
          <p:nvPr/>
        </p:nvSpPr>
        <p:spPr>
          <a:xfrm>
            <a:off x="5885070" y="4668267"/>
            <a:ext cx="1700981" cy="1474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FF4621-BCF8-4606-AAB4-122A4AF7259E}"/>
              </a:ext>
            </a:extLst>
          </p:cNvPr>
          <p:cNvSpPr/>
          <p:nvPr/>
        </p:nvSpPr>
        <p:spPr>
          <a:xfrm>
            <a:off x="5885070" y="4815751"/>
            <a:ext cx="1700981" cy="1474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B446EF-AC44-4D34-A61E-9841704FB5A0}"/>
              </a:ext>
            </a:extLst>
          </p:cNvPr>
          <p:cNvSpPr txBox="1"/>
          <p:nvPr/>
        </p:nvSpPr>
        <p:spPr>
          <a:xfrm>
            <a:off x="3069029" y="5085205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…….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73CB5E-201C-4D24-911B-7B8276C0F455}"/>
              </a:ext>
            </a:extLst>
          </p:cNvPr>
          <p:cNvSpPr txBox="1"/>
          <p:nvPr/>
        </p:nvSpPr>
        <p:spPr>
          <a:xfrm>
            <a:off x="988916" y="5094019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…….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188175-F20C-4B5F-84DA-7EC769E2D8E1}"/>
              </a:ext>
            </a:extLst>
          </p:cNvPr>
          <p:cNvSpPr/>
          <p:nvPr/>
        </p:nvSpPr>
        <p:spPr>
          <a:xfrm>
            <a:off x="5889987" y="4968151"/>
            <a:ext cx="1700981" cy="1474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B24C7F-5C7D-4FEF-AE7E-0CCE1D6E74ED}"/>
              </a:ext>
            </a:extLst>
          </p:cNvPr>
          <p:cNvSpPr/>
          <p:nvPr/>
        </p:nvSpPr>
        <p:spPr>
          <a:xfrm>
            <a:off x="5885070" y="5110719"/>
            <a:ext cx="1700981" cy="1474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506ED7-E80D-46A9-B2CD-AB3434F2C734}"/>
              </a:ext>
            </a:extLst>
          </p:cNvPr>
          <p:cNvSpPr/>
          <p:nvPr/>
        </p:nvSpPr>
        <p:spPr>
          <a:xfrm>
            <a:off x="7591439" y="4518328"/>
            <a:ext cx="1110112" cy="1474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6B4DDB-2CF0-411F-9F82-0F9A50C2F69A}"/>
              </a:ext>
            </a:extLst>
          </p:cNvPr>
          <p:cNvSpPr/>
          <p:nvPr/>
        </p:nvSpPr>
        <p:spPr>
          <a:xfrm>
            <a:off x="7591439" y="4673187"/>
            <a:ext cx="1110112" cy="1474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FB810B-162B-4499-B2EB-7827ECFBEDA4}"/>
              </a:ext>
            </a:extLst>
          </p:cNvPr>
          <p:cNvSpPr/>
          <p:nvPr/>
        </p:nvSpPr>
        <p:spPr>
          <a:xfrm>
            <a:off x="7591439" y="4820671"/>
            <a:ext cx="1110112" cy="1474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C1CAFB5-5F50-4B67-98CC-D37863617009}"/>
              </a:ext>
            </a:extLst>
          </p:cNvPr>
          <p:cNvSpPr/>
          <p:nvPr/>
        </p:nvSpPr>
        <p:spPr>
          <a:xfrm>
            <a:off x="7586524" y="4963239"/>
            <a:ext cx="1110112" cy="1474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8A1325-536A-4FFB-B0CD-FEA775D938D7}"/>
              </a:ext>
            </a:extLst>
          </p:cNvPr>
          <p:cNvSpPr/>
          <p:nvPr/>
        </p:nvSpPr>
        <p:spPr>
          <a:xfrm>
            <a:off x="7591439" y="5115639"/>
            <a:ext cx="1110112" cy="1474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6923C0-470A-4E08-87AB-897580A72F2D}"/>
              </a:ext>
            </a:extLst>
          </p:cNvPr>
          <p:cNvSpPr txBox="1"/>
          <p:nvPr/>
        </p:nvSpPr>
        <p:spPr>
          <a:xfrm>
            <a:off x="1738050" y="518905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887DB1D-5582-4D27-8F31-2ABCA70DC9E7}"/>
              </a:ext>
            </a:extLst>
          </p:cNvPr>
          <p:cNvSpPr txBox="1"/>
          <p:nvPr/>
        </p:nvSpPr>
        <p:spPr>
          <a:xfrm>
            <a:off x="6360255" y="406269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0A9A3C-8098-4D5E-895D-C89F62CCF870}"/>
              </a:ext>
            </a:extLst>
          </p:cNvPr>
          <p:cNvSpPr txBox="1"/>
          <p:nvPr/>
        </p:nvSpPr>
        <p:spPr>
          <a:xfrm>
            <a:off x="7793433" y="405564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 2</a:t>
            </a:r>
          </a:p>
        </p:txBody>
      </p:sp>
    </p:spTree>
    <p:extLst>
      <p:ext uri="{BB962C8B-B14F-4D97-AF65-F5344CB8AC3E}">
        <p14:creationId xmlns:p14="http://schemas.microsoft.com/office/powerpoint/2010/main" val="3976163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B16E-3FEF-4635-ABBF-FF0E6181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1ABD9-ED46-47EF-836F-21DABA8A9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490"/>
            <a:ext cx="10515600" cy="4351338"/>
          </a:xfrm>
        </p:spPr>
        <p:txBody>
          <a:bodyPr/>
          <a:lstStyle/>
          <a:p>
            <a:r>
              <a:rPr lang="en-US" dirty="0"/>
              <a:t>Instead of analyzing the correlation matrix, we reshape the upper triangle of this square matrix into a vector and stack the vectors corresponding to different correlation matrix that we want to analyze together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700158-DC84-4C9B-860C-999C15B9D805}"/>
              </a:ext>
            </a:extLst>
          </p:cNvPr>
          <p:cNvSpPr/>
          <p:nvPr/>
        </p:nvSpPr>
        <p:spPr>
          <a:xfrm>
            <a:off x="838201" y="3429001"/>
            <a:ext cx="585216" cy="585216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1526D-323C-410F-8B51-7700AB67946F}"/>
              </a:ext>
            </a:extLst>
          </p:cNvPr>
          <p:cNvCxnSpPr>
            <a:cxnSpLocks/>
          </p:cNvCxnSpPr>
          <p:nvPr/>
        </p:nvCxnSpPr>
        <p:spPr>
          <a:xfrm>
            <a:off x="838200" y="3429000"/>
            <a:ext cx="585216" cy="58521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EDAE0979-E667-4275-8EBC-E334EE4B43A3}"/>
              </a:ext>
            </a:extLst>
          </p:cNvPr>
          <p:cNvSpPr/>
          <p:nvPr/>
        </p:nvSpPr>
        <p:spPr>
          <a:xfrm>
            <a:off x="1689977" y="3612687"/>
            <a:ext cx="432262" cy="24155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CEEB2B5-EFFC-4228-AF56-B944B68ED9DD}"/>
              </a:ext>
            </a:extLst>
          </p:cNvPr>
          <p:cNvSpPr/>
          <p:nvPr/>
        </p:nvSpPr>
        <p:spPr>
          <a:xfrm rot="2700000">
            <a:off x="941961" y="3411041"/>
            <a:ext cx="667436" cy="3408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8A492B-685A-45AA-BA58-0ACA1C27A4EB}"/>
              </a:ext>
            </a:extLst>
          </p:cNvPr>
          <p:cNvSpPr/>
          <p:nvPr/>
        </p:nvSpPr>
        <p:spPr>
          <a:xfrm>
            <a:off x="2359742" y="3657601"/>
            <a:ext cx="1992252" cy="1276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23CF65C-F830-46CA-B608-05D9519C87CD}"/>
              </a:ext>
            </a:extLst>
          </p:cNvPr>
          <p:cNvSpPr/>
          <p:nvPr/>
        </p:nvSpPr>
        <p:spPr>
          <a:xfrm rot="1784752">
            <a:off x="4655621" y="3856426"/>
            <a:ext cx="927187" cy="24155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6C6C47-4925-4A56-9A63-6D7078DDB00C}"/>
              </a:ext>
            </a:extLst>
          </p:cNvPr>
          <p:cNvSpPr/>
          <p:nvPr/>
        </p:nvSpPr>
        <p:spPr>
          <a:xfrm>
            <a:off x="838201" y="4259662"/>
            <a:ext cx="585216" cy="585216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4D63BC-C898-4693-8E1A-884EC72376A4}"/>
              </a:ext>
            </a:extLst>
          </p:cNvPr>
          <p:cNvCxnSpPr>
            <a:cxnSpLocks/>
          </p:cNvCxnSpPr>
          <p:nvPr/>
        </p:nvCxnSpPr>
        <p:spPr>
          <a:xfrm>
            <a:off x="838200" y="4259661"/>
            <a:ext cx="585216" cy="58521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7A554A6-7712-4DEC-AC91-2504E6C932A0}"/>
              </a:ext>
            </a:extLst>
          </p:cNvPr>
          <p:cNvSpPr/>
          <p:nvPr/>
        </p:nvSpPr>
        <p:spPr>
          <a:xfrm>
            <a:off x="1689977" y="4443348"/>
            <a:ext cx="432262" cy="24155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FC10554-2F42-43A4-8C3C-2493BB2A2C8B}"/>
              </a:ext>
            </a:extLst>
          </p:cNvPr>
          <p:cNvSpPr/>
          <p:nvPr/>
        </p:nvSpPr>
        <p:spPr>
          <a:xfrm rot="2700000">
            <a:off x="941961" y="4241702"/>
            <a:ext cx="667436" cy="3408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D969A6-69AF-4B46-AD44-CFCD81E498A9}"/>
              </a:ext>
            </a:extLst>
          </p:cNvPr>
          <p:cNvSpPr/>
          <p:nvPr/>
        </p:nvSpPr>
        <p:spPr>
          <a:xfrm>
            <a:off x="2359742" y="4488262"/>
            <a:ext cx="1992252" cy="1276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514AFA-CCC6-4453-8B3B-66C594642319}"/>
              </a:ext>
            </a:extLst>
          </p:cNvPr>
          <p:cNvSpPr/>
          <p:nvPr/>
        </p:nvSpPr>
        <p:spPr>
          <a:xfrm>
            <a:off x="838201" y="5844672"/>
            <a:ext cx="585216" cy="585216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76846E-F3C4-4520-A4A2-8CF30BB79245}"/>
              </a:ext>
            </a:extLst>
          </p:cNvPr>
          <p:cNvCxnSpPr>
            <a:cxnSpLocks/>
          </p:cNvCxnSpPr>
          <p:nvPr/>
        </p:nvCxnSpPr>
        <p:spPr>
          <a:xfrm>
            <a:off x="838200" y="5844671"/>
            <a:ext cx="585216" cy="58521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D0D01AE-1856-4644-95C1-D010F7CDC336}"/>
              </a:ext>
            </a:extLst>
          </p:cNvPr>
          <p:cNvSpPr/>
          <p:nvPr/>
        </p:nvSpPr>
        <p:spPr>
          <a:xfrm>
            <a:off x="1689977" y="6028358"/>
            <a:ext cx="432262" cy="24155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7DB4351-6362-4B12-A3FF-35DA87AEB7EC}"/>
              </a:ext>
            </a:extLst>
          </p:cNvPr>
          <p:cNvSpPr/>
          <p:nvPr/>
        </p:nvSpPr>
        <p:spPr>
          <a:xfrm rot="2700000">
            <a:off x="941961" y="5826712"/>
            <a:ext cx="667436" cy="3408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AC4A27-AC67-44B2-B029-9F67DC0DDB99}"/>
              </a:ext>
            </a:extLst>
          </p:cNvPr>
          <p:cNvSpPr/>
          <p:nvPr/>
        </p:nvSpPr>
        <p:spPr>
          <a:xfrm>
            <a:off x="2359742" y="6073272"/>
            <a:ext cx="1992252" cy="1276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7012056-0A06-4680-9809-F714C88982E4}"/>
              </a:ext>
            </a:extLst>
          </p:cNvPr>
          <p:cNvSpPr/>
          <p:nvPr/>
        </p:nvSpPr>
        <p:spPr>
          <a:xfrm>
            <a:off x="4654461" y="4778375"/>
            <a:ext cx="927187" cy="24155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9AEB3D9-855A-4D65-90F5-FC2F3E4D21B8}"/>
              </a:ext>
            </a:extLst>
          </p:cNvPr>
          <p:cNvSpPr/>
          <p:nvPr/>
        </p:nvSpPr>
        <p:spPr>
          <a:xfrm rot="19815248" flipV="1">
            <a:off x="4653300" y="5745310"/>
            <a:ext cx="927187" cy="24155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BEBCB7-FBDE-4167-9F5E-1BFF11B5FE8C}"/>
              </a:ext>
            </a:extLst>
          </p:cNvPr>
          <p:cNvSpPr/>
          <p:nvPr/>
        </p:nvSpPr>
        <p:spPr>
          <a:xfrm>
            <a:off x="5885070" y="4523240"/>
            <a:ext cx="1700981" cy="1474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DD22F0-D8C8-42C7-8EB4-B46A0E655119}"/>
              </a:ext>
            </a:extLst>
          </p:cNvPr>
          <p:cNvSpPr/>
          <p:nvPr/>
        </p:nvSpPr>
        <p:spPr>
          <a:xfrm>
            <a:off x="5885070" y="4668267"/>
            <a:ext cx="1700981" cy="1474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FF4621-BCF8-4606-AAB4-122A4AF7259E}"/>
              </a:ext>
            </a:extLst>
          </p:cNvPr>
          <p:cNvSpPr/>
          <p:nvPr/>
        </p:nvSpPr>
        <p:spPr>
          <a:xfrm>
            <a:off x="5885070" y="4815751"/>
            <a:ext cx="1700981" cy="1474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B446EF-AC44-4D34-A61E-9841704FB5A0}"/>
              </a:ext>
            </a:extLst>
          </p:cNvPr>
          <p:cNvSpPr txBox="1"/>
          <p:nvPr/>
        </p:nvSpPr>
        <p:spPr>
          <a:xfrm>
            <a:off x="3069029" y="5085205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…….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73CB5E-201C-4D24-911B-7B8276C0F455}"/>
              </a:ext>
            </a:extLst>
          </p:cNvPr>
          <p:cNvSpPr txBox="1"/>
          <p:nvPr/>
        </p:nvSpPr>
        <p:spPr>
          <a:xfrm>
            <a:off x="988916" y="5094019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…….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188175-F20C-4B5F-84DA-7EC769E2D8E1}"/>
              </a:ext>
            </a:extLst>
          </p:cNvPr>
          <p:cNvSpPr/>
          <p:nvPr/>
        </p:nvSpPr>
        <p:spPr>
          <a:xfrm>
            <a:off x="5889987" y="4968151"/>
            <a:ext cx="1700981" cy="1474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B24C7F-5C7D-4FEF-AE7E-0CCE1D6E74ED}"/>
              </a:ext>
            </a:extLst>
          </p:cNvPr>
          <p:cNvSpPr/>
          <p:nvPr/>
        </p:nvSpPr>
        <p:spPr>
          <a:xfrm>
            <a:off x="5885070" y="5110719"/>
            <a:ext cx="1700981" cy="1474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80297A-3791-4FAA-A1FF-D362C40A5002}"/>
              </a:ext>
            </a:extLst>
          </p:cNvPr>
          <p:cNvSpPr/>
          <p:nvPr/>
        </p:nvSpPr>
        <p:spPr>
          <a:xfrm>
            <a:off x="8696634" y="4523242"/>
            <a:ext cx="2271719" cy="147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428A8B-AC54-43C1-8228-A0879F44E3B7}"/>
              </a:ext>
            </a:extLst>
          </p:cNvPr>
          <p:cNvSpPr/>
          <p:nvPr/>
        </p:nvSpPr>
        <p:spPr>
          <a:xfrm>
            <a:off x="8696634" y="4668269"/>
            <a:ext cx="2271719" cy="147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61A5E6-3400-447A-BF86-E84559DE3BCB}"/>
              </a:ext>
            </a:extLst>
          </p:cNvPr>
          <p:cNvSpPr/>
          <p:nvPr/>
        </p:nvSpPr>
        <p:spPr>
          <a:xfrm>
            <a:off x="8696634" y="4815753"/>
            <a:ext cx="2271719" cy="147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A2CA88F-F4BA-438A-B011-C9CDFD85E477}"/>
              </a:ext>
            </a:extLst>
          </p:cNvPr>
          <p:cNvSpPr/>
          <p:nvPr/>
        </p:nvSpPr>
        <p:spPr>
          <a:xfrm>
            <a:off x="8701551" y="4968153"/>
            <a:ext cx="2271719" cy="147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4B91C75-65AD-4C4B-A562-633700372FAB}"/>
              </a:ext>
            </a:extLst>
          </p:cNvPr>
          <p:cNvSpPr/>
          <p:nvPr/>
        </p:nvSpPr>
        <p:spPr>
          <a:xfrm>
            <a:off x="8696634" y="5110721"/>
            <a:ext cx="2271719" cy="147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53168DC-095C-42AD-885E-84ABC1E29B99}"/>
              </a:ext>
            </a:extLst>
          </p:cNvPr>
          <p:cNvSpPr/>
          <p:nvPr/>
        </p:nvSpPr>
        <p:spPr>
          <a:xfrm>
            <a:off x="7591439" y="4518328"/>
            <a:ext cx="1110112" cy="1474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85EDCE9-403E-4A98-938C-AF2881AB5DF4}"/>
              </a:ext>
            </a:extLst>
          </p:cNvPr>
          <p:cNvSpPr/>
          <p:nvPr/>
        </p:nvSpPr>
        <p:spPr>
          <a:xfrm>
            <a:off x="7591439" y="4673187"/>
            <a:ext cx="1110112" cy="1474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BF1787-7F0C-4A04-9B33-3E4D07A32624}"/>
              </a:ext>
            </a:extLst>
          </p:cNvPr>
          <p:cNvSpPr/>
          <p:nvPr/>
        </p:nvSpPr>
        <p:spPr>
          <a:xfrm>
            <a:off x="7591439" y="4820671"/>
            <a:ext cx="1110112" cy="1474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548778-6F6E-4B23-AD5F-12285E2CA1A7}"/>
              </a:ext>
            </a:extLst>
          </p:cNvPr>
          <p:cNvSpPr/>
          <p:nvPr/>
        </p:nvSpPr>
        <p:spPr>
          <a:xfrm>
            <a:off x="7586524" y="4963239"/>
            <a:ext cx="1110112" cy="1474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50D42BD-07F2-4769-87DE-C06A31EF4A70}"/>
              </a:ext>
            </a:extLst>
          </p:cNvPr>
          <p:cNvSpPr/>
          <p:nvPr/>
        </p:nvSpPr>
        <p:spPr>
          <a:xfrm>
            <a:off x="7591439" y="5115639"/>
            <a:ext cx="1110112" cy="1474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2787C0-B94C-4CC7-9AE4-84D68192D6A7}"/>
              </a:ext>
            </a:extLst>
          </p:cNvPr>
          <p:cNvSpPr txBox="1"/>
          <p:nvPr/>
        </p:nvSpPr>
        <p:spPr>
          <a:xfrm>
            <a:off x="1738050" y="518905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 </a:t>
            </a:r>
            <a:r>
              <a:rPr lang="en-US" i="1" dirty="0"/>
              <a:t>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8FD3CD-C5C2-44AC-A75C-6E9829215A8A}"/>
              </a:ext>
            </a:extLst>
          </p:cNvPr>
          <p:cNvSpPr txBox="1"/>
          <p:nvPr/>
        </p:nvSpPr>
        <p:spPr>
          <a:xfrm>
            <a:off x="6360255" y="406269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C8CF03-7AA7-4D66-9819-C969194C8238}"/>
              </a:ext>
            </a:extLst>
          </p:cNvPr>
          <p:cNvSpPr txBox="1"/>
          <p:nvPr/>
        </p:nvSpPr>
        <p:spPr>
          <a:xfrm>
            <a:off x="7793433" y="405564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 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6E9038B-2C54-4690-91E4-E01523469DCA}"/>
              </a:ext>
            </a:extLst>
          </p:cNvPr>
          <p:cNvSpPr txBox="1"/>
          <p:nvPr/>
        </p:nvSpPr>
        <p:spPr>
          <a:xfrm>
            <a:off x="9453222" y="4053493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 </a:t>
            </a:r>
            <a:r>
              <a:rPr lang="en-US" i="1" dirty="0"/>
              <a:t>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F5F061-4D2C-4E7F-8230-195FF3BB22E1}"/>
              </a:ext>
            </a:extLst>
          </p:cNvPr>
          <p:cNvSpPr txBox="1"/>
          <p:nvPr/>
        </p:nvSpPr>
        <p:spPr>
          <a:xfrm>
            <a:off x="8702680" y="4017463"/>
            <a:ext cx="52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…...</a:t>
            </a:r>
          </a:p>
        </p:txBody>
      </p:sp>
    </p:spTree>
    <p:extLst>
      <p:ext uri="{BB962C8B-B14F-4D97-AF65-F5344CB8AC3E}">
        <p14:creationId xmlns:p14="http://schemas.microsoft.com/office/powerpoint/2010/main" val="523570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B16E-3FEF-4635-ABBF-FF0E6181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1ABD9-ED46-47EF-836F-21DABA8A9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490"/>
            <a:ext cx="10515600" cy="4351338"/>
          </a:xfrm>
        </p:spPr>
        <p:txBody>
          <a:bodyPr/>
          <a:lstStyle/>
          <a:p>
            <a:r>
              <a:rPr lang="en-US" dirty="0"/>
              <a:t>Instead of analyzing the correlation matrix, we reshape the upper triangle of this square matrix into a vector and stack the vectors corresponding to different correlation matrix that we want to analyze together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FFBE74-7C55-43AA-B1E5-60CE80F25129}"/>
              </a:ext>
            </a:extLst>
          </p:cNvPr>
          <p:cNvSpPr txBox="1"/>
          <p:nvPr/>
        </p:nvSpPr>
        <p:spPr>
          <a:xfrm>
            <a:off x="4295584" y="4566327"/>
            <a:ext cx="962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SVD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58D1D3C-8B08-458B-AA12-4B8FA977901A}"/>
              </a:ext>
            </a:extLst>
          </p:cNvPr>
          <p:cNvSpPr/>
          <p:nvPr/>
        </p:nvSpPr>
        <p:spPr>
          <a:xfrm>
            <a:off x="5885070" y="4523240"/>
            <a:ext cx="1700981" cy="1474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03BA528-43E9-4D49-AD20-B947DB6669A9}"/>
              </a:ext>
            </a:extLst>
          </p:cNvPr>
          <p:cNvSpPr/>
          <p:nvPr/>
        </p:nvSpPr>
        <p:spPr>
          <a:xfrm>
            <a:off x="5885070" y="4668267"/>
            <a:ext cx="1700981" cy="1474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0BEBFA5-F1DC-40B7-AE55-D2F26FB70705}"/>
              </a:ext>
            </a:extLst>
          </p:cNvPr>
          <p:cNvSpPr/>
          <p:nvPr/>
        </p:nvSpPr>
        <p:spPr>
          <a:xfrm>
            <a:off x="5885070" y="4815751"/>
            <a:ext cx="1700981" cy="1474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81A9C35-0B15-4C26-8994-5CF059379DCB}"/>
              </a:ext>
            </a:extLst>
          </p:cNvPr>
          <p:cNvSpPr/>
          <p:nvPr/>
        </p:nvSpPr>
        <p:spPr>
          <a:xfrm>
            <a:off x="5889987" y="4968151"/>
            <a:ext cx="1700981" cy="1474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10AA2E-B40A-4BD0-A8D2-4AAE33DA6E92}"/>
              </a:ext>
            </a:extLst>
          </p:cNvPr>
          <p:cNvSpPr/>
          <p:nvPr/>
        </p:nvSpPr>
        <p:spPr>
          <a:xfrm>
            <a:off x="5885070" y="5110719"/>
            <a:ext cx="1700981" cy="1474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99A875-E5E2-47E4-940C-09B735B3612A}"/>
              </a:ext>
            </a:extLst>
          </p:cNvPr>
          <p:cNvSpPr/>
          <p:nvPr/>
        </p:nvSpPr>
        <p:spPr>
          <a:xfrm>
            <a:off x="8696634" y="4523242"/>
            <a:ext cx="2271719" cy="147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85EE6BC-5171-437A-BF27-BECB7B76AE1C}"/>
              </a:ext>
            </a:extLst>
          </p:cNvPr>
          <p:cNvSpPr/>
          <p:nvPr/>
        </p:nvSpPr>
        <p:spPr>
          <a:xfrm>
            <a:off x="8696634" y="4668269"/>
            <a:ext cx="2271719" cy="147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DCF6F7B-D215-4BAB-882A-B1789EE99C8B}"/>
              </a:ext>
            </a:extLst>
          </p:cNvPr>
          <p:cNvSpPr/>
          <p:nvPr/>
        </p:nvSpPr>
        <p:spPr>
          <a:xfrm>
            <a:off x="8696634" y="4815753"/>
            <a:ext cx="2271719" cy="147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869ED76-01DB-4C29-A58A-91553E34B07D}"/>
              </a:ext>
            </a:extLst>
          </p:cNvPr>
          <p:cNvSpPr/>
          <p:nvPr/>
        </p:nvSpPr>
        <p:spPr>
          <a:xfrm>
            <a:off x="8701551" y="4968153"/>
            <a:ext cx="2271719" cy="147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27E9F8-4A42-48E3-8DD4-864E7C3C416E}"/>
              </a:ext>
            </a:extLst>
          </p:cNvPr>
          <p:cNvSpPr/>
          <p:nvPr/>
        </p:nvSpPr>
        <p:spPr>
          <a:xfrm>
            <a:off x="8696634" y="5110721"/>
            <a:ext cx="2271719" cy="147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1CF192D-3A15-4809-A607-4DCD2E8B87C8}"/>
              </a:ext>
            </a:extLst>
          </p:cNvPr>
          <p:cNvSpPr/>
          <p:nvPr/>
        </p:nvSpPr>
        <p:spPr>
          <a:xfrm>
            <a:off x="7591439" y="4518328"/>
            <a:ext cx="1110112" cy="1474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65A0A94-7F6D-4B73-8822-0106D345EDF0}"/>
              </a:ext>
            </a:extLst>
          </p:cNvPr>
          <p:cNvSpPr/>
          <p:nvPr/>
        </p:nvSpPr>
        <p:spPr>
          <a:xfrm>
            <a:off x="7591439" y="4673187"/>
            <a:ext cx="1110112" cy="1474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C1767C-40C5-4AD4-A315-9BB10BCAF1F4}"/>
              </a:ext>
            </a:extLst>
          </p:cNvPr>
          <p:cNvSpPr/>
          <p:nvPr/>
        </p:nvSpPr>
        <p:spPr>
          <a:xfrm>
            <a:off x="7591439" y="4820671"/>
            <a:ext cx="1110112" cy="1474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DE18778-D297-4C52-891A-E621ED78AE08}"/>
              </a:ext>
            </a:extLst>
          </p:cNvPr>
          <p:cNvSpPr/>
          <p:nvPr/>
        </p:nvSpPr>
        <p:spPr>
          <a:xfrm>
            <a:off x="7586524" y="4963239"/>
            <a:ext cx="1110112" cy="1474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19D40A3-3AEA-4C7F-B780-C4E00586291F}"/>
              </a:ext>
            </a:extLst>
          </p:cNvPr>
          <p:cNvSpPr/>
          <p:nvPr/>
        </p:nvSpPr>
        <p:spPr>
          <a:xfrm>
            <a:off x="7591439" y="5105807"/>
            <a:ext cx="1110112" cy="1474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E0EF3D19-1947-4B1E-9B2D-02A455F90523}"/>
              </a:ext>
            </a:extLst>
          </p:cNvPr>
          <p:cNvSpPr/>
          <p:nvPr/>
        </p:nvSpPr>
        <p:spPr>
          <a:xfrm>
            <a:off x="5509455" y="4100052"/>
            <a:ext cx="5844345" cy="1553496"/>
          </a:xfrm>
          <a:prstGeom prst="bracketPair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64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569</Words>
  <Application>Microsoft Macintosh PowerPoint</Application>
  <PresentationFormat>Widescreen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Office Theme</vt:lpstr>
      <vt:lpstr>RestingInPCA</vt:lpstr>
      <vt:lpstr>Goals of the project</vt:lpstr>
      <vt:lpstr>Extracting correlation matrices from data</vt:lpstr>
      <vt:lpstr>Other options to analyze resting-state data</vt:lpstr>
      <vt:lpstr>Simattack stuff</vt:lpstr>
      <vt:lpstr>Solution</vt:lpstr>
      <vt:lpstr>Solution</vt:lpstr>
      <vt:lpstr>Solution</vt:lpstr>
      <vt:lpstr>Solution</vt:lpstr>
      <vt:lpstr>Question</vt:lpstr>
      <vt:lpstr>All possible steps</vt:lpstr>
      <vt:lpstr>All possible steps</vt:lpstr>
      <vt:lpstr>Our thoughts</vt:lpstr>
      <vt:lpstr>Other questions/notes</vt:lpstr>
      <vt:lpstr>Notes for correlation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RestingInPCA</dc:title>
  <dc:creator>Yu, Ju-Chi</dc:creator>
  <cp:lastModifiedBy>Micaela Chan</cp:lastModifiedBy>
  <cp:revision>12</cp:revision>
  <dcterms:created xsi:type="dcterms:W3CDTF">2019-06-26T19:32:10Z</dcterms:created>
  <dcterms:modified xsi:type="dcterms:W3CDTF">2019-08-14T20:48:07Z</dcterms:modified>
</cp:coreProperties>
</file>