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1" d="100"/>
          <a:sy n="121" d="100"/>
        </p:scale>
        <p:origin x="132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3"/>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7"/>
            <a:ext cx="10800160" cy="1738168"/>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11312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74743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8"/>
            <a:ext cx="3105046" cy="610108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7" y="383298"/>
            <a:ext cx="9135135" cy="61010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34209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404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5"/>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6"/>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5DC2F-CA7A-4CB6-B602-7655BF814A46}" type="datetimeFigureOut">
              <a:rPr lang="en-US" smtClean="0"/>
              <a:t>12/19/19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03032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6"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10"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45DC2F-CA7A-4CB6-B602-7655BF814A46}" type="datetimeFigureOut">
              <a:rPr lang="en-US" smtClean="0"/>
              <a:t>12/19/19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03994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3" y="1764833"/>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4" name="Content Placeholder 3"/>
          <p:cNvSpPr>
            <a:spLocks noGrp="1"/>
          </p:cNvSpPr>
          <p:nvPr>
            <p:ph sz="half" idx="2"/>
          </p:nvPr>
        </p:nvSpPr>
        <p:spPr>
          <a:xfrm>
            <a:off x="991893" y="2629750"/>
            <a:ext cx="609196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3"/>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6" name="Content Placeholder 5"/>
          <p:cNvSpPr>
            <a:spLocks noGrp="1"/>
          </p:cNvSpPr>
          <p:nvPr>
            <p:ph sz="quarter" idx="4"/>
          </p:nvPr>
        </p:nvSpPr>
        <p:spPr>
          <a:xfrm>
            <a:off x="7290108" y="2629750"/>
            <a:ext cx="612196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5DC2F-CA7A-4CB6-B602-7655BF814A46}" type="datetimeFigureOut">
              <a:rPr lang="en-US" smtClean="0"/>
              <a:t>12/19/19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7782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5DC2F-CA7A-4CB6-B602-7655BF814A46}" type="datetimeFigureOut">
              <a:rPr lang="en-US" smtClean="0"/>
              <a:t>12/19/19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8186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5DC2F-CA7A-4CB6-B602-7655BF814A46}" type="datetimeFigureOut">
              <a:rPr lang="en-US" smtClean="0"/>
              <a:t>12/19/19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1608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469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1048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5"/>
            <a:ext cx="12420184"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F045DC2F-CA7A-4CB6-B602-7655BF814A46}" type="datetimeFigureOut">
              <a:rPr lang="en-US" smtClean="0"/>
              <a:t>12/19/19</a:t>
            </a:fld>
            <a:endParaRPr lang="en-US"/>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8E0E661A-F4CA-4BEC-99D3-1C309EDE1631}" type="slidenum">
              <a:rPr lang="en-US" smtClean="0"/>
              <a:t>‹#›</a:t>
            </a:fld>
            <a:endParaRPr lang="en-US"/>
          </a:p>
        </p:txBody>
      </p:sp>
    </p:spTree>
    <p:extLst>
      <p:ext uri="{BB962C8B-B14F-4D97-AF65-F5344CB8AC3E}">
        <p14:creationId xmlns:p14="http://schemas.microsoft.com/office/powerpoint/2010/main" val="20663456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E58AE6-A5EB-41A1-9821-14DCF7FD9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 y="265464"/>
            <a:ext cx="14394127" cy="4317873"/>
          </a:xfrm>
          <a:prstGeom prst="rect">
            <a:avLst/>
          </a:prstGeom>
        </p:spPr>
      </p:pic>
      <p:sp>
        <p:nvSpPr>
          <p:cNvPr id="6" name="TextBox 5">
            <a:extLst>
              <a:ext uri="{FF2B5EF4-FFF2-40B4-BE49-F238E27FC236}">
                <a16:creationId xmlns:a16="http://schemas.microsoft.com/office/drawing/2014/main" id="{B030B68E-CB04-44BB-90FA-9FE7A13452FA}"/>
              </a:ext>
            </a:extLst>
          </p:cNvPr>
          <p:cNvSpPr txBox="1"/>
          <p:nvPr/>
        </p:nvSpPr>
        <p:spPr>
          <a:xfrm>
            <a:off x="146715" y="4644768"/>
            <a:ext cx="14106782" cy="255454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Fig. 2 – HMFA detects the simulated session effect and identifies the types of edges simulated. </a:t>
            </a:r>
            <a:r>
              <a:rPr lang="en-US" sz="1600" dirty="0">
                <a:latin typeface="Arial" panose="020B0604020202020204" pitchFamily="34" charset="0"/>
                <a:cs typeface="Arial" panose="020B0604020202020204" pitchFamily="34" charset="0"/>
              </a:rPr>
              <a:t>(A) The biplot shows the row factor scores from the hierarchical multiple factor analysis (HMFA). The first component distinguishes the simulated (blue dots; Sessions 2 and 4) and non-simulated (purple dots; Sessions 1 and 3) sessions. The small diamond dots that extend from each factor score are the partial factor scores which represent how each session is viewed from the perspectives of different tables (i.e., different participants). (B) The </a:t>
            </a:r>
            <a:r>
              <a:rPr lang="en-US" sz="1600" dirty="0" err="1">
                <a:latin typeface="Arial" panose="020B0604020202020204" pitchFamily="34" charset="0"/>
                <a:cs typeface="Arial" panose="020B0604020202020204" pitchFamily="34" charset="0"/>
              </a:rPr>
              <a:t>barplot</a:t>
            </a:r>
            <a:r>
              <a:rPr lang="en-US" sz="1600" dirty="0">
                <a:latin typeface="Arial" panose="020B0604020202020204" pitchFamily="34" charset="0"/>
                <a:cs typeface="Arial" panose="020B0604020202020204" pitchFamily="34" charset="0"/>
              </a:rPr>
              <a:t> indicates the mean loadings of all edges that significantly contribute to the first component and drive the session effect. The orange arrows point towards the simulated edges (i.e., the functional connectivity within the default mode network  (DMN) as well as the functional connectivity between the DMN and the </a:t>
            </a:r>
            <a:r>
              <a:rPr lang="en-US" sz="1600" dirty="0" err="1">
                <a:latin typeface="Arial" panose="020B0604020202020204" pitchFamily="34" charset="0"/>
                <a:cs typeface="Arial" panose="020B0604020202020204" pitchFamily="34" charset="0"/>
              </a:rPr>
              <a:t>fronto</a:t>
            </a:r>
            <a:r>
              <a:rPr lang="en-US" sz="1600" dirty="0">
                <a:latin typeface="Arial" panose="020B0604020202020204" pitchFamily="34" charset="0"/>
                <a:cs typeface="Arial" panose="020B0604020202020204" pitchFamily="34" charset="0"/>
              </a:rPr>
              <a:t>-parietal network (FPN)). (C) A comparison analysis was conducted using </a:t>
            </a:r>
            <a:r>
              <a:rPr lang="en-US" sz="1600" dirty="0" err="1">
                <a:latin typeface="Arial" panose="020B0604020202020204" pitchFamily="34" charset="0"/>
                <a:cs typeface="Arial" panose="020B0604020202020204" pitchFamily="34" charset="0"/>
              </a:rPr>
              <a:t>DiSTATIS</a:t>
            </a:r>
            <a:r>
              <a:rPr lang="en-US" sz="1600" dirty="0">
                <a:latin typeface="Arial" panose="020B0604020202020204" pitchFamily="34" charset="0"/>
                <a:cs typeface="Arial" panose="020B0604020202020204" pitchFamily="34" charset="0"/>
              </a:rPr>
              <a:t> with the parcellation based on a shared template, and this biplot shows the mean factor scores of all networks from </a:t>
            </a:r>
            <a:r>
              <a:rPr lang="en-US" sz="1600" dirty="0" err="1">
                <a:latin typeface="Arial" panose="020B0604020202020204" pitchFamily="34" charset="0"/>
                <a:cs typeface="Arial" panose="020B0604020202020204" pitchFamily="34" charset="0"/>
              </a:rPr>
              <a:t>DiSTATIS</a:t>
            </a:r>
            <a:r>
              <a:rPr lang="en-US" sz="1600" dirty="0">
                <a:latin typeface="Arial" panose="020B0604020202020204" pitchFamily="34" charset="0"/>
                <a:cs typeface="Arial" panose="020B0604020202020204" pitchFamily="34" charset="0"/>
              </a:rPr>
              <a:t> (colored triangle dots). The four round dots that extend from each network factor score are the partial factor scores which represent how each network is viewed from the perspectives of different sessions. Only the partial factor scores of the DMN distinguish the simulated (blue dots) and the non-simulated (purple dots) sessions.</a:t>
            </a:r>
          </a:p>
        </p:txBody>
      </p:sp>
    </p:spTree>
    <p:extLst>
      <p:ext uri="{BB962C8B-B14F-4D97-AF65-F5344CB8AC3E}">
        <p14:creationId xmlns:p14="http://schemas.microsoft.com/office/powerpoint/2010/main" val="380912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257</Words>
  <Application>Microsoft Macintosh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如淇 游</dc:creator>
  <cp:lastModifiedBy>Micaela Chan</cp:lastModifiedBy>
  <cp:revision>4</cp:revision>
  <dcterms:created xsi:type="dcterms:W3CDTF">2019-12-19T09:40:33Z</dcterms:created>
  <dcterms:modified xsi:type="dcterms:W3CDTF">2019-12-19T15:53:03Z</dcterms:modified>
</cp:coreProperties>
</file>