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6" r:id="rId7"/>
    <p:sldId id="293" r:id="rId8"/>
    <p:sldId id="277" r:id="rId9"/>
    <p:sldId id="263" r:id="rId10"/>
    <p:sldId id="266" r:id="rId11"/>
    <p:sldId id="279" r:id="rId12"/>
    <p:sldId id="268" r:id="rId13"/>
    <p:sldId id="270" r:id="rId14"/>
    <p:sldId id="271" r:id="rId15"/>
    <p:sldId id="272" r:id="rId16"/>
    <p:sldId id="280" r:id="rId17"/>
    <p:sldId id="274" r:id="rId18"/>
    <p:sldId id="281" r:id="rId19"/>
    <p:sldId id="284" r:id="rId20"/>
    <p:sldId id="264" r:id="rId21"/>
    <p:sldId id="296" r:id="rId22"/>
    <p:sldId id="292" r:id="rId23"/>
    <p:sldId id="297" r:id="rId24"/>
    <p:sldId id="298" r:id="rId25"/>
    <p:sldId id="288" r:id="rId26"/>
    <p:sldId id="265" r:id="rId27"/>
    <p:sldId id="290" r:id="rId28"/>
    <p:sldId id="29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AE642-7F71-4208-B212-AD678FE4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A0824D-10A2-432C-97F5-692C3C66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3FE6D9-D81F-461B-8FC4-9887B8E2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6370A-CD63-4454-AF34-0EC919EF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2EF1C-4AD5-4FB2-8A45-AF21884C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63F9-F063-41B0-8DAD-1CC4EFB2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E7EEA-F73F-4997-BA88-3D1C30818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7F6AC5-A728-4F01-9F49-85F9427A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B8B4C-9CB6-4EBD-9AFE-DCA578EC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DAABF-09FA-4C50-8C49-33489C04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949B0D-E78D-4C4B-866A-BA3D47750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9E319F-5B92-4D88-B8D8-7D46AD15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B019D4-16FB-4AD6-86A7-19774120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441DE-60E9-46B3-B027-B8B4EFE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6BDE1A-CDEB-4DF4-AA0B-E05079F1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6D7E6-F0C9-433A-8032-AEA2E676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043AC-F47C-46CE-9A8D-05CF5BA1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70AFF9-3EA2-412B-B3F3-4BD14980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E1986-435D-47C7-94A3-8AF1D906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4FBFB-69B9-4833-9C9D-2F5F352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CD568-8959-41AA-A079-19C2F007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1919B-968F-4121-ADE7-044226E4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41F16-7606-4373-B0B7-F15F88C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124DA-9C4B-4264-B693-C8E1D667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C1E84-61F2-4223-9BEC-9FC1FEE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9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8BA84-50DC-4216-9E54-57BC7309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6169-2B80-4EFC-B458-905D6CE9D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1C248B-48E4-4A45-9930-65F16139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55A6E-3B35-43DF-8A15-E5135DB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A5406-2A7B-4B95-9C12-A6B5452F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045CD9-8DD8-46D7-90D7-D5F115B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278D0-7ADF-4491-804E-0241890A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FB18C-95DD-437F-B6BB-61ADA3FB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1E1617-25CE-4AC6-94CB-1BDB1CECE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BC47D1-4558-40A8-8202-84C71CDCD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AD0D95-BA7F-4E3E-8BF7-8318BA58D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B84418-3AE5-403B-8C1D-866BDE1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ACBBA3-9D66-41E1-B186-19D34020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E9D09F-0500-4A15-A4E4-6F093680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42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85238-A17C-4FBF-B012-308FEDC8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477B14-051C-4CCC-BB65-C39630E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9820CA-2BC6-46C8-9AA8-4BA98CC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BCA2A0-D64B-4B7F-8133-2A92E1D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0B6929-34C3-4C8B-AB6C-4FC44C7C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AE7E75-73AF-4C9E-9E1A-969B56BA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DEDDDA-76AC-41B2-9E13-21F3674F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79F0B-4652-4848-8D90-830A7042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CD112-C7F6-407D-A1FB-C2CEC050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937613-FC57-4A9C-B8BD-B8603C97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DB855-923A-4270-A400-359E2B92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39439B-F906-4CEE-8C44-26B97726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DFB455-318E-4EC2-995E-BBF610D4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30C29-9821-42A7-9DEE-084A8AB3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8EB14A-33D0-4D6C-9E87-108F30CB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D1032F-F985-4786-B341-EC331227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E1FBE8-2CDD-40EB-B050-4586F65C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F85B92-549F-4BF6-91BB-EC6FBDC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89C6C4-ECF0-4F26-B817-E5A2CC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0000"/>
                    </a14:imgEffect>
                    <a14:imgEffect>
                      <a14:brightnessContrast bright="-90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45A597-A40A-4FAF-8D78-6F72FE95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16B24F-D6DC-47C1-BD70-7664C631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A64F3-ADCE-4747-9F09-426E2366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4DAA-3C6E-41A5-A3C8-68DE86596504}" type="datetimeFigureOut">
              <a:rPr lang="zh-TW" altLang="en-US" smtClean="0"/>
              <a:t>2022/2/3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E0A3F-DCA6-42CE-BE2C-7889EC6A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8DEEC-E458-4009-9A4C-26C78029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6798-ED36-4947-A84B-705737BFD4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AHIP91QxEKpDdNsaSGLksHr90ambiXO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YZ1q_UmdmPSjQH2rmbXN_pam2yTFJEl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fdxDueTtl93YdLXJxB0IiXvBDHCJfVJ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Go4huhjAe4U1Fd8LK3INkcT_PTyLiqCh?usp=sharing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t_SVn1qonykwMYjZbe2CLDhhS1I-F-y7?usp=sharing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b.research.google.com/drive/1t_SVn1qonykwMYjZbe2CLDhhS1I-F-y7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G94jvfP-W53d1s1DmE-rjCBqGuxi9lT?usp=sha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G94jvfP-W53d1s1DmE-rjCBqGuxi9lT?usp=shar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7025CF-26AB-4DCC-960D-DEE96AD08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理論與實作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F6076AFA-80A1-49C4-B605-79E5B7DF2D57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100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2022/01/15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0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92685F0-3CD3-455C-84A8-A809BBE0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數學計算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42DFC4-66F5-4650-B43D-DCB41A16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46406"/>
              </p:ext>
            </p:extLst>
          </p:nvPr>
        </p:nvGraphicFramePr>
        <p:xfrm>
          <a:off x="1107574" y="1100380"/>
          <a:ext cx="54464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235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2723235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數學符號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加法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減法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除法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//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只取得整數的除法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取餘數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0105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84798C-A52D-461A-964F-759463FC40B6}"/>
              </a:ext>
            </a:extLst>
          </p:cNvPr>
          <p:cNvSpPr txBox="1"/>
          <p:nvPr/>
        </p:nvSpPr>
        <p:spPr>
          <a:xfrm>
            <a:off x="7472292" y="2469747"/>
            <a:ext cx="417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不同類別不能混在一起計算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8F6C8F7-6F77-4C2A-AE44-BA91CDA3487B}"/>
              </a:ext>
            </a:extLst>
          </p:cNvPr>
          <p:cNvSpPr txBox="1">
            <a:spLocks/>
          </p:cNvSpPr>
          <p:nvPr/>
        </p:nvSpPr>
        <p:spPr>
          <a:xfrm>
            <a:off x="1107574" y="5149847"/>
            <a:ext cx="9144000" cy="121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variable type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4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(Function)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946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97128B5-B7A4-42B9-AC5D-7CA92437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5" y="923327"/>
            <a:ext cx="10626249" cy="50113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AF5EF6C-4CFF-458E-A7AD-386631D84A16}"/>
              </a:ext>
            </a:extLst>
          </p:cNvPr>
          <p:cNvSpPr txBox="1"/>
          <p:nvPr/>
        </p:nvSpPr>
        <p:spPr>
          <a:xfrm>
            <a:off x="3540154" y="2050102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How are you’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8E8B57-8C92-47D1-8241-E2355B796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39" y="1999488"/>
            <a:ext cx="1535261" cy="47055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4E74543-21A9-46B8-BB9F-65688CE9E441}"/>
              </a:ext>
            </a:extLst>
          </p:cNvPr>
          <p:cNvSpPr txBox="1"/>
          <p:nvPr/>
        </p:nvSpPr>
        <p:spPr>
          <a:xfrm>
            <a:off x="3540154" y="3739284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Cat’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D398D9-1DDC-43B3-ADF4-2FE05152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04" y="3454732"/>
            <a:ext cx="1298530" cy="10040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C6D0AC-9930-4FC6-B52C-04F038FAB2F3}"/>
              </a:ext>
            </a:extLst>
          </p:cNvPr>
          <p:cNvSpPr txBox="1"/>
          <p:nvPr/>
        </p:nvSpPr>
        <p:spPr>
          <a:xfrm>
            <a:off x="3540154" y="5186400"/>
            <a:ext cx="56541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f(                            ) = ‘ 5-5 ’ (next moving)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45564C9-CF25-4E9C-AEF1-952BCB9E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505" y="4841767"/>
            <a:ext cx="1298530" cy="975481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5AC9556E-9DD4-4484-A816-9E54F289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在人工智慧中我們要找一個</a:t>
            </a:r>
            <a:r>
              <a:rPr lang="en-US" altLang="zh-TW" dirty="0"/>
              <a:t>function…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B15D6FE-EAC9-47C0-9611-840B09A40AD0}"/>
              </a:ext>
            </a:extLst>
          </p:cNvPr>
          <p:cNvSpPr/>
          <p:nvPr/>
        </p:nvSpPr>
        <p:spPr>
          <a:xfrm>
            <a:off x="8872780" y="110641"/>
            <a:ext cx="1578008" cy="760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AC826CE-A64F-4209-8131-6CAB5C1EF86D}"/>
              </a:ext>
            </a:extLst>
          </p:cNvPr>
          <p:cNvSpPr/>
          <p:nvPr/>
        </p:nvSpPr>
        <p:spPr>
          <a:xfrm>
            <a:off x="10598021" y="84317"/>
            <a:ext cx="1511558" cy="786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00563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57A3B6-6056-5A4D-8504-48804B3F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的函式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E99310-F957-A64D-BBAE-080A86767575}"/>
              </a:ext>
            </a:extLst>
          </p:cNvPr>
          <p:cNvSpPr/>
          <p:nvPr/>
        </p:nvSpPr>
        <p:spPr>
          <a:xfrm>
            <a:off x="3620813" y="1797270"/>
            <a:ext cx="3920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type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70E9CC-7374-9C41-B550-57BCCDE2397A}"/>
              </a:ext>
            </a:extLst>
          </p:cNvPr>
          <p:cNvSpPr/>
          <p:nvPr/>
        </p:nvSpPr>
        <p:spPr>
          <a:xfrm>
            <a:off x="3620813" y="3757826"/>
            <a:ext cx="3920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print</a:t>
            </a:r>
            <a:endParaRPr kumimoji="1" lang="zh-TW" altLang="en-US" sz="2400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467DE5D-CFBE-114C-9736-70057C4FF3AE}"/>
              </a:ext>
            </a:extLst>
          </p:cNvPr>
          <p:cNvSpPr txBox="1">
            <a:spLocks/>
          </p:cNvSpPr>
          <p:nvPr/>
        </p:nvSpPr>
        <p:spPr>
          <a:xfrm>
            <a:off x="5068346" y="1303003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274DC2B3-17F5-F74C-9E35-D7329D0CD268}"/>
              </a:ext>
            </a:extLst>
          </p:cNvPr>
          <p:cNvSpPr txBox="1">
            <a:spLocks/>
          </p:cNvSpPr>
          <p:nvPr/>
        </p:nvSpPr>
        <p:spPr>
          <a:xfrm>
            <a:off x="5068346" y="3205937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函式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1D0FA668-AE78-CD48-A96D-2D42C919B96E}"/>
              </a:ext>
            </a:extLst>
          </p:cNvPr>
          <p:cNvCxnSpPr>
            <a:cxnSpLocks/>
            <a:stCxn id="17" idx="6"/>
            <a:endCxn id="5" idx="1"/>
          </p:cNvCxnSpPr>
          <p:nvPr/>
        </p:nvCxnSpPr>
        <p:spPr>
          <a:xfrm>
            <a:off x="1872555" y="2247518"/>
            <a:ext cx="1748258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6F777E5-CD46-B14F-8AEB-4B5E925DA54C}"/>
              </a:ext>
            </a:extLst>
          </p:cNvPr>
          <p:cNvCxnSpPr/>
          <p:nvPr/>
        </p:nvCxnSpPr>
        <p:spPr>
          <a:xfrm>
            <a:off x="7541172" y="2254470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152F47AB-C88F-DD4A-B77A-59E1D16FAC06}"/>
              </a:ext>
            </a:extLst>
          </p:cNvPr>
          <p:cNvCxnSpPr/>
          <p:nvPr/>
        </p:nvCxnSpPr>
        <p:spPr>
          <a:xfrm>
            <a:off x="7541172" y="4215026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B06DAEB-6CCA-EC47-B95A-9A72F780E13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1877862" y="4215026"/>
            <a:ext cx="1742951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0505FC73-B369-CC4F-A1C8-5D8149C26D25}"/>
              </a:ext>
            </a:extLst>
          </p:cNvPr>
          <p:cNvSpPr/>
          <p:nvPr/>
        </p:nvSpPr>
        <p:spPr>
          <a:xfrm>
            <a:off x="600803" y="1797270"/>
            <a:ext cx="1271752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D30D9EF-1548-034F-81BD-11D7BCC023CE}"/>
              </a:ext>
            </a:extLst>
          </p:cNvPr>
          <p:cNvSpPr/>
          <p:nvPr/>
        </p:nvSpPr>
        <p:spPr>
          <a:xfrm>
            <a:off x="606110" y="3771730"/>
            <a:ext cx="1271752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F3F3324-2DE1-C34E-9B6F-B647580B607D}"/>
              </a:ext>
            </a:extLst>
          </p:cNvPr>
          <p:cNvSpPr/>
          <p:nvPr/>
        </p:nvSpPr>
        <p:spPr>
          <a:xfrm>
            <a:off x="9376314" y="1797270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顯示型別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2945115-A9A1-1645-B62F-6D70D6FBA28F}"/>
              </a:ext>
            </a:extLst>
          </p:cNvPr>
          <p:cNvSpPr/>
          <p:nvPr/>
        </p:nvSpPr>
        <p:spPr>
          <a:xfrm>
            <a:off x="9386743" y="3815976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顯示內容</a:t>
            </a: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EF111BAD-9B9D-4843-824A-6F458CAFE40F}"/>
              </a:ext>
            </a:extLst>
          </p:cNvPr>
          <p:cNvSpPr txBox="1">
            <a:spLocks/>
          </p:cNvSpPr>
          <p:nvPr/>
        </p:nvSpPr>
        <p:spPr>
          <a:xfrm>
            <a:off x="8017678" y="1797270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F79540C0-B222-214F-874A-7C0BAB77A1AC}"/>
              </a:ext>
            </a:extLst>
          </p:cNvPr>
          <p:cNvSpPr txBox="1">
            <a:spLocks/>
          </p:cNvSpPr>
          <p:nvPr/>
        </p:nvSpPr>
        <p:spPr>
          <a:xfrm>
            <a:off x="8017678" y="3698224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25C13335-7ED4-664E-A086-E6FA13A15C51}"/>
              </a:ext>
            </a:extLst>
          </p:cNvPr>
          <p:cNvSpPr txBox="1">
            <a:spLocks/>
          </p:cNvSpPr>
          <p:nvPr/>
        </p:nvSpPr>
        <p:spPr>
          <a:xfrm>
            <a:off x="2146147" y="1797269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副標題 2">
            <a:extLst>
              <a:ext uri="{FF2B5EF4-FFF2-40B4-BE49-F238E27FC236}">
                <a16:creationId xmlns:a16="http://schemas.microsoft.com/office/drawing/2014/main" id="{DF751090-0DA5-E841-8D65-259E95203643}"/>
              </a:ext>
            </a:extLst>
          </p:cNvPr>
          <p:cNvSpPr txBox="1">
            <a:spLocks/>
          </p:cNvSpPr>
          <p:nvPr/>
        </p:nvSpPr>
        <p:spPr>
          <a:xfrm>
            <a:off x="2181486" y="3698224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5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D879FAD-944E-864B-986A-01AD470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的自訂函式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FED80F-CEB6-0447-989E-092FC75E9279}"/>
              </a:ext>
            </a:extLst>
          </p:cNvPr>
          <p:cNvSpPr/>
          <p:nvPr/>
        </p:nvSpPr>
        <p:spPr>
          <a:xfrm>
            <a:off x="2159573" y="842945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(input something):   </a:t>
            </a:r>
          </a:p>
          <a:p>
            <a:r>
              <a:rPr lang="en-US" altLang="zh-TW" sz="2400" dirty="0"/>
              <a:t>       ….</a:t>
            </a:r>
          </a:p>
          <a:p>
            <a:r>
              <a:rPr lang="en-US" altLang="zh-TW" sz="2400" dirty="0"/>
              <a:t>       </a:t>
            </a:r>
            <a:r>
              <a:rPr lang="en-US" altLang="zh-TW" sz="2400" dirty="0">
                <a:solidFill>
                  <a:srgbClr val="C00000"/>
                </a:solidFill>
              </a:rPr>
              <a:t>return</a:t>
            </a:r>
            <a:r>
              <a:rPr lang="en-US" altLang="zh-TW" sz="2400" dirty="0"/>
              <a:t> something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4B11FB-DEF9-8D4D-A17D-4220B4C95424}"/>
              </a:ext>
            </a:extLst>
          </p:cNvPr>
          <p:cNvSpPr/>
          <p:nvPr/>
        </p:nvSpPr>
        <p:spPr>
          <a:xfrm>
            <a:off x="2159572" y="2229003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():   </a:t>
            </a:r>
          </a:p>
          <a:p>
            <a:r>
              <a:rPr lang="en-US" altLang="zh-TW" sz="2400" dirty="0"/>
              <a:t>       ….</a:t>
            </a:r>
          </a:p>
          <a:p>
            <a:r>
              <a:rPr lang="en-US" altLang="zh-TW" sz="2400" dirty="0"/>
              <a:t>       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D48D0F-6E82-9847-9BFA-C8B966624DBC}"/>
              </a:ext>
            </a:extLst>
          </p:cNvPr>
          <p:cNvSpPr/>
          <p:nvPr/>
        </p:nvSpPr>
        <p:spPr>
          <a:xfrm>
            <a:off x="2159571" y="3615061"/>
            <a:ext cx="8647923" cy="129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rgbClr val="C00000"/>
                </a:solidFill>
              </a:rPr>
              <a:t>def </a:t>
            </a:r>
            <a:r>
              <a:rPr lang="zh-TW" altLang="en-US" sz="2400" dirty="0"/>
              <a:t>函式名稱</a:t>
            </a:r>
            <a:r>
              <a:rPr lang="en-US" altLang="zh-TW" sz="2400" dirty="0"/>
              <a:t>():   </a:t>
            </a:r>
          </a:p>
          <a:p>
            <a:r>
              <a:rPr lang="en-US" altLang="zh-TW" sz="2400" dirty="0"/>
              <a:t>      pass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F311E25-0014-304F-8C5A-0853A2407EF9}"/>
              </a:ext>
            </a:extLst>
          </p:cNvPr>
          <p:cNvSpPr txBox="1">
            <a:spLocks/>
          </p:cNvSpPr>
          <p:nvPr/>
        </p:nvSpPr>
        <p:spPr>
          <a:xfrm>
            <a:off x="2054475" y="5103944"/>
            <a:ext cx="9144000" cy="135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create your own function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65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4E6A5-3C07-404D-9CA3-28A630E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Practice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E69261-B53A-844E-8AC4-F1FCD66CB3AE}"/>
              </a:ext>
            </a:extLst>
          </p:cNvPr>
          <p:cNvSpPr/>
          <p:nvPr/>
        </p:nvSpPr>
        <p:spPr>
          <a:xfrm>
            <a:off x="5460124" y="3004925"/>
            <a:ext cx="1271752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AC22FD4-6432-1D46-8C13-FCB230A9509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77772" y="2516155"/>
            <a:ext cx="2182352" cy="939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E12521E-0D93-0E4D-9C32-64A49413AF7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77772" y="3455173"/>
            <a:ext cx="2182352" cy="488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55D7E90-D82E-0747-948A-A20CE9D00FCE}"/>
              </a:ext>
            </a:extLst>
          </p:cNvPr>
          <p:cNvSpPr/>
          <p:nvPr/>
        </p:nvSpPr>
        <p:spPr>
          <a:xfrm>
            <a:off x="1659988" y="202591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x1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A10A4C-CE63-8944-8406-195D366BA83F}"/>
              </a:ext>
            </a:extLst>
          </p:cNvPr>
          <p:cNvSpPr/>
          <p:nvPr/>
        </p:nvSpPr>
        <p:spPr>
          <a:xfrm>
            <a:off x="1659988" y="365588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x2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8E0538A-ABB2-E64D-BB58-5122D7C832DD}"/>
              </a:ext>
            </a:extLst>
          </p:cNvPr>
          <p:cNvSpPr txBox="1">
            <a:spLocks/>
          </p:cNvSpPr>
          <p:nvPr/>
        </p:nvSpPr>
        <p:spPr>
          <a:xfrm>
            <a:off x="3876474" y="2394886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W1 = 0.75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2D542E7-84BC-2E48-A794-97967FA3C09C}"/>
              </a:ext>
            </a:extLst>
          </p:cNvPr>
          <p:cNvSpPr txBox="1">
            <a:spLocks/>
          </p:cNvSpPr>
          <p:nvPr/>
        </p:nvSpPr>
        <p:spPr>
          <a:xfrm>
            <a:off x="3842340" y="4072955"/>
            <a:ext cx="161778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W2 = 0.25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6A25EE-40CC-134A-87C8-44CA6EBDC4BE}"/>
              </a:ext>
            </a:extLst>
          </p:cNvPr>
          <p:cNvCxnSpPr/>
          <p:nvPr/>
        </p:nvCxnSpPr>
        <p:spPr>
          <a:xfrm>
            <a:off x="6725246" y="3462125"/>
            <a:ext cx="1802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4C2DF0C4-AC22-4D43-A447-01B5A58A7B9C}"/>
              </a:ext>
            </a:extLst>
          </p:cNvPr>
          <p:cNvSpPr/>
          <p:nvPr/>
        </p:nvSpPr>
        <p:spPr>
          <a:xfrm>
            <a:off x="8560388" y="3004925"/>
            <a:ext cx="2595291" cy="9004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結果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F6A2103C-2D60-324B-BEDF-B45398D03E91}"/>
              </a:ext>
            </a:extLst>
          </p:cNvPr>
          <p:cNvSpPr txBox="1">
            <a:spLocks/>
          </p:cNvSpPr>
          <p:nvPr/>
        </p:nvSpPr>
        <p:spPr>
          <a:xfrm>
            <a:off x="7025970" y="3018036"/>
            <a:ext cx="1201074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副標題 2">
            <a:extLst>
              <a:ext uri="{FF2B5EF4-FFF2-40B4-BE49-F238E27FC236}">
                <a16:creationId xmlns:a16="http://schemas.microsoft.com/office/drawing/2014/main" id="{87B8FA0A-A165-3748-86DD-DC7C561C736A}"/>
              </a:ext>
            </a:extLst>
          </p:cNvPr>
          <p:cNvSpPr txBox="1">
            <a:spLocks/>
          </p:cNvSpPr>
          <p:nvPr/>
        </p:nvSpPr>
        <p:spPr>
          <a:xfrm>
            <a:off x="3876474" y="5734049"/>
            <a:ext cx="4516806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X1*W1 + X2*W2 =? 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5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自訂類別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28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88CAD86E-B52C-A047-A811-18C99C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91" y="1740737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5E560-B316-E842-9EA7-D83BB7ED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94" y="1729829"/>
            <a:ext cx="1835020" cy="175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0C250-89E7-7B44-83D6-85EDB5DC68FB}"/>
              </a:ext>
            </a:extLst>
          </p:cNvPr>
          <p:cNvSpPr/>
          <p:nvPr/>
        </p:nvSpPr>
        <p:spPr>
          <a:xfrm>
            <a:off x="480168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7D90A-48AE-4643-9952-B1D57195C679}"/>
              </a:ext>
            </a:extLst>
          </p:cNvPr>
          <p:cNvSpPr/>
          <p:nvPr/>
        </p:nvSpPr>
        <p:spPr>
          <a:xfrm>
            <a:off x="4001677" y="88752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2B583-C5C8-054F-9D34-3F6945C22A26}"/>
              </a:ext>
            </a:extLst>
          </p:cNvPr>
          <p:cNvSpPr/>
          <p:nvPr/>
        </p:nvSpPr>
        <p:spPr>
          <a:xfrm>
            <a:off x="7523186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F95C1-E0AE-CA42-87A9-DD0A6AF0112B}"/>
              </a:ext>
            </a:extLst>
          </p:cNvPr>
          <p:cNvSpPr/>
          <p:nvPr/>
        </p:nvSpPr>
        <p:spPr>
          <a:xfrm>
            <a:off x="7649796" y="237495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480F6C15-D5C3-1A46-87DB-A729C9360DE4}"/>
              </a:ext>
            </a:extLst>
          </p:cNvPr>
          <p:cNvSpPr txBox="1">
            <a:spLocks/>
          </p:cNvSpPr>
          <p:nvPr/>
        </p:nvSpPr>
        <p:spPr>
          <a:xfrm>
            <a:off x="3315877" y="4349040"/>
            <a:ext cx="2343826" cy="17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客廳多大？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幾個廁所？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幾個門？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D8051F-E926-0F4A-A745-7E048A60E172}"/>
              </a:ext>
            </a:extLst>
          </p:cNvPr>
          <p:cNvSpPr/>
          <p:nvPr/>
        </p:nvSpPr>
        <p:spPr>
          <a:xfrm>
            <a:off x="5659703" y="499417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描述太少了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……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4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AC22AD8-5631-4D26-B282-A7C972088A6B}"/>
              </a:ext>
            </a:extLst>
          </p:cNvPr>
          <p:cNvSpPr/>
          <p:nvPr/>
        </p:nvSpPr>
        <p:spPr>
          <a:xfrm>
            <a:off x="1406769" y="2690446"/>
            <a:ext cx="9398977" cy="356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8B643F-FD8D-4CE4-8B4C-6B09DC83D299}"/>
              </a:ext>
            </a:extLst>
          </p:cNvPr>
          <p:cNvSpPr/>
          <p:nvPr/>
        </p:nvSpPr>
        <p:spPr>
          <a:xfrm>
            <a:off x="388775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85D490-E584-46B1-B72D-E43268DA2500}"/>
              </a:ext>
            </a:extLst>
          </p:cNvPr>
          <p:cNvSpPr/>
          <p:nvPr/>
        </p:nvSpPr>
        <p:spPr>
          <a:xfrm>
            <a:off x="3910284" y="75111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5C1428-D8B8-4BFA-97E3-7D964FC9A811}"/>
              </a:ext>
            </a:extLst>
          </p:cNvPr>
          <p:cNvSpPr/>
          <p:nvPr/>
        </p:nvSpPr>
        <p:spPr>
          <a:xfrm>
            <a:off x="7431793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120DD8-C1A1-4422-BD3C-AEACF7A62582}"/>
              </a:ext>
            </a:extLst>
          </p:cNvPr>
          <p:cNvSpPr/>
          <p:nvPr/>
        </p:nvSpPr>
        <p:spPr>
          <a:xfrm>
            <a:off x="1753299" y="133385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F1FC5-F27A-4D2F-8980-7CF9666E39DA}"/>
              </a:ext>
            </a:extLst>
          </p:cNvPr>
          <p:cNvSpPr/>
          <p:nvPr/>
        </p:nvSpPr>
        <p:spPr>
          <a:xfrm>
            <a:off x="5273878" y="133385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F7482D-321E-429F-9614-7223CBB76D38}"/>
              </a:ext>
            </a:extLst>
          </p:cNvPr>
          <p:cNvSpPr/>
          <p:nvPr/>
        </p:nvSpPr>
        <p:spPr>
          <a:xfrm>
            <a:off x="8825216" y="1333849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FE7B5A-4A9B-44DF-93B8-FC200ED61B84}"/>
              </a:ext>
            </a:extLst>
          </p:cNvPr>
          <p:cNvSpPr/>
          <p:nvPr/>
        </p:nvSpPr>
        <p:spPr>
          <a:xfrm>
            <a:off x="1753299" y="2967337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5C62D-B77D-4063-859B-8C6765C1183A}"/>
              </a:ext>
            </a:extLst>
          </p:cNvPr>
          <p:cNvSpPr/>
          <p:nvPr/>
        </p:nvSpPr>
        <p:spPr>
          <a:xfrm>
            <a:off x="1753299" y="4139157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4B274-0F42-4BBA-AC59-F0F5EF815B87}"/>
              </a:ext>
            </a:extLst>
          </p:cNvPr>
          <p:cNvSpPr/>
          <p:nvPr/>
        </p:nvSpPr>
        <p:spPr>
          <a:xfrm>
            <a:off x="1753299" y="5373011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B935964-C33F-45A2-AAAB-180BC66881BD}"/>
              </a:ext>
            </a:extLst>
          </p:cNvPr>
          <p:cNvSpPr/>
          <p:nvPr/>
        </p:nvSpPr>
        <p:spPr>
          <a:xfrm>
            <a:off x="5301680" y="2967337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客廳大小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1F8153-7145-4A8B-A8ED-2D6AB6A3F5CA}"/>
              </a:ext>
            </a:extLst>
          </p:cNvPr>
          <p:cNvSpPr/>
          <p:nvPr/>
        </p:nvSpPr>
        <p:spPr>
          <a:xfrm>
            <a:off x="5301680" y="4139156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廁所數量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7962ED-E4FB-43D5-B18A-E0ED673BA5E3}"/>
              </a:ext>
            </a:extLst>
          </p:cNvPr>
          <p:cNvSpPr/>
          <p:nvPr/>
        </p:nvSpPr>
        <p:spPr>
          <a:xfrm>
            <a:off x="5273879" y="5373011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門數量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9AEF5D-7007-4754-8E00-49CEFEEFA33C}"/>
              </a:ext>
            </a:extLst>
          </p:cNvPr>
          <p:cNvSpPr/>
          <p:nvPr/>
        </p:nvSpPr>
        <p:spPr>
          <a:xfrm>
            <a:off x="8850061" y="2967335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516608-1C97-4697-BE85-8062361DF5CF}"/>
              </a:ext>
            </a:extLst>
          </p:cNvPr>
          <p:cNvSpPr/>
          <p:nvPr/>
        </p:nvSpPr>
        <p:spPr>
          <a:xfrm>
            <a:off x="8850061" y="4136917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C84228-A9AF-4FC4-8FE6-BAA2D4AF11B7}"/>
              </a:ext>
            </a:extLst>
          </p:cNvPr>
          <p:cNvSpPr/>
          <p:nvPr/>
        </p:nvSpPr>
        <p:spPr>
          <a:xfrm>
            <a:off x="8850061" y="5373010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681D74-021F-4013-8345-C0F95EF9FAC2}"/>
              </a:ext>
            </a:extLst>
          </p:cNvPr>
          <p:cNvSpPr/>
          <p:nvPr/>
        </p:nvSpPr>
        <p:spPr>
          <a:xfrm>
            <a:off x="-973890" y="238544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類別</a:t>
            </a:r>
            <a:r>
              <a:rPr lang="en-US" altLang="zh-TW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(Class)</a:t>
            </a:r>
            <a:endParaRPr lang="zh-TW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36B774-5C05-477B-994B-70096AFB2794}"/>
              </a:ext>
            </a:extLst>
          </p:cNvPr>
          <p:cNvSpPr/>
          <p:nvPr/>
        </p:nvSpPr>
        <p:spPr>
          <a:xfrm>
            <a:off x="4006999" y="23899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屬性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(properties)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C4B3CC-5549-4317-AF8B-4549839606FC}"/>
              </a:ext>
            </a:extLst>
          </p:cNvPr>
          <p:cNvSpPr/>
          <p:nvPr/>
        </p:nvSpPr>
        <p:spPr>
          <a:xfrm>
            <a:off x="388774" y="74536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型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(type)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3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6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449CB7-71CF-4D43-8BD8-06516DD55C06}"/>
              </a:ext>
            </a:extLst>
          </p:cNvPr>
          <p:cNvSpPr/>
          <p:nvPr/>
        </p:nvSpPr>
        <p:spPr>
          <a:xfrm>
            <a:off x="292060" y="900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型別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(type)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52DBB-05EE-475F-B284-EB86BF608EC8}"/>
              </a:ext>
            </a:extLst>
          </p:cNvPr>
          <p:cNvSpPr/>
          <p:nvPr/>
        </p:nvSpPr>
        <p:spPr>
          <a:xfrm>
            <a:off x="3813569" y="0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B15C08-276D-4178-81B0-1EF3B2128F97}"/>
              </a:ext>
            </a:extLst>
          </p:cNvPr>
          <p:cNvSpPr/>
          <p:nvPr/>
        </p:nvSpPr>
        <p:spPr>
          <a:xfrm>
            <a:off x="7335078" y="900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EBF04-616B-4783-82BC-54048334C832}"/>
              </a:ext>
            </a:extLst>
          </p:cNvPr>
          <p:cNvSpPr/>
          <p:nvPr/>
        </p:nvSpPr>
        <p:spPr>
          <a:xfrm>
            <a:off x="1656584" y="582736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CEA291-83AA-47C2-A7E1-FB96472B3E87}"/>
              </a:ext>
            </a:extLst>
          </p:cNvPr>
          <p:cNvSpPr/>
          <p:nvPr/>
        </p:nvSpPr>
        <p:spPr>
          <a:xfrm>
            <a:off x="5177163" y="582736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2474D3-950A-4076-B2F4-1F9BE4E000E0}"/>
              </a:ext>
            </a:extLst>
          </p:cNvPr>
          <p:cNvSpPr/>
          <p:nvPr/>
        </p:nvSpPr>
        <p:spPr>
          <a:xfrm>
            <a:off x="8728501" y="582735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箭號: 弧形上彎 9">
            <a:extLst>
              <a:ext uri="{FF2B5EF4-FFF2-40B4-BE49-F238E27FC236}">
                <a16:creationId xmlns:a16="http://schemas.microsoft.com/office/drawing/2014/main" id="{66B6861D-9DBD-4A6E-A3BA-8773BAC2F388}"/>
              </a:ext>
            </a:extLst>
          </p:cNvPr>
          <p:cNvSpPr/>
          <p:nvPr/>
        </p:nvSpPr>
        <p:spPr>
          <a:xfrm>
            <a:off x="2814265" y="1178354"/>
            <a:ext cx="2659310" cy="3187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A1D61C-CD6F-438F-9958-6DE37EAED57F}"/>
              </a:ext>
            </a:extLst>
          </p:cNvPr>
          <p:cNvSpPr txBox="1"/>
          <p:nvPr/>
        </p:nvSpPr>
        <p:spPr>
          <a:xfrm>
            <a:off x="3736876" y="1035471"/>
            <a:ext cx="8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A5593B-9F30-4CEB-92BF-2B058C91A100}"/>
              </a:ext>
            </a:extLst>
          </p:cNvPr>
          <p:cNvSpPr/>
          <p:nvPr/>
        </p:nvSpPr>
        <p:spPr>
          <a:xfrm>
            <a:off x="292060" y="143198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090D4A-9485-4B95-8B26-B6ECC2A66701}"/>
              </a:ext>
            </a:extLst>
          </p:cNvPr>
          <p:cNvSpPr/>
          <p:nvPr/>
        </p:nvSpPr>
        <p:spPr>
          <a:xfrm>
            <a:off x="1656584" y="200571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641453-8FB4-46E9-A4F2-6E396CDF6923}"/>
              </a:ext>
            </a:extLst>
          </p:cNvPr>
          <p:cNvSpPr/>
          <p:nvPr/>
        </p:nvSpPr>
        <p:spPr>
          <a:xfrm>
            <a:off x="5177163" y="200571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箭號: 弧形上彎 19">
            <a:extLst>
              <a:ext uri="{FF2B5EF4-FFF2-40B4-BE49-F238E27FC236}">
                <a16:creationId xmlns:a16="http://schemas.microsoft.com/office/drawing/2014/main" id="{581A6CC9-8D1C-4D32-992C-F970211E0F4E}"/>
              </a:ext>
            </a:extLst>
          </p:cNvPr>
          <p:cNvSpPr/>
          <p:nvPr/>
        </p:nvSpPr>
        <p:spPr>
          <a:xfrm>
            <a:off x="2814265" y="2601328"/>
            <a:ext cx="2659310" cy="3187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F24FA7-1AB9-429E-8165-63CC8FD51E8B}"/>
              </a:ext>
            </a:extLst>
          </p:cNvPr>
          <p:cNvSpPr txBox="1"/>
          <p:nvPr/>
        </p:nvSpPr>
        <p:spPr>
          <a:xfrm>
            <a:off x="3736876" y="2458445"/>
            <a:ext cx="814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宣告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B5C8D9-9123-43E3-B15F-10B2D1A74645}"/>
              </a:ext>
            </a:extLst>
          </p:cNvPr>
          <p:cNvSpPr/>
          <p:nvPr/>
        </p:nvSpPr>
        <p:spPr>
          <a:xfrm>
            <a:off x="1731219" y="2920110"/>
            <a:ext cx="1182847" cy="968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C/C++</a:t>
            </a:r>
          </a:p>
          <a:p>
            <a:pPr algn="ctr"/>
            <a:r>
              <a:rPr lang="en-US" altLang="zh-TW" dirty="0"/>
              <a:t>C#</a:t>
            </a:r>
          </a:p>
          <a:p>
            <a:pPr algn="ctr"/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1AA2C38-D74F-4EE9-8C26-4CA6BDD92F5D}"/>
              </a:ext>
            </a:extLst>
          </p:cNvPr>
          <p:cNvSpPr txBox="1"/>
          <p:nvPr/>
        </p:nvSpPr>
        <p:spPr>
          <a:xfrm>
            <a:off x="3555351" y="3173287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575357-DD9C-4B4A-8A9B-CEFE7F0CBA50}"/>
              </a:ext>
            </a:extLst>
          </p:cNvPr>
          <p:cNvSpPr/>
          <p:nvPr/>
        </p:nvSpPr>
        <p:spPr>
          <a:xfrm>
            <a:off x="1731219" y="4141304"/>
            <a:ext cx="1182847" cy="52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DEE087-F91C-494B-9E17-8F1F08F04266}"/>
              </a:ext>
            </a:extLst>
          </p:cNvPr>
          <p:cNvSpPr txBox="1"/>
          <p:nvPr/>
        </p:nvSpPr>
        <p:spPr>
          <a:xfrm>
            <a:off x="3555172" y="4174724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DC0B33-7C4A-4BA5-B946-9304EDAA9086}"/>
              </a:ext>
            </a:extLst>
          </p:cNvPr>
          <p:cNvSpPr/>
          <p:nvPr/>
        </p:nvSpPr>
        <p:spPr>
          <a:xfrm>
            <a:off x="1731219" y="5001143"/>
            <a:ext cx="1182847" cy="5285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222C7D6-FE6E-499F-905B-BF293F40D63A}"/>
              </a:ext>
            </a:extLst>
          </p:cNvPr>
          <p:cNvSpPr txBox="1"/>
          <p:nvPr/>
        </p:nvSpPr>
        <p:spPr>
          <a:xfrm>
            <a:off x="3555172" y="5034563"/>
            <a:ext cx="508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myObject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28FCE4-D903-4D42-A0FB-920E28FE318D}"/>
              </a:ext>
            </a:extLst>
          </p:cNvPr>
          <p:cNvSpPr/>
          <p:nvPr/>
        </p:nvSpPr>
        <p:spPr>
          <a:xfrm>
            <a:off x="7333218" y="1421695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25DA19-924A-4C2B-A69E-4ADEB040F2A4}"/>
              </a:ext>
            </a:extLst>
          </p:cNvPr>
          <p:cNvSpPr/>
          <p:nvPr/>
        </p:nvSpPr>
        <p:spPr>
          <a:xfrm>
            <a:off x="8697742" y="1995422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AnyClass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6720397-E169-4329-B8C1-22348B2AF099}"/>
              </a:ext>
            </a:extLst>
          </p:cNvPr>
          <p:cNvSpPr/>
          <p:nvPr/>
        </p:nvSpPr>
        <p:spPr>
          <a:xfrm>
            <a:off x="3812639" y="1434156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3" name="副標題 2">
            <a:extLst>
              <a:ext uri="{FF2B5EF4-FFF2-40B4-BE49-F238E27FC236}">
                <a16:creationId xmlns:a16="http://schemas.microsoft.com/office/drawing/2014/main" id="{754748FE-DEB4-401F-9D41-ACA3BB0648F3}"/>
              </a:ext>
            </a:extLst>
          </p:cNvPr>
          <p:cNvSpPr txBox="1">
            <a:spLocks/>
          </p:cNvSpPr>
          <p:nvPr/>
        </p:nvSpPr>
        <p:spPr>
          <a:xfrm>
            <a:off x="2602133" y="5860982"/>
            <a:ext cx="7406186" cy="113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AIworkshop0203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20" grpId="0" animBg="1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4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27" y="943797"/>
            <a:ext cx="3714594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A990441-582F-40B0-B3D5-372AAA628209}"/>
              </a:ext>
            </a:extLst>
          </p:cNvPr>
          <p:cNvSpPr txBox="1"/>
          <p:nvPr/>
        </p:nvSpPr>
        <p:spPr>
          <a:xfrm>
            <a:off x="5868955" y="1828801"/>
            <a:ext cx="57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想像一下，你手上有一個設計藍圖，你可以根據這個藍圖，蓋出任意外觀的房子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99E138-E66D-485B-8F48-BD3DDA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4443076"/>
            <a:ext cx="2019475" cy="19280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7B39E2-EC0F-44E2-BBE0-5B9AAA5F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78" y="4443076"/>
            <a:ext cx="2377209" cy="19280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C6524A-BDE2-47C2-B455-7D95896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46" y="4443076"/>
            <a:ext cx="2849301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58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4" y="777732"/>
            <a:ext cx="2854664" cy="22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BBBDD9-086A-4FC0-91B4-24598A53F6CF}"/>
              </a:ext>
            </a:extLst>
          </p:cNvPr>
          <p:cNvSpPr txBox="1"/>
          <p:nvPr/>
        </p:nvSpPr>
        <p:spPr>
          <a:xfrm>
            <a:off x="3841101" y="998471"/>
            <a:ext cx="823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在這設計藍圖中，有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客廳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”,”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廚房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…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等特徵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程式設計中，我們稱為 </a:t>
            </a:r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屬性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(properties)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C510A8-49AB-4580-92CD-9E1260296D94}"/>
              </a:ext>
            </a:extLst>
          </p:cNvPr>
          <p:cNvSpPr txBox="1"/>
          <p:nvPr/>
        </p:nvSpPr>
        <p:spPr>
          <a:xfrm>
            <a:off x="3841101" y="1943387"/>
            <a:ext cx="8238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我們還能定義一些</a:t>
            </a:r>
            <a:r>
              <a:rPr lang="zh-TW" altLang="en-US" sz="24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行為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(behaviors)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，例如打開門，開啟水龍頭，這些行為在所有的房子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物件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中都能用到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3D03A493-13B9-4AA3-B241-3480D89D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Class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B388C2-078D-4404-8947-080619D0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4" y="3348909"/>
            <a:ext cx="2019475" cy="19280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D1FBF40-B78A-4775-9771-CBE99681F7B5}"/>
              </a:ext>
            </a:extLst>
          </p:cNvPr>
          <p:cNvSpPr/>
          <p:nvPr/>
        </p:nvSpPr>
        <p:spPr>
          <a:xfrm>
            <a:off x="2284370" y="4051045"/>
            <a:ext cx="2849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套房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A.</a:t>
            </a:r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開門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E410C63-F4F5-42AB-8BBA-3311CE0D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71" y="3344319"/>
            <a:ext cx="2849301" cy="19280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CCA22A5-DC99-48B8-8F82-C2B1CA4788ED}"/>
              </a:ext>
            </a:extLst>
          </p:cNvPr>
          <p:cNvSpPr/>
          <p:nvPr/>
        </p:nvSpPr>
        <p:spPr>
          <a:xfrm>
            <a:off x="7455433" y="4051045"/>
            <a:ext cx="35019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套房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B.</a:t>
            </a:r>
            <a:r>
              <a:rPr lang="zh-TW" altLang="en-US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開門</a:t>
            </a:r>
            <a:r>
              <a:rPr lang="en-US" altLang="zh-TW" sz="2400" b="1" dirty="0">
                <a:solidFill>
                  <a:srgbClr val="FDDCA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19FC06C-94D5-4E56-855D-523E25F15B15}"/>
              </a:ext>
            </a:extLst>
          </p:cNvPr>
          <p:cNvSpPr/>
          <p:nvPr/>
        </p:nvSpPr>
        <p:spPr>
          <a:xfrm>
            <a:off x="8776065" y="4735957"/>
            <a:ext cx="1578008" cy="7604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C890B6E-B21D-4039-A4D0-D42CDE4C9A2E}"/>
              </a:ext>
            </a:extLst>
          </p:cNvPr>
          <p:cNvSpPr/>
          <p:nvPr/>
        </p:nvSpPr>
        <p:spPr>
          <a:xfrm>
            <a:off x="10501306" y="4709633"/>
            <a:ext cx="1511558" cy="78680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9E8FFC3D-271D-4114-AAF3-F7744FD2D140}"/>
              </a:ext>
            </a:extLst>
          </p:cNvPr>
          <p:cNvSpPr txBox="1">
            <a:spLocks/>
          </p:cNvSpPr>
          <p:nvPr/>
        </p:nvSpPr>
        <p:spPr>
          <a:xfrm>
            <a:off x="2113085" y="5639940"/>
            <a:ext cx="9144000" cy="10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AIworkshop0204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5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 animBg="1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6C05E09-3935-41DC-9677-24461E626529}"/>
              </a:ext>
            </a:extLst>
          </p:cNvPr>
          <p:cNvSpPr txBox="1">
            <a:spLocks/>
          </p:cNvSpPr>
          <p:nvPr/>
        </p:nvSpPr>
        <p:spPr>
          <a:xfrm>
            <a:off x="1524000" y="2911231"/>
            <a:ext cx="9144000" cy="103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66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CDFF0-4BC8-4501-A567-0310E818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13" y="629239"/>
            <a:ext cx="1491402" cy="614589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向量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43C1A5-71F6-4074-8366-A491AFC8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97839"/>
              </p:ext>
            </p:extLst>
          </p:nvPr>
        </p:nvGraphicFramePr>
        <p:xfrm>
          <a:off x="2858477" y="751114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5" name="副標題 2">
            <a:extLst>
              <a:ext uri="{FF2B5EF4-FFF2-40B4-BE49-F238E27FC236}">
                <a16:creationId xmlns:a16="http://schemas.microsoft.com/office/drawing/2014/main" id="{8F9AD656-BCB2-4018-B39C-9F92EA9CE497}"/>
              </a:ext>
            </a:extLst>
          </p:cNvPr>
          <p:cNvSpPr txBox="1">
            <a:spLocks/>
          </p:cNvSpPr>
          <p:nvPr/>
        </p:nvSpPr>
        <p:spPr>
          <a:xfrm>
            <a:off x="2956068" y="1370589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22EC5832-E5FD-44A2-96AB-C1F51AC2C9FB}"/>
              </a:ext>
            </a:extLst>
          </p:cNvPr>
          <p:cNvSpPr txBox="1">
            <a:spLocks/>
          </p:cNvSpPr>
          <p:nvPr/>
        </p:nvSpPr>
        <p:spPr>
          <a:xfrm>
            <a:off x="4374560" y="1370588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F82EF325-86D7-4BD6-8C26-A1DE4FE41943}"/>
              </a:ext>
            </a:extLst>
          </p:cNvPr>
          <p:cNvSpPr txBox="1">
            <a:spLocks/>
          </p:cNvSpPr>
          <p:nvPr/>
        </p:nvSpPr>
        <p:spPr>
          <a:xfrm>
            <a:off x="5737371" y="1370587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8224B9BE-792B-4F81-BD73-5050AD68B3B5}"/>
              </a:ext>
            </a:extLst>
          </p:cNvPr>
          <p:cNvSpPr txBox="1">
            <a:spLocks/>
          </p:cNvSpPr>
          <p:nvPr/>
        </p:nvSpPr>
        <p:spPr>
          <a:xfrm>
            <a:off x="6978164" y="1370586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D72634FE-834B-474E-8403-1C082BF0F343}"/>
              </a:ext>
            </a:extLst>
          </p:cNvPr>
          <p:cNvSpPr txBox="1">
            <a:spLocks/>
          </p:cNvSpPr>
          <p:nvPr/>
        </p:nvSpPr>
        <p:spPr>
          <a:xfrm>
            <a:off x="8362569" y="1370585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549B806-4BB3-4B4D-A342-B0A37907B4FA}"/>
              </a:ext>
            </a:extLst>
          </p:cNvPr>
          <p:cNvSpPr txBox="1">
            <a:spLocks/>
          </p:cNvSpPr>
          <p:nvPr/>
        </p:nvSpPr>
        <p:spPr>
          <a:xfrm>
            <a:off x="9781066" y="1370584"/>
            <a:ext cx="118510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編號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F3EE5348-0C40-4B48-A0FC-42F2AA6B111B}"/>
              </a:ext>
            </a:extLst>
          </p:cNvPr>
          <p:cNvSpPr txBox="1">
            <a:spLocks/>
          </p:cNvSpPr>
          <p:nvPr/>
        </p:nvSpPr>
        <p:spPr>
          <a:xfrm>
            <a:off x="777013" y="2638129"/>
            <a:ext cx="1491402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A13620B-3A78-47E8-ACDE-B6771F01F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59146"/>
              </p:ext>
            </p:extLst>
          </p:nvPr>
        </p:nvGraphicFramePr>
        <p:xfrm>
          <a:off x="2858477" y="275086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AC2AB3E-B872-4B3B-B725-575D31369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84529"/>
              </p:ext>
            </p:extLst>
          </p:nvPr>
        </p:nvGraphicFramePr>
        <p:xfrm>
          <a:off x="2858477" y="40773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B4EF3A-DAD7-4968-8208-41A6C015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63306"/>
              </p:ext>
            </p:extLst>
          </p:nvPr>
        </p:nvGraphicFramePr>
        <p:xfrm>
          <a:off x="2858477" y="540385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98227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614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979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var18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2A66AA81-F393-4B9B-A663-F10AEE0D9EEB}"/>
              </a:ext>
            </a:extLst>
          </p:cNvPr>
          <p:cNvSpPr/>
          <p:nvPr/>
        </p:nvSpPr>
        <p:spPr>
          <a:xfrm>
            <a:off x="2760785" y="2638129"/>
            <a:ext cx="1491402" cy="330547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F9EA894C-D810-4935-BB04-2B2B77C13774}"/>
              </a:ext>
            </a:extLst>
          </p:cNvPr>
          <p:cNvSpPr txBox="1">
            <a:spLocks/>
          </p:cNvSpPr>
          <p:nvPr/>
        </p:nvSpPr>
        <p:spPr>
          <a:xfrm>
            <a:off x="2590699" y="6056336"/>
            <a:ext cx="1783861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72226E-074A-4A2C-B275-EFBC72809B53}"/>
              </a:ext>
            </a:extLst>
          </p:cNvPr>
          <p:cNvSpPr/>
          <p:nvPr/>
        </p:nvSpPr>
        <p:spPr>
          <a:xfrm>
            <a:off x="2724333" y="3779206"/>
            <a:ext cx="8262146" cy="971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11BE1C51-910A-4E1A-83E9-E2EB0735BDEC}"/>
              </a:ext>
            </a:extLst>
          </p:cNvPr>
          <p:cNvSpPr txBox="1">
            <a:spLocks/>
          </p:cNvSpPr>
          <p:nvPr/>
        </p:nvSpPr>
        <p:spPr>
          <a:xfrm>
            <a:off x="1099601" y="4140577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Row(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32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564DB-7465-4968-81B7-4E9EB2F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基本介紹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43520DC-63BA-4459-B9C7-ECDF02E83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54" y="959248"/>
            <a:ext cx="10515600" cy="91540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基本資料型態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，可以用來存放與處理多維資料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6B1C71-158F-4640-8290-1E9483A6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19" y="971185"/>
            <a:ext cx="3639058" cy="400106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A38568-131A-45F3-B25F-834218562AC7}"/>
              </a:ext>
            </a:extLst>
          </p:cNvPr>
          <p:cNvSpPr txBox="1">
            <a:spLocks/>
          </p:cNvSpPr>
          <p:nvPr/>
        </p:nvSpPr>
        <p:spPr>
          <a:xfrm>
            <a:off x="433754" y="1639924"/>
            <a:ext cx="10515600" cy="91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numpy.ndarray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建立時可指定元素型態，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dtype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可顯示跟指定元素型態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1C7757-7C51-409C-AB71-1D5F4A40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17" y="2255688"/>
            <a:ext cx="4463083" cy="1023884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08C6B0-DA82-48CE-9696-79834A55CEE0}"/>
              </a:ext>
            </a:extLst>
          </p:cNvPr>
          <p:cNvSpPr txBox="1">
            <a:spLocks/>
          </p:cNvSpPr>
          <p:nvPr/>
        </p:nvSpPr>
        <p:spPr>
          <a:xfrm>
            <a:off x="433754" y="3414652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shape()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方法可以得知每一維度的個數，進一步推算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與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278BAE-116B-4EE5-A431-657C28DC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55" y="3904851"/>
            <a:ext cx="5572214" cy="1578116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020412-1FF9-43A9-8AE6-E767D6AC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96152"/>
              </p:ext>
            </p:extLst>
          </p:nvPr>
        </p:nvGraphicFramePr>
        <p:xfrm>
          <a:off x="6428155" y="4172744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B1C9B7F-2A63-4584-B242-E8018EA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21038"/>
              </p:ext>
            </p:extLst>
          </p:nvPr>
        </p:nvGraphicFramePr>
        <p:xfrm>
          <a:off x="6428153" y="4847236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7DA9952-4A38-4488-9332-7E3F9FE7340E}"/>
              </a:ext>
            </a:extLst>
          </p:cNvPr>
          <p:cNvSpPr/>
          <p:nvPr/>
        </p:nvSpPr>
        <p:spPr>
          <a:xfrm>
            <a:off x="9170377" y="4172744"/>
            <a:ext cx="2303582" cy="1045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矩陣方向都是先列後行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06BB19AB-9C83-4308-A4B2-7F2B7982B8AE}"/>
              </a:ext>
            </a:extLst>
          </p:cNvPr>
          <p:cNvSpPr txBox="1">
            <a:spLocks/>
          </p:cNvSpPr>
          <p:nvPr/>
        </p:nvSpPr>
        <p:spPr>
          <a:xfrm>
            <a:off x="2113085" y="5639940"/>
            <a:ext cx="9144000" cy="108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Class…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AIworkshop0205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4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185203D-B162-4AE2-B683-EED6B525214D}"/>
              </a:ext>
            </a:extLst>
          </p:cNvPr>
          <p:cNvSpPr/>
          <p:nvPr/>
        </p:nvSpPr>
        <p:spPr>
          <a:xfrm>
            <a:off x="1644156" y="4334608"/>
            <a:ext cx="2567359" cy="1672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46D25B-893C-482E-84D3-BAFE60AA8A63}"/>
              </a:ext>
            </a:extLst>
          </p:cNvPr>
          <p:cNvSpPr/>
          <p:nvPr/>
        </p:nvSpPr>
        <p:spPr>
          <a:xfrm>
            <a:off x="1723291" y="4420530"/>
            <a:ext cx="1573823" cy="14507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3E25F1-5F7C-4DEB-8AA4-6B1375CCEF7B}"/>
              </a:ext>
            </a:extLst>
          </p:cNvPr>
          <p:cNvSpPr/>
          <p:nvPr/>
        </p:nvSpPr>
        <p:spPr>
          <a:xfrm>
            <a:off x="1644156" y="1273780"/>
            <a:ext cx="2567359" cy="24453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1A1E0-A27A-4D92-8D21-3F79C013C730}"/>
              </a:ext>
            </a:extLst>
          </p:cNvPr>
          <p:cNvSpPr/>
          <p:nvPr/>
        </p:nvSpPr>
        <p:spPr>
          <a:xfrm>
            <a:off x="1723292" y="1385108"/>
            <a:ext cx="861646" cy="22021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E2D3A28-9E22-477D-99E3-4C72560E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矩陣切片 </a:t>
            </a:r>
            <a:r>
              <a:rPr lang="en-US" altLang="zh-TW" sz="2700" dirty="0">
                <a:hlinkClick r:id="rId2"/>
              </a:rPr>
              <a:t>AIworkshop0205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0EA59BE-D69B-4883-B340-0EA53B539D61}"/>
              </a:ext>
            </a:extLst>
          </p:cNvPr>
          <p:cNvSpPr txBox="1">
            <a:spLocks/>
          </p:cNvSpPr>
          <p:nvPr/>
        </p:nvSpPr>
        <p:spPr>
          <a:xfrm>
            <a:off x="1145930" y="791199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print(c[:, 0]) #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所有列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981609D-4EF4-4D2E-B6BE-D99CD74C4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4158"/>
              </p:ext>
            </p:extLst>
          </p:nvPr>
        </p:nvGraphicFramePr>
        <p:xfrm>
          <a:off x="1829773" y="1528903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50EACB4-BA1C-42C2-BFA0-9E5C986F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25065"/>
              </p:ext>
            </p:extLst>
          </p:nvPr>
        </p:nvGraphicFramePr>
        <p:xfrm>
          <a:off x="1829771" y="2203395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8307F75-1ED4-4460-938A-C5FC425C8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285"/>
              </p:ext>
            </p:extLst>
          </p:nvPr>
        </p:nvGraphicFramePr>
        <p:xfrm>
          <a:off x="1829771" y="2987720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983B69F-4E09-4799-8468-AB8C964A755F}"/>
              </a:ext>
            </a:extLst>
          </p:cNvPr>
          <p:cNvSpPr/>
          <p:nvPr/>
        </p:nvSpPr>
        <p:spPr>
          <a:xfrm>
            <a:off x="9539654" y="372243"/>
            <a:ext cx="2303582" cy="1045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矩陣方向都是先列後行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3B2E8F3-271E-4EC3-943B-5FB47928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997" y="1640159"/>
            <a:ext cx="3867690" cy="1876687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539A67EC-D2E9-42F9-8F1D-AC4179BEE2F4}"/>
              </a:ext>
            </a:extLst>
          </p:cNvPr>
          <p:cNvSpPr txBox="1">
            <a:spLocks/>
          </p:cNvSpPr>
          <p:nvPr/>
        </p:nvSpPr>
        <p:spPr>
          <a:xfrm>
            <a:off x="1145930" y="3930331"/>
            <a:ext cx="10515600" cy="4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print(c[:2][:2]) #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列，第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5AAC0F1-FD11-4522-AD74-57F99B1E2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5113"/>
              </p:ext>
            </p:extLst>
          </p:nvPr>
        </p:nvGraphicFramePr>
        <p:xfrm>
          <a:off x="1829771" y="4648595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22D77F2-DBCD-49CA-80FB-F4361123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94868"/>
              </p:ext>
            </p:extLst>
          </p:nvPr>
        </p:nvGraphicFramePr>
        <p:xfrm>
          <a:off x="1829769" y="5323087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33B56EC-CEAB-4858-939C-41916CE40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4137"/>
              </p:ext>
            </p:extLst>
          </p:nvPr>
        </p:nvGraphicFramePr>
        <p:xfrm>
          <a:off x="1829769" y="6107412"/>
          <a:ext cx="21970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66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415569202"/>
                    </a:ext>
                  </a:extLst>
                </a:gridCol>
                <a:gridCol w="732366">
                  <a:extLst>
                    <a:ext uri="{9D8B030D-6E8A-4147-A177-3AD203B41FA5}">
                      <a16:colId xmlns:a16="http://schemas.microsoft.com/office/drawing/2014/main" val="246558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pic>
        <p:nvPicPr>
          <p:cNvPr id="22" name="圖片 21">
            <a:extLst>
              <a:ext uri="{FF2B5EF4-FFF2-40B4-BE49-F238E27FC236}">
                <a16:creationId xmlns:a16="http://schemas.microsoft.com/office/drawing/2014/main" id="{4A81D3F2-4FE5-4016-84AE-4EA39AB73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21" y="4816702"/>
            <a:ext cx="435353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7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E7894-9118-47EA-BB1D-AB6D76FA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231"/>
            <a:ext cx="9144000" cy="1035538"/>
          </a:xfrm>
        </p:spPr>
        <p:txBody>
          <a:bodyPr>
            <a:normAutofit/>
          </a:bodyPr>
          <a:lstStyle/>
          <a:p>
            <a:r>
              <a:rPr lang="zh-TW" alt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流程控制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23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476B-0020-4FA3-BA7E-160675E7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的流程控制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2F48AF-ABEF-4AC6-992A-25108DB5EDAD}"/>
              </a:ext>
            </a:extLst>
          </p:cNvPr>
          <p:cNvSpPr txBox="1"/>
          <p:nvPr/>
        </p:nvSpPr>
        <p:spPr>
          <a:xfrm>
            <a:off x="277690" y="1747245"/>
            <a:ext cx="3219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邏輯判斷式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a):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elif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邏輯判斷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b):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endParaRPr lang="en-US" altLang="zh-TW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else: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 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5EF03C-2085-48F0-948B-D56AFC52D1B4}"/>
              </a:ext>
            </a:extLst>
          </p:cNvPr>
          <p:cNvSpPr/>
          <p:nvPr/>
        </p:nvSpPr>
        <p:spPr>
          <a:xfrm>
            <a:off x="7060726" y="4016833"/>
            <a:ext cx="586155" cy="34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BC1F8-BC61-4501-A0EE-D49E40AA5189}"/>
              </a:ext>
            </a:extLst>
          </p:cNvPr>
          <p:cNvSpPr/>
          <p:nvPr/>
        </p:nvSpPr>
        <p:spPr>
          <a:xfrm>
            <a:off x="7736815" y="4436415"/>
            <a:ext cx="463982" cy="261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72989BC-118D-492F-B088-30D550173720}"/>
              </a:ext>
            </a:extLst>
          </p:cNvPr>
          <p:cNvGrpSpPr/>
          <p:nvPr/>
        </p:nvGrpSpPr>
        <p:grpSpPr>
          <a:xfrm>
            <a:off x="4554415" y="751114"/>
            <a:ext cx="7359895" cy="4486275"/>
            <a:chOff x="4554415" y="1185862"/>
            <a:chExt cx="7359895" cy="4486275"/>
          </a:xfrm>
        </p:grpSpPr>
        <p:pic>
          <p:nvPicPr>
            <p:cNvPr id="1026" name="Picture 2" descr="https://lh6.googleusercontent.com/uAjyqCJ0pEmJAaYNXSsgdY-q24T6mr_48QS15eQjU4tYo7Hze99xvKeM0fELqkxb7Ict1LSWw_5pPH4N592SaBWpN1UxIBll48b1fs84IpHileQWlyiLEVOnJLT-yuXfsADhFBc">
              <a:extLst>
                <a:ext uri="{FF2B5EF4-FFF2-40B4-BE49-F238E27FC236}">
                  <a16:creationId xmlns:a16="http://schemas.microsoft.com/office/drawing/2014/main" id="{F7FE1A54-04A1-4452-93C7-D41AC9E9F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415" y="1185862"/>
              <a:ext cx="7359895" cy="448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AA0284-EEA6-40E5-996D-D24B4232AAEE}"/>
                </a:ext>
              </a:extLst>
            </p:cNvPr>
            <p:cNvSpPr/>
            <p:nvPr/>
          </p:nvSpPr>
          <p:spPr>
            <a:xfrm>
              <a:off x="5618285" y="1617785"/>
              <a:ext cx="914400" cy="216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0F46C58-2F0C-4BF3-9441-5E3D21731628}"/>
                </a:ext>
              </a:extLst>
            </p:cNvPr>
            <p:cNvSpPr/>
            <p:nvPr/>
          </p:nvSpPr>
          <p:spPr>
            <a:xfrm>
              <a:off x="4554415" y="4390294"/>
              <a:ext cx="785806" cy="1157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副標題 2">
              <a:extLst>
                <a:ext uri="{FF2B5EF4-FFF2-40B4-BE49-F238E27FC236}">
                  <a16:creationId xmlns:a16="http://schemas.microsoft.com/office/drawing/2014/main" id="{A7767DC2-AD12-4782-B7F0-6BD77B34EAE8}"/>
                </a:ext>
              </a:extLst>
            </p:cNvPr>
            <p:cNvSpPr txBox="1">
              <a:spLocks/>
            </p:cNvSpPr>
            <p:nvPr/>
          </p:nvSpPr>
          <p:spPr>
            <a:xfrm>
              <a:off x="4761400" y="4506058"/>
              <a:ext cx="675535" cy="3409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and</a:t>
              </a:r>
              <a:endPara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副標題 2">
              <a:extLst>
                <a:ext uri="{FF2B5EF4-FFF2-40B4-BE49-F238E27FC236}">
                  <a16:creationId xmlns:a16="http://schemas.microsoft.com/office/drawing/2014/main" id="{26BA075A-A1DD-4669-AEDC-40DC0A6E396D}"/>
                </a:ext>
              </a:extLst>
            </p:cNvPr>
            <p:cNvSpPr txBox="1">
              <a:spLocks/>
            </p:cNvSpPr>
            <p:nvPr/>
          </p:nvSpPr>
          <p:spPr>
            <a:xfrm>
              <a:off x="4822943" y="4871164"/>
              <a:ext cx="675535" cy="3409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</a:t>
              </a:r>
              <a:endPara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54B1F1-8B8A-4E18-8CAF-2562D25A252F}"/>
                </a:ext>
              </a:extLst>
            </p:cNvPr>
            <p:cNvSpPr/>
            <p:nvPr/>
          </p:nvSpPr>
          <p:spPr>
            <a:xfrm>
              <a:off x="5324310" y="5188141"/>
              <a:ext cx="2423724" cy="3409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副標題 2">
            <a:extLst>
              <a:ext uri="{FF2B5EF4-FFF2-40B4-BE49-F238E27FC236}">
                <a16:creationId xmlns:a16="http://schemas.microsoft.com/office/drawing/2014/main" id="{E2D1D7E5-862C-4531-B383-56CC2F4C661B}"/>
              </a:ext>
            </a:extLst>
          </p:cNvPr>
          <p:cNvSpPr txBox="1">
            <a:spLocks/>
          </p:cNvSpPr>
          <p:nvPr/>
        </p:nvSpPr>
        <p:spPr>
          <a:xfrm>
            <a:off x="1524000" y="5535720"/>
            <a:ext cx="9144000" cy="105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if statement…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AIworkshop0206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58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0476B-0020-4FA3-BA7E-160675E7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的流程控制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2C74B2-9639-433A-A78B-AFA1D2C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864" y="1828438"/>
            <a:ext cx="4659189" cy="131859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4BA94AB-F4BE-4363-8B80-EA3513FA37AF}"/>
              </a:ext>
            </a:extLst>
          </p:cNvPr>
          <p:cNvSpPr/>
          <p:nvPr/>
        </p:nvSpPr>
        <p:spPr>
          <a:xfrm>
            <a:off x="4299439" y="2031023"/>
            <a:ext cx="1776046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FF8073-0C7B-4501-8953-F05452DF5E7A}"/>
              </a:ext>
            </a:extLst>
          </p:cNvPr>
          <p:cNvSpPr/>
          <p:nvPr/>
        </p:nvSpPr>
        <p:spPr>
          <a:xfrm>
            <a:off x="4223239" y="2553367"/>
            <a:ext cx="1776046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F3D85E-7527-495B-9557-05DA2B9D0598}"/>
              </a:ext>
            </a:extLst>
          </p:cNvPr>
          <p:cNvSpPr/>
          <p:nvPr/>
        </p:nvSpPr>
        <p:spPr>
          <a:xfrm>
            <a:off x="6468207" y="2031023"/>
            <a:ext cx="1189893" cy="448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4E6510-759D-4BD2-90C9-E95BA3469CEE}"/>
              </a:ext>
            </a:extLst>
          </p:cNvPr>
          <p:cNvSpPr/>
          <p:nvPr/>
        </p:nvSpPr>
        <p:spPr>
          <a:xfrm>
            <a:off x="2262188" y="4333012"/>
            <a:ext cx="90172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 python if statement…</a:t>
            </a:r>
          </a:p>
          <a:p>
            <a:r>
              <a:rPr lang="en-US" altLang="zh-TW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AIworkshop0206</a:t>
            </a:r>
            <a:endParaRPr lang="zh-TW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3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097D32-3B39-4161-9D12-0B79A324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36" y="3127625"/>
            <a:ext cx="10515600" cy="940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中所有變數皆是物件，其型別由等號右邊決定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B5832A-680F-4F0E-81EF-4857388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5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D5054D5C-1D80-457F-9A74-3ABF7B91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85" y="883296"/>
            <a:ext cx="3714594" cy="29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99E138-E66D-485B-8F48-BD3DDAEF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4" y="4443076"/>
            <a:ext cx="2019475" cy="19280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7B39E2-EC0F-44E2-BBE0-5B9AAA5F0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78" y="4443076"/>
            <a:ext cx="2377209" cy="19280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C6524A-BDE2-47C2-B455-7D958968D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446" y="4443076"/>
            <a:ext cx="2849301" cy="192802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18E4DAE-D84A-4B2A-A65F-72D05AE36FAD}"/>
              </a:ext>
            </a:extLst>
          </p:cNvPr>
          <p:cNvSpPr/>
          <p:nvPr/>
        </p:nvSpPr>
        <p:spPr>
          <a:xfrm>
            <a:off x="9783946" y="1674674"/>
            <a:ext cx="15824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endParaRPr lang="en-US" altLang="zh-TW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93D5EF-70F0-4EB7-B333-BF61CAEB0919}"/>
              </a:ext>
            </a:extLst>
          </p:cNvPr>
          <p:cNvSpPr/>
          <p:nvPr/>
        </p:nvSpPr>
        <p:spPr>
          <a:xfrm>
            <a:off x="9536841" y="4712159"/>
            <a:ext cx="202170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endParaRPr lang="en-US" altLang="zh-TW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zh-TW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endParaRPr lang="zh-TW" alt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6934D3A-BFA4-4DEE-A13B-631A5B87DA9C}"/>
              </a:ext>
            </a:extLst>
          </p:cNvPr>
          <p:cNvCxnSpPr>
            <a:cxnSpLocks/>
          </p:cNvCxnSpPr>
          <p:nvPr/>
        </p:nvCxnSpPr>
        <p:spPr>
          <a:xfrm>
            <a:off x="6386146" y="2551837"/>
            <a:ext cx="30128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AE56B52-2D23-40CB-B9CB-34BBDDAA21E1}"/>
              </a:ext>
            </a:extLst>
          </p:cNvPr>
          <p:cNvCxnSpPr>
            <a:cxnSpLocks/>
          </p:cNvCxnSpPr>
          <p:nvPr/>
        </p:nvCxnSpPr>
        <p:spPr>
          <a:xfrm>
            <a:off x="8590384" y="5442857"/>
            <a:ext cx="87085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01F1BC0C-0105-4F1D-B008-BA68C81D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6" y="855881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8B6744-BA81-4025-982B-C86926D1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459" y="844973"/>
            <a:ext cx="1835020" cy="1751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A8ED6F-FEBC-4714-A849-99ED0723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545" y="831381"/>
            <a:ext cx="2568963" cy="17383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CDA9F8-1BA5-4487-A1AE-E43363B14943}"/>
              </a:ext>
            </a:extLst>
          </p:cNvPr>
          <p:cNvSpPr/>
          <p:nvPr/>
        </p:nvSpPr>
        <p:spPr>
          <a:xfrm>
            <a:off x="-520256" y="23921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CDC5E-8F7C-4479-82AE-B4AB0DF0D0DF}"/>
              </a:ext>
            </a:extLst>
          </p:cNvPr>
          <p:cNvSpPr/>
          <p:nvPr/>
        </p:nvSpPr>
        <p:spPr>
          <a:xfrm>
            <a:off x="3001253" y="23020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8B0CF-4AB0-4C67-93E2-15C3EE25A9FD}"/>
              </a:ext>
            </a:extLst>
          </p:cNvPr>
          <p:cNvSpPr/>
          <p:nvPr/>
        </p:nvSpPr>
        <p:spPr>
          <a:xfrm>
            <a:off x="6403847" y="239211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FA4F78-7231-49AD-B714-8431EDEB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49336"/>
              </p:ext>
            </p:extLst>
          </p:nvPr>
        </p:nvGraphicFramePr>
        <p:xfrm>
          <a:off x="607527" y="3909438"/>
          <a:ext cx="94124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94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50579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integer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EFB6ED-1104-4685-B0D6-5AD1AF880089}"/>
              </a:ext>
            </a:extLst>
          </p:cNvPr>
          <p:cNvSpPr txBox="1"/>
          <p:nvPr/>
        </p:nvSpPr>
        <p:spPr>
          <a:xfrm>
            <a:off x="10268995" y="1450762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BD4D63-5ED0-42F4-8498-706BE14A6AF0}"/>
              </a:ext>
            </a:extLst>
          </p:cNvPr>
          <p:cNvSpPr txBox="1"/>
          <p:nvPr/>
        </p:nvSpPr>
        <p:spPr>
          <a:xfrm>
            <a:off x="10268997" y="3788234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A61BC6-FE67-4959-9293-4D3A56422729}"/>
              </a:ext>
            </a:extLst>
          </p:cNvPr>
          <p:cNvSpPr txBox="1"/>
          <p:nvPr/>
        </p:nvSpPr>
        <p:spPr>
          <a:xfrm>
            <a:off x="10268995" y="4249899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4B48AE-30BF-4708-B9BB-32730111727B}"/>
              </a:ext>
            </a:extLst>
          </p:cNvPr>
          <p:cNvSpPr txBox="1"/>
          <p:nvPr/>
        </p:nvSpPr>
        <p:spPr>
          <a:xfrm>
            <a:off x="10268995" y="4711564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0B62D8-D60D-4FD9-B5E4-00ADBF1EC722}"/>
              </a:ext>
            </a:extLst>
          </p:cNvPr>
          <p:cNvSpPr txBox="1"/>
          <p:nvPr/>
        </p:nvSpPr>
        <p:spPr>
          <a:xfrm>
            <a:off x="10268995" y="5157453"/>
            <a:ext cx="53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67DBA5ED-C516-4D42-9901-8A53F8E54D2B}"/>
              </a:ext>
            </a:extLst>
          </p:cNvPr>
          <p:cNvSpPr txBox="1">
            <a:spLocks/>
          </p:cNvSpPr>
          <p:nvPr/>
        </p:nvSpPr>
        <p:spPr>
          <a:xfrm>
            <a:off x="607527" y="3193693"/>
            <a:ext cx="9661466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內建有三種基本類別</a:t>
            </a:r>
          </a:p>
        </p:txBody>
      </p:sp>
    </p:spTree>
    <p:extLst>
      <p:ext uri="{BB962C8B-B14F-4D97-AF65-F5344CB8AC3E}">
        <p14:creationId xmlns:p14="http://schemas.microsoft.com/office/powerpoint/2010/main" val="4598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A3B12C-8062-D24E-82AE-BBD46C71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資料型態</a:t>
            </a:r>
          </a:p>
        </p:txBody>
      </p:sp>
      <p:pic>
        <p:nvPicPr>
          <p:cNvPr id="5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88CAD86E-B52C-A047-A811-18C99C5C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91" y="1740737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E5E560-B316-E842-9EA7-D83BB7ED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94" y="1729829"/>
            <a:ext cx="1835020" cy="17519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10C250-89E7-7B44-83D6-85EDB5DC68FB}"/>
              </a:ext>
            </a:extLst>
          </p:cNvPr>
          <p:cNvSpPr/>
          <p:nvPr/>
        </p:nvSpPr>
        <p:spPr>
          <a:xfrm>
            <a:off x="480168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(class)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37D90A-48AE-4643-9952-B1D57195C679}"/>
              </a:ext>
            </a:extLst>
          </p:cNvPr>
          <p:cNvSpPr/>
          <p:nvPr/>
        </p:nvSpPr>
        <p:spPr>
          <a:xfrm>
            <a:off x="4001677" y="88752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2B583-C5C8-054F-9D34-3F6945C22A26}"/>
              </a:ext>
            </a:extLst>
          </p:cNvPr>
          <p:cNvSpPr/>
          <p:nvPr/>
        </p:nvSpPr>
        <p:spPr>
          <a:xfrm>
            <a:off x="7523186" y="896537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AF95C1-E0AE-CA42-87A9-DD0A6AF0112B}"/>
              </a:ext>
            </a:extLst>
          </p:cNvPr>
          <p:cNvSpPr/>
          <p:nvPr/>
        </p:nvSpPr>
        <p:spPr>
          <a:xfrm>
            <a:off x="7649796" y="2374958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6EF22DB-D023-984F-8E6F-AEB0730E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725" y="4232060"/>
            <a:ext cx="2849301" cy="1928027"/>
          </a:xfrm>
          <a:prstGeom prst="rect">
            <a:avLst/>
          </a:prstGeom>
        </p:spPr>
      </p:pic>
      <p:pic>
        <p:nvPicPr>
          <p:cNvPr id="12" name="Picture 2" descr="https://lh5.googleusercontent.com/kx8tldwbc_8luwZK6pOebeCJPJ8jzv5yjEDxlTFnF7oypi1j7s7FCs4eUtH3TECL5OuNKWf5vc1opGaGoLiH_n8_qrQ8iM7-apQtzYzw-KM0VvTBK9taoK3cWdlPZjPY53RyUOQ">
            <a:extLst>
              <a:ext uri="{FF2B5EF4-FFF2-40B4-BE49-F238E27FC236}">
                <a16:creationId xmlns:a16="http://schemas.microsoft.com/office/drawing/2014/main" id="{3BAEAEC7-8649-A247-99B1-768A24BD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505" y="4326862"/>
            <a:ext cx="2194756" cy="17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D88C9E4-F845-8C46-B811-45FA48C80C80}"/>
              </a:ext>
            </a:extLst>
          </p:cNvPr>
          <p:cNvSpPr/>
          <p:nvPr/>
        </p:nvSpPr>
        <p:spPr>
          <a:xfrm>
            <a:off x="7649795" y="4965239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100 </a:t>
            </a:r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坪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6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AA15BA2-7CD2-48F8-A5E6-E74570FF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 資料型態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58582A-B38C-4D6E-81E4-9733841BC43D}"/>
              </a:ext>
            </a:extLst>
          </p:cNvPr>
          <p:cNvSpPr/>
          <p:nvPr/>
        </p:nvSpPr>
        <p:spPr>
          <a:xfrm>
            <a:off x="388775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EA8FB8-9614-44FB-86E4-654BB30844B6}"/>
              </a:ext>
            </a:extLst>
          </p:cNvPr>
          <p:cNvSpPr/>
          <p:nvPr/>
        </p:nvSpPr>
        <p:spPr>
          <a:xfrm>
            <a:off x="3910284" y="75111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EA7892-BB3E-4CEB-A03D-28D800468B81}"/>
              </a:ext>
            </a:extLst>
          </p:cNvPr>
          <p:cNvSpPr/>
          <p:nvPr/>
        </p:nvSpPr>
        <p:spPr>
          <a:xfrm>
            <a:off x="7431793" y="76012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alue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9F087-E9C0-401D-ACB1-2D6140C4DCEF}"/>
              </a:ext>
            </a:extLst>
          </p:cNvPr>
          <p:cNvSpPr/>
          <p:nvPr/>
        </p:nvSpPr>
        <p:spPr>
          <a:xfrm>
            <a:off x="1753299" y="1333850"/>
            <a:ext cx="16442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3ECB4B-FA43-48AE-84D8-8B0839A81E58}"/>
              </a:ext>
            </a:extLst>
          </p:cNvPr>
          <p:cNvSpPr/>
          <p:nvPr/>
        </p:nvSpPr>
        <p:spPr>
          <a:xfrm>
            <a:off x="5273878" y="1333850"/>
            <a:ext cx="16442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B85B5C-00F8-49D4-AAE5-88A26FF1CBF4}"/>
              </a:ext>
            </a:extLst>
          </p:cNvPr>
          <p:cNvSpPr/>
          <p:nvPr/>
        </p:nvSpPr>
        <p:spPr>
          <a:xfrm>
            <a:off x="8825216" y="1333849"/>
            <a:ext cx="1644242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9671B8-BB72-432B-8705-F47007F32FBB}"/>
              </a:ext>
            </a:extLst>
          </p:cNvPr>
          <p:cNvSpPr/>
          <p:nvPr/>
        </p:nvSpPr>
        <p:spPr>
          <a:xfrm>
            <a:off x="82421" y="2517470"/>
            <a:ext cx="1182847" cy="944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C/C++</a:t>
            </a:r>
          </a:p>
          <a:p>
            <a:pPr algn="ctr"/>
            <a:r>
              <a:rPr lang="en-US" altLang="zh-TW" dirty="0"/>
              <a:t>C#</a:t>
            </a:r>
          </a:p>
          <a:p>
            <a:pPr algn="ctr"/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C9CE94-D105-44EF-80D5-B7C99F1E56FF}"/>
              </a:ext>
            </a:extLst>
          </p:cNvPr>
          <p:cNvSpPr txBox="1"/>
          <p:nvPr/>
        </p:nvSpPr>
        <p:spPr>
          <a:xfrm>
            <a:off x="1906374" y="2852475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1E6AC9-B83C-4CF3-B3CB-AC544857A558}"/>
              </a:ext>
            </a:extLst>
          </p:cNvPr>
          <p:cNvSpPr/>
          <p:nvPr/>
        </p:nvSpPr>
        <p:spPr>
          <a:xfrm>
            <a:off x="82421" y="4202938"/>
            <a:ext cx="1182847" cy="52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javaScript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D60B7B5-E28C-4BDE-9EE6-3F5851962A41}"/>
              </a:ext>
            </a:extLst>
          </p:cNvPr>
          <p:cNvSpPr txBox="1"/>
          <p:nvPr/>
        </p:nvSpPr>
        <p:spPr>
          <a:xfrm>
            <a:off x="1906374" y="4236358"/>
            <a:ext cx="5081656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 </a:t>
            </a:r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7992DF-A14C-4DC9-BBC8-BABA964A7300}"/>
              </a:ext>
            </a:extLst>
          </p:cNvPr>
          <p:cNvSpPr/>
          <p:nvPr/>
        </p:nvSpPr>
        <p:spPr>
          <a:xfrm>
            <a:off x="82421" y="5490730"/>
            <a:ext cx="118284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333C0C2-D468-4DE1-914E-94C4BC4BF09B}"/>
              </a:ext>
            </a:extLst>
          </p:cNvPr>
          <p:cNvSpPr txBox="1"/>
          <p:nvPr/>
        </p:nvSpPr>
        <p:spPr>
          <a:xfrm>
            <a:off x="1906374" y="5524150"/>
            <a:ext cx="50816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integerObj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 10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箭號: 弧形上彎 1">
            <a:extLst>
              <a:ext uri="{FF2B5EF4-FFF2-40B4-BE49-F238E27FC236}">
                <a16:creationId xmlns:a16="http://schemas.microsoft.com/office/drawing/2014/main" id="{73304327-10DD-4EB6-AD7E-DD810B5BC5D8}"/>
              </a:ext>
            </a:extLst>
          </p:cNvPr>
          <p:cNvSpPr/>
          <p:nvPr/>
        </p:nvSpPr>
        <p:spPr>
          <a:xfrm>
            <a:off x="3130061" y="2047915"/>
            <a:ext cx="2293286" cy="28065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39835E-EB5B-4829-A5A9-EE797617F8F8}"/>
              </a:ext>
            </a:extLst>
          </p:cNvPr>
          <p:cNvSpPr/>
          <p:nvPr/>
        </p:nvSpPr>
        <p:spPr>
          <a:xfrm>
            <a:off x="5228062" y="2064883"/>
            <a:ext cx="1182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宣告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C69230-4A54-40E7-A694-BF49E0E21884}"/>
              </a:ext>
            </a:extLst>
          </p:cNvPr>
          <p:cNvSpPr/>
          <p:nvPr/>
        </p:nvSpPr>
        <p:spPr>
          <a:xfrm>
            <a:off x="8281715" y="5537750"/>
            <a:ext cx="1182847" cy="52850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動態宣告</a:t>
            </a:r>
          </a:p>
        </p:txBody>
      </p:sp>
      <p:sp>
        <p:nvSpPr>
          <p:cNvPr id="26" name="箭號: 弧形上彎 25">
            <a:extLst>
              <a:ext uri="{FF2B5EF4-FFF2-40B4-BE49-F238E27FC236}">
                <a16:creationId xmlns:a16="http://schemas.microsoft.com/office/drawing/2014/main" id="{E2F2F27B-8594-46F5-BC7F-D7C9D2710373}"/>
              </a:ext>
            </a:extLst>
          </p:cNvPr>
          <p:cNvSpPr/>
          <p:nvPr/>
        </p:nvSpPr>
        <p:spPr>
          <a:xfrm>
            <a:off x="6410910" y="6268784"/>
            <a:ext cx="2293286" cy="280656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5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B50F03-44CA-4D37-9070-BF35C7F9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5" y="92319"/>
            <a:ext cx="6334183" cy="66733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E4F627-2CCD-49B9-AE9E-E87F042E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10" y="2793202"/>
            <a:ext cx="5229955" cy="397247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6E4CE6D-186C-4EF8-A363-DC106C98155B}"/>
              </a:ext>
            </a:extLst>
          </p:cNvPr>
          <p:cNvSpPr txBox="1"/>
          <p:nvPr/>
        </p:nvSpPr>
        <p:spPr>
          <a:xfrm>
            <a:off x="6978459" y="443383"/>
            <a:ext cx="3792118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沒有動態宣告的狀況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05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8BC616-CFB7-4673-AC49-8616E53B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76" y="106836"/>
            <a:ext cx="5891047" cy="664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F5E33BC-9F02-487D-AE79-42ACA7C8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1365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資料型態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CDA9F8-1BA5-4487-A1AE-E43363B14943}"/>
              </a:ext>
            </a:extLst>
          </p:cNvPr>
          <p:cNvSpPr/>
          <p:nvPr/>
        </p:nvSpPr>
        <p:spPr>
          <a:xfrm>
            <a:off x="903833" y="673522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類</a:t>
            </a:r>
            <a:r>
              <a:rPr lang="zh-TW" alt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別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CDC5E-8F7C-4479-82AE-B4AB0DF0D0DF}"/>
              </a:ext>
            </a:extLst>
          </p:cNvPr>
          <p:cNvSpPr/>
          <p:nvPr/>
        </p:nvSpPr>
        <p:spPr>
          <a:xfrm>
            <a:off x="4072016" y="697354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物件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</a:t>
            </a:r>
            <a:r>
              <a:rPr lang="en-US" altLang="zh-TW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zh-TW" alt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6D5593-3F8D-48B9-A2B2-A58AF8C3CE7C}"/>
              </a:ext>
            </a:extLst>
          </p:cNvPr>
          <p:cNvSpPr/>
          <p:nvPr/>
        </p:nvSpPr>
        <p:spPr>
          <a:xfrm>
            <a:off x="7270062" y="706363"/>
            <a:ext cx="43714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描述：</a:t>
            </a: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value</a:t>
            </a:r>
            <a:endParaRPr lang="zh-TW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D3BA8BD-C2EA-4371-B3BF-FD4C5FC74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20949"/>
              </p:ext>
            </p:extLst>
          </p:nvPr>
        </p:nvGraphicFramePr>
        <p:xfrm>
          <a:off x="1551490" y="1177037"/>
          <a:ext cx="94124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494">
                  <a:extLst>
                    <a:ext uri="{9D8B030D-6E8A-4147-A177-3AD203B41FA5}">
                      <a16:colId xmlns:a16="http://schemas.microsoft.com/office/drawing/2014/main" val="3200434382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21363107"/>
                    </a:ext>
                  </a:extLst>
                </a:gridCol>
                <a:gridCol w="3137494">
                  <a:extLst>
                    <a:ext uri="{9D8B030D-6E8A-4147-A177-3AD203B41FA5}">
                      <a16:colId xmlns:a16="http://schemas.microsoft.com/office/drawing/2014/main" val="505792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integer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float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浮點數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10.567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5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string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字串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TW" altLang="en-US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“hello”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SomthingClass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Object1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Any Value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2095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D911C7B-EF14-4684-961B-37237400F15D}"/>
              </a:ext>
            </a:extLst>
          </p:cNvPr>
          <p:cNvSpPr/>
          <p:nvPr/>
        </p:nvSpPr>
        <p:spPr>
          <a:xfrm>
            <a:off x="1847461" y="4037429"/>
            <a:ext cx="8647923" cy="26840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 =</a:t>
            </a:r>
            <a:r>
              <a:rPr lang="zh-TW" altLang="en-US" sz="2800" dirty="0"/>
              <a:t> </a:t>
            </a:r>
            <a:r>
              <a:rPr lang="en-US" altLang="zh-TW" sz="2800" dirty="0"/>
              <a:t>10</a:t>
            </a:r>
          </a:p>
          <a:p>
            <a:pPr algn="ctr"/>
            <a:r>
              <a:rPr lang="en-US" altLang="zh-TW" sz="2800" dirty="0"/>
              <a:t>B = 10.567</a:t>
            </a:r>
          </a:p>
          <a:p>
            <a:pPr algn="ctr"/>
            <a:r>
              <a:rPr lang="en-US" altLang="zh-TW" sz="2800" dirty="0"/>
              <a:t>C = “hello”</a:t>
            </a:r>
          </a:p>
          <a:p>
            <a:pPr algn="ctr"/>
            <a:r>
              <a:rPr lang="en-US" altLang="zh-TW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279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828</Words>
  <Application>Microsoft Office PowerPoint</Application>
  <PresentationFormat>寬螢幕</PresentationFormat>
  <Paragraphs>285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Microsoft YaHei</vt:lpstr>
      <vt:lpstr>新細明體</vt:lpstr>
      <vt:lpstr>Arial</vt:lpstr>
      <vt:lpstr>Calibri</vt:lpstr>
      <vt:lpstr>Calibri Light</vt:lpstr>
      <vt:lpstr>Office 佈景主題</vt:lpstr>
      <vt:lpstr>Python</vt:lpstr>
      <vt:lpstr>PowerPoint 簡報</vt:lpstr>
      <vt:lpstr>PowerPoint 簡報</vt:lpstr>
      <vt:lpstr>PowerPoint 簡報</vt:lpstr>
      <vt:lpstr>Python 資料型態</vt:lpstr>
      <vt:lpstr>Python 資料型態</vt:lpstr>
      <vt:lpstr>PowerPoint 簡報</vt:lpstr>
      <vt:lpstr>PowerPoint 簡報</vt:lpstr>
      <vt:lpstr>Python 資料型態</vt:lpstr>
      <vt:lpstr>Python 數學計算</vt:lpstr>
      <vt:lpstr>函式(Function)</vt:lpstr>
      <vt:lpstr>在人工智慧中我們要找一個function…</vt:lpstr>
      <vt:lpstr>Python 的函式</vt:lpstr>
      <vt:lpstr>Python 的自訂函式</vt:lpstr>
      <vt:lpstr>Practice</vt:lpstr>
      <vt:lpstr>自訂類別</vt:lpstr>
      <vt:lpstr>PowerPoint 簡報</vt:lpstr>
      <vt:lpstr>PowerPoint 簡報</vt:lpstr>
      <vt:lpstr>PowerPoint 簡報</vt:lpstr>
      <vt:lpstr>Python Class</vt:lpstr>
      <vt:lpstr>PowerPoint 簡報</vt:lpstr>
      <vt:lpstr>向量</vt:lpstr>
      <vt:lpstr>Numpy 基本介紹</vt:lpstr>
      <vt:lpstr>矩陣切片 AIworkshop0205</vt:lpstr>
      <vt:lpstr>流程控制</vt:lpstr>
      <vt:lpstr>Python 的流程控制</vt:lpstr>
      <vt:lpstr>Python 的流程控制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熠程 黃</dc:creator>
  <cp:lastModifiedBy>熠程 黃</cp:lastModifiedBy>
  <cp:revision>90</cp:revision>
  <dcterms:created xsi:type="dcterms:W3CDTF">2022-01-15T03:15:15Z</dcterms:created>
  <dcterms:modified xsi:type="dcterms:W3CDTF">2022-02-03T02:46:36Z</dcterms:modified>
</cp:coreProperties>
</file>