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6B0C2-A38F-430F-B526-B2730899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2D8B3E-B475-4F4F-8E2E-9FEEFFB9A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ED5CA0-BEE5-4FF6-969E-EFA28649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87B60-F2BE-4048-BA36-B9C5612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32F7D8-6F62-4F64-A470-BC655438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5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3383D-525A-4FB8-9105-7431D4A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42483A-F3B4-46D7-B08E-A92C2AFD3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06D3FE-DD4F-4CF3-A0E9-366D1384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238C5-2898-430B-9D19-49091BE4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43B316-C4FB-4072-994A-DCB86C2F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2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EC47DB-E4A8-495C-B609-53351487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297068-2429-489B-9CD7-72E9E7CE5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F68EA3-C78F-4D85-9A11-FD0BEC42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017C7F-480A-45D4-ACBD-915EAABD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6D360-8432-42D5-9B90-0BFBAA8F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96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C1301-ECED-4BA4-A297-E83159AC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868"/>
            <a:ext cx="10515600" cy="6739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3C2AC-8CD4-4812-9894-28777B40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5CAD1B-B548-4028-974F-4DEEDE3C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5413F7-608D-402F-B1D9-57E47BF1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BD476-6041-4B49-BD84-868D43D6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23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30148-B0CD-49FC-83EE-B7E84B53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3C48A8-FE9F-4978-98CF-CD929059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487FC4-A624-49BF-B127-DD23CCEF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18EC5B-CD8C-4E24-9500-0F63E7F5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2B0C42-42AD-4C03-8098-6F3DE8C4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2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457D-2D83-46B4-855F-9B0AE268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5AA4B-EE0A-4867-A6FF-6A2570AC5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9BE76F-E900-4A23-B2DF-24D7F27E7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9408D5-178B-4089-B352-7C325282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3E7B0-299E-4F8C-9C2E-4BB2A4CE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6F664F-9FE1-4AE8-9362-6DE643C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C8375-B3EF-4806-935C-4D9810D1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CABF5-F131-4DAC-86CC-A07B509D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63628F-E144-4E1F-A12B-7DE573BE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13D4CE-193A-420C-A648-CB537B09E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09F446-7548-4151-9447-A5E58B668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A9B8FB-4392-4ED0-A2F9-3788ED5E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B5A1D-B999-49E0-8E46-4D8ED4D0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6A7612-5F7F-43D8-8F72-5BD42106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01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364F7-5C1E-4D78-9F39-1463EA04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89EEFD-B46A-4255-B094-45527580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95D31E-8DBB-4409-976E-B6EFE626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25E031-1397-42A1-8621-12AD1D6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04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7A497F-55D3-4F4B-89B8-88B10C97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AF092D0-1BF5-4F54-89BA-56C9DD75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357858-F0A6-431B-9F2B-4AB1ABAB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25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3E7F7-A827-4EEE-8AF3-C2BEECCC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ECAFC-B02A-4BDD-B07F-0C2BBD24A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5F60B1-7B8D-4F56-821E-2126AF5C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7058D3-3122-41CF-AE2F-1723E88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165517-EFB4-4474-B232-C0E18953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69133D-7B6B-4FFF-8809-9CE8C032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6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65240-DFE9-47C4-8A9A-B27610AB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EB3D06-CFDE-4E5E-96DC-8E4087AA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EDE79F-2678-435E-96FE-CD226B762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FCEBB6-1C31-46EB-9CF2-2D027C3C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3F608E-AAC2-4E96-991F-C4177CDD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72C57E-97AE-4693-92E7-0E8BF02B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Brush/>
                    </a14:imgEffect>
                    <a14:imgEffect>
                      <a14:sharpenSoften amount="-50000"/>
                    </a14:imgEffect>
                    <a14:imgEffect>
                      <a14:brightnessContrast bright="-30000" contrast="20000"/>
                    </a14:imgEffect>
                  </a14:imgLayer>
                </a14:imgProps>
              </a:ext>
            </a:extLst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4C9B55-58E8-4030-88ED-51445ABA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372BED-E026-4E07-B1F0-210D7047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9A4D4-3DFB-4EBE-9B71-FBE413BCB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4F4A-B5C1-4345-B5CE-E28444E9CB8C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DC2D35-1DAD-4519-820A-45BD38FC3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58C9F-C07A-42E7-8FAA-789BCA8BB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6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4NjNZerQVeATVsChJ1-HnvJjr2D05ea?usp=sharing" TargetMode="External"/><Relationship Id="rId2" Type="http://schemas.openxmlformats.org/officeDocument/2006/relationships/hyperlink" Target="https://colab.research.google.com/drive/1VdheXllFMzi2bZivWLT5ww33sraApabA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ou9dfFvqbqnlYjZ4_AEtgeBBG563V-GD?usp=sharing" TargetMode="External"/><Relationship Id="rId2" Type="http://schemas.openxmlformats.org/officeDocument/2006/relationships/hyperlink" Target="https://colab.research.google.com/drive/1K9J1V9s7I05rl-RBQa-c3PTl6JS8tj-H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bright="-20000" contrast="25000"/>
                    </a14:imgEffect>
                  </a14:imgLayer>
                </a14:imgProps>
              </a:ext>
            </a:extLst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21469-FFF8-4447-AF79-D72567F04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1" y="2935250"/>
            <a:ext cx="11736125" cy="987499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深度學習挑戰 </a:t>
            </a:r>
            <a:r>
              <a:rPr lang="en-US" altLang="zh-TW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TW" altLang="en-US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實作天氣數據</a:t>
            </a:r>
            <a:endParaRPr lang="zh-TW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493621-9423-4912-9AB3-B680C7564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5060"/>
            <a:ext cx="9144000" cy="987499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黃熠程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2022/02/01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40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093F02F5-921D-459F-9332-F1E6E9E3DDBB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1990908" y="1773450"/>
            <a:ext cx="2083151" cy="1707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7402684B-301C-4A47-AB7C-180163A084F6}"/>
              </a:ext>
            </a:extLst>
          </p:cNvPr>
          <p:cNvSpPr/>
          <p:nvPr/>
        </p:nvSpPr>
        <p:spPr>
          <a:xfrm>
            <a:off x="373124" y="132320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</a:p>
        </p:txBody>
      </p:sp>
      <p:cxnSp>
        <p:nvCxnSpPr>
          <p:cNvPr id="7" name="直線箭頭接點 14">
            <a:extLst>
              <a:ext uri="{FF2B5EF4-FFF2-40B4-BE49-F238E27FC236}">
                <a16:creationId xmlns:a16="http://schemas.microsoft.com/office/drawing/2014/main" id="{75D7B18E-9E6A-4FC5-8F13-4498606D01FE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7090950" y="2673945"/>
            <a:ext cx="1602842" cy="807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D4D261BA-BBDA-483F-913B-E15705DCA9A5}"/>
              </a:ext>
            </a:extLst>
          </p:cNvPr>
          <p:cNvSpPr/>
          <p:nvPr/>
        </p:nvSpPr>
        <p:spPr>
          <a:xfrm>
            <a:off x="8693792" y="2223697"/>
            <a:ext cx="2656655" cy="9004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0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3207F76-6D55-43AA-B64D-6B42FF716B9E}"/>
              </a:ext>
            </a:extLst>
          </p:cNvPr>
          <p:cNvSpPr/>
          <p:nvPr/>
        </p:nvSpPr>
        <p:spPr>
          <a:xfrm>
            <a:off x="8693792" y="4363770"/>
            <a:ext cx="2656654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線箭頭接點 14">
            <a:extLst>
              <a:ext uri="{FF2B5EF4-FFF2-40B4-BE49-F238E27FC236}">
                <a16:creationId xmlns:a16="http://schemas.microsoft.com/office/drawing/2014/main" id="{C220BC6B-6F53-4917-ABE2-08CDEF5195F0}"/>
              </a:ext>
            </a:extLst>
          </p:cNvPr>
          <p:cNvCxnSpPr>
            <a:cxnSpLocks/>
            <a:stCxn id="20" idx="3"/>
            <a:endCxn id="9" idx="2"/>
          </p:cNvCxnSpPr>
          <p:nvPr/>
        </p:nvCxnSpPr>
        <p:spPr>
          <a:xfrm>
            <a:off x="7090950" y="3481058"/>
            <a:ext cx="1602842" cy="1332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C24F1DDB-5230-47E2-9C73-8D204AC8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868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下雨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為不下雨，</a:t>
            </a:r>
            <a:r>
              <a:rPr lang="en-US" altLang="zh-TW" dirty="0"/>
              <a:t>1</a:t>
            </a:r>
            <a:r>
              <a:rPr lang="zh-TW" altLang="en-US" dirty="0"/>
              <a:t>為下雨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652E99-263A-4D97-B66D-1B7039C57BA2}"/>
              </a:ext>
            </a:extLst>
          </p:cNvPr>
          <p:cNvSpPr/>
          <p:nvPr/>
        </p:nvSpPr>
        <p:spPr>
          <a:xfrm>
            <a:off x="4074059" y="2598345"/>
            <a:ext cx="3016891" cy="17654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深度學習模型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2E9DA82-5D57-4CBB-AC4A-6CFAA3B8AECA}"/>
              </a:ext>
            </a:extLst>
          </p:cNvPr>
          <p:cNvSpPr/>
          <p:nvPr/>
        </p:nvSpPr>
        <p:spPr>
          <a:xfrm>
            <a:off x="262973" y="3195761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E431F5B-5671-43AE-812C-F5685B3F1983}"/>
              </a:ext>
            </a:extLst>
          </p:cNvPr>
          <p:cNvSpPr/>
          <p:nvPr/>
        </p:nvSpPr>
        <p:spPr>
          <a:xfrm>
            <a:off x="262973" y="5068320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線箭頭接點 4">
            <a:extLst>
              <a:ext uri="{FF2B5EF4-FFF2-40B4-BE49-F238E27FC236}">
                <a16:creationId xmlns:a16="http://schemas.microsoft.com/office/drawing/2014/main" id="{59147BB9-E161-413A-8824-702955589A22}"/>
              </a:ext>
            </a:extLst>
          </p:cNvPr>
          <p:cNvCxnSpPr>
            <a:cxnSpLocks/>
            <a:stCxn id="22" idx="6"/>
            <a:endCxn id="20" idx="1"/>
          </p:cNvCxnSpPr>
          <p:nvPr/>
        </p:nvCxnSpPr>
        <p:spPr>
          <a:xfrm flipV="1">
            <a:off x="1880757" y="3481058"/>
            <a:ext cx="2193302" cy="164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4">
            <a:extLst>
              <a:ext uri="{FF2B5EF4-FFF2-40B4-BE49-F238E27FC236}">
                <a16:creationId xmlns:a16="http://schemas.microsoft.com/office/drawing/2014/main" id="{12A38E87-D21B-40EA-AE69-0774266CD119}"/>
              </a:ext>
            </a:extLst>
          </p:cNvPr>
          <p:cNvCxnSpPr>
            <a:cxnSpLocks/>
            <a:stCxn id="23" idx="6"/>
            <a:endCxn id="20" idx="1"/>
          </p:cNvCxnSpPr>
          <p:nvPr/>
        </p:nvCxnSpPr>
        <p:spPr>
          <a:xfrm flipV="1">
            <a:off x="1880757" y="3481058"/>
            <a:ext cx="2193302" cy="2037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5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287457C9-BFC8-43E9-8342-066363B96C42}"/>
              </a:ext>
            </a:extLst>
          </p:cNvPr>
          <p:cNvSpPr/>
          <p:nvPr/>
        </p:nvSpPr>
        <p:spPr>
          <a:xfrm>
            <a:off x="9852951" y="1967452"/>
            <a:ext cx="2194173" cy="46415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8EF0687-A335-4E02-AC40-98369763CF68}"/>
              </a:ext>
            </a:extLst>
          </p:cNvPr>
          <p:cNvSpPr/>
          <p:nvPr/>
        </p:nvSpPr>
        <p:spPr>
          <a:xfrm flipH="1">
            <a:off x="6450273" y="1974641"/>
            <a:ext cx="2564168" cy="46415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69721D-97CD-4732-8173-4843CDAE4763}"/>
              </a:ext>
            </a:extLst>
          </p:cNvPr>
          <p:cNvSpPr/>
          <p:nvPr/>
        </p:nvSpPr>
        <p:spPr>
          <a:xfrm>
            <a:off x="1991600" y="1967452"/>
            <a:ext cx="4367972" cy="4641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C3E3F4-45CA-41A2-A2CF-F8B813669889}"/>
              </a:ext>
            </a:extLst>
          </p:cNvPr>
          <p:cNvSpPr/>
          <p:nvPr/>
        </p:nvSpPr>
        <p:spPr>
          <a:xfrm>
            <a:off x="183946" y="1967453"/>
            <a:ext cx="1590533" cy="4641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4849189-CA4A-47BE-8F5A-AEB9C0DF7018}"/>
              </a:ext>
            </a:extLst>
          </p:cNvPr>
          <p:cNvSpPr/>
          <p:nvPr/>
        </p:nvSpPr>
        <p:spPr>
          <a:xfrm>
            <a:off x="2083241" y="207678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activate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線箭頭接點 4">
            <a:extLst>
              <a:ext uri="{FF2B5EF4-FFF2-40B4-BE49-F238E27FC236}">
                <a16:creationId xmlns:a16="http://schemas.microsoft.com/office/drawing/2014/main" id="{08D00832-3F00-41FD-9254-E57D969ECEA9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1214646" y="2527033"/>
            <a:ext cx="868595" cy="280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D806EB3C-B7F4-485A-87B0-CB783E96CF15}"/>
              </a:ext>
            </a:extLst>
          </p:cNvPr>
          <p:cNvSpPr/>
          <p:nvPr/>
        </p:nvSpPr>
        <p:spPr>
          <a:xfrm>
            <a:off x="261239" y="2357769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CC2DBD9-425C-439D-A31A-36384B82E36D}"/>
              </a:ext>
            </a:extLst>
          </p:cNvPr>
          <p:cNvSpPr/>
          <p:nvPr/>
        </p:nvSpPr>
        <p:spPr>
          <a:xfrm>
            <a:off x="2083241" y="3829486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9DCF5D2-6254-4E12-BEAC-32C2A63D9F49}"/>
              </a:ext>
            </a:extLst>
          </p:cNvPr>
          <p:cNvSpPr/>
          <p:nvPr/>
        </p:nvSpPr>
        <p:spPr>
          <a:xfrm>
            <a:off x="4661441" y="2977281"/>
            <a:ext cx="1238427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F77D12A-C916-47C4-97AA-6564CD2EA4E8}"/>
              </a:ext>
            </a:extLst>
          </p:cNvPr>
          <p:cNvSpPr/>
          <p:nvPr/>
        </p:nvSpPr>
        <p:spPr>
          <a:xfrm>
            <a:off x="6546181" y="2036266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EA9093CD-F546-40E1-8A86-663B02742823}"/>
              </a:ext>
            </a:extLst>
          </p:cNvPr>
          <p:cNvSpPr/>
          <p:nvPr/>
        </p:nvSpPr>
        <p:spPr>
          <a:xfrm>
            <a:off x="6546181" y="4034130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5C6D721-FD16-450D-B150-855E295A8489}"/>
              </a:ext>
            </a:extLst>
          </p:cNvPr>
          <p:cNvSpPr/>
          <p:nvPr/>
        </p:nvSpPr>
        <p:spPr>
          <a:xfrm>
            <a:off x="10045149" y="2076785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100980B2-1FC1-4E56-AC39-908A48B796BD}"/>
              </a:ext>
            </a:extLst>
          </p:cNvPr>
          <p:cNvSpPr/>
          <p:nvPr/>
        </p:nvSpPr>
        <p:spPr>
          <a:xfrm>
            <a:off x="10045149" y="4074649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線箭頭接點 4">
            <a:extLst>
              <a:ext uri="{FF2B5EF4-FFF2-40B4-BE49-F238E27FC236}">
                <a16:creationId xmlns:a16="http://schemas.microsoft.com/office/drawing/2014/main" id="{D9F6A6D9-340A-4B41-92D2-8CE29D570923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214646" y="2808017"/>
            <a:ext cx="868595" cy="14717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4">
            <a:extLst>
              <a:ext uri="{FF2B5EF4-FFF2-40B4-BE49-F238E27FC236}">
                <a16:creationId xmlns:a16="http://schemas.microsoft.com/office/drawing/2014/main" id="{E659265F-A0FD-4C33-A197-8E5F23CC61DA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4227199" y="2527033"/>
            <a:ext cx="434242" cy="900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4">
            <a:extLst>
              <a:ext uri="{FF2B5EF4-FFF2-40B4-BE49-F238E27FC236}">
                <a16:creationId xmlns:a16="http://schemas.microsoft.com/office/drawing/2014/main" id="{0F2BE244-5024-4FCC-952A-541D139E9D0D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4227199" y="3427529"/>
            <a:ext cx="434242" cy="85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4">
            <a:extLst>
              <a:ext uri="{FF2B5EF4-FFF2-40B4-BE49-F238E27FC236}">
                <a16:creationId xmlns:a16="http://schemas.microsoft.com/office/drawing/2014/main" id="{E6C65DA3-6229-4752-92F6-60CC91E8943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5899868" y="2486514"/>
            <a:ext cx="646313" cy="941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4">
            <a:extLst>
              <a:ext uri="{FF2B5EF4-FFF2-40B4-BE49-F238E27FC236}">
                <a16:creationId xmlns:a16="http://schemas.microsoft.com/office/drawing/2014/main" id="{51CCA7CB-F905-40F3-9E17-56CBF1606FB8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5899868" y="3427529"/>
            <a:ext cx="646313" cy="1056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箭號: 左-右雙向 41">
            <a:extLst>
              <a:ext uri="{FF2B5EF4-FFF2-40B4-BE49-F238E27FC236}">
                <a16:creationId xmlns:a16="http://schemas.microsoft.com/office/drawing/2014/main" id="{D0E8E2A7-7348-47CE-A9B1-3844A5704107}"/>
              </a:ext>
            </a:extLst>
          </p:cNvPr>
          <p:cNvSpPr/>
          <p:nvPr/>
        </p:nvSpPr>
        <p:spPr>
          <a:xfrm>
            <a:off x="8918533" y="2319580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左-右雙向 44">
            <a:extLst>
              <a:ext uri="{FF2B5EF4-FFF2-40B4-BE49-F238E27FC236}">
                <a16:creationId xmlns:a16="http://schemas.microsoft.com/office/drawing/2014/main" id="{1F98F4CD-D888-4936-BB1D-E47B60820C5B}"/>
              </a:ext>
            </a:extLst>
          </p:cNvPr>
          <p:cNvSpPr/>
          <p:nvPr/>
        </p:nvSpPr>
        <p:spPr>
          <a:xfrm>
            <a:off x="8943893" y="4317444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內容版面配置區 2">
            <a:extLst>
              <a:ext uri="{FF2B5EF4-FFF2-40B4-BE49-F238E27FC236}">
                <a16:creationId xmlns:a16="http://schemas.microsoft.com/office/drawing/2014/main" id="{E525037F-D7DE-4115-8E12-748ECFA5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911" y="160664"/>
            <a:ext cx="3768918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Step1 : define model</a:t>
            </a:r>
            <a:endParaRPr lang="zh-TW" altLang="en-US" dirty="0"/>
          </a:p>
        </p:txBody>
      </p: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1319BD3D-435D-469B-A70C-A7EDD000F724}"/>
              </a:ext>
            </a:extLst>
          </p:cNvPr>
          <p:cNvSpPr txBox="1">
            <a:spLocks/>
          </p:cNvSpPr>
          <p:nvPr/>
        </p:nvSpPr>
        <p:spPr>
          <a:xfrm>
            <a:off x="2485911" y="772238"/>
            <a:ext cx="3768918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Step2 : define Loss</a:t>
            </a:r>
            <a:endParaRPr lang="zh-TW" altLang="en-US" dirty="0"/>
          </a:p>
        </p:txBody>
      </p:sp>
      <p:sp>
        <p:nvSpPr>
          <p:cNvPr id="50" name="內容版面配置區 2">
            <a:extLst>
              <a:ext uri="{FF2B5EF4-FFF2-40B4-BE49-F238E27FC236}">
                <a16:creationId xmlns:a16="http://schemas.microsoft.com/office/drawing/2014/main" id="{91675325-08E5-4357-8324-54F1CCB17194}"/>
              </a:ext>
            </a:extLst>
          </p:cNvPr>
          <p:cNvSpPr txBox="1">
            <a:spLocks/>
          </p:cNvSpPr>
          <p:nvPr/>
        </p:nvSpPr>
        <p:spPr>
          <a:xfrm>
            <a:off x="2485911" y="1332239"/>
            <a:ext cx="4711594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Step3 : Pick the best model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F84E2C7-7163-4F20-A512-C3EB2AF6F080}"/>
              </a:ext>
            </a:extLst>
          </p:cNvPr>
          <p:cNvSpPr txBox="1"/>
          <p:nvPr/>
        </p:nvSpPr>
        <p:spPr>
          <a:xfrm>
            <a:off x="231338" y="1974641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F449C34-DD24-4BC5-8940-6B73C43846C4}"/>
              </a:ext>
            </a:extLst>
          </p:cNvPr>
          <p:cNvSpPr txBox="1"/>
          <p:nvPr/>
        </p:nvSpPr>
        <p:spPr>
          <a:xfrm>
            <a:off x="261849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DD36111-20E4-4EE7-94CC-3B2597F81C38}"/>
              </a:ext>
            </a:extLst>
          </p:cNvPr>
          <p:cNvSpPr txBox="1"/>
          <p:nvPr/>
        </p:nvSpPr>
        <p:spPr>
          <a:xfrm>
            <a:off x="4629821" y="6223792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35D0315-C286-4E14-85B1-B3F956C9B69B}"/>
              </a:ext>
            </a:extLst>
          </p:cNvPr>
          <p:cNvSpPr txBox="1"/>
          <p:nvPr/>
        </p:nvSpPr>
        <p:spPr>
          <a:xfrm>
            <a:off x="7284690" y="6206558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AE7E00C-CDA9-4C2F-8692-94257A198AA2}"/>
              </a:ext>
            </a:extLst>
          </p:cNvPr>
          <p:cNvSpPr txBox="1"/>
          <p:nvPr/>
        </p:nvSpPr>
        <p:spPr>
          <a:xfrm>
            <a:off x="10774556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E87BBD7-86EA-414D-AEBF-27ADE12CD535}"/>
              </a:ext>
            </a:extLst>
          </p:cNvPr>
          <p:cNvSpPr txBox="1"/>
          <p:nvPr/>
        </p:nvSpPr>
        <p:spPr>
          <a:xfrm>
            <a:off x="11203849" y="5493046"/>
            <a:ext cx="9881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Label</a:t>
            </a:r>
            <a:endParaRPr lang="zh-TW" altLang="en-US" sz="24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4271395-63D8-4007-9E96-E1B7851799D6}"/>
              </a:ext>
            </a:extLst>
          </p:cNvPr>
          <p:cNvSpPr/>
          <p:nvPr/>
        </p:nvSpPr>
        <p:spPr>
          <a:xfrm>
            <a:off x="245983" y="3613532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濕度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2F22245-7A07-4B4A-AD89-B6DB9D93A743}"/>
              </a:ext>
            </a:extLst>
          </p:cNvPr>
          <p:cNvSpPr/>
          <p:nvPr/>
        </p:nvSpPr>
        <p:spPr>
          <a:xfrm>
            <a:off x="261239" y="4844903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5" name="直線箭頭接點 4">
            <a:extLst>
              <a:ext uri="{FF2B5EF4-FFF2-40B4-BE49-F238E27FC236}">
                <a16:creationId xmlns:a16="http://schemas.microsoft.com/office/drawing/2014/main" id="{0E9CBB90-387E-4114-81D3-7F817C750DF4}"/>
              </a:ext>
            </a:extLst>
          </p:cNvPr>
          <p:cNvCxnSpPr>
            <a:cxnSpLocks/>
            <a:stCxn id="31" idx="6"/>
            <a:endCxn id="5" idx="2"/>
          </p:cNvCxnSpPr>
          <p:nvPr/>
        </p:nvCxnSpPr>
        <p:spPr>
          <a:xfrm flipV="1">
            <a:off x="1199390" y="2527033"/>
            <a:ext cx="883851" cy="153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4">
            <a:extLst>
              <a:ext uri="{FF2B5EF4-FFF2-40B4-BE49-F238E27FC236}">
                <a16:creationId xmlns:a16="http://schemas.microsoft.com/office/drawing/2014/main" id="{0419B890-40A7-4FDD-A49C-E61129490BDC}"/>
              </a:ext>
            </a:extLst>
          </p:cNvPr>
          <p:cNvCxnSpPr>
            <a:cxnSpLocks/>
            <a:stCxn id="31" idx="6"/>
            <a:endCxn id="14" idx="2"/>
          </p:cNvCxnSpPr>
          <p:nvPr/>
        </p:nvCxnSpPr>
        <p:spPr>
          <a:xfrm>
            <a:off x="1199390" y="4063780"/>
            <a:ext cx="883851" cy="215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">
            <a:extLst>
              <a:ext uri="{FF2B5EF4-FFF2-40B4-BE49-F238E27FC236}">
                <a16:creationId xmlns:a16="http://schemas.microsoft.com/office/drawing/2014/main" id="{3FD69238-313E-420D-A19B-BDD33C34DF06}"/>
              </a:ext>
            </a:extLst>
          </p:cNvPr>
          <p:cNvCxnSpPr>
            <a:cxnSpLocks/>
            <a:stCxn id="34" idx="6"/>
            <a:endCxn id="5" idx="2"/>
          </p:cNvCxnSpPr>
          <p:nvPr/>
        </p:nvCxnSpPr>
        <p:spPr>
          <a:xfrm flipV="1">
            <a:off x="1214646" y="2527033"/>
            <a:ext cx="868595" cy="2768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">
            <a:extLst>
              <a:ext uri="{FF2B5EF4-FFF2-40B4-BE49-F238E27FC236}">
                <a16:creationId xmlns:a16="http://schemas.microsoft.com/office/drawing/2014/main" id="{4C76C5ED-A597-4A46-90C0-F4F5496E9BDD}"/>
              </a:ext>
            </a:extLst>
          </p:cNvPr>
          <p:cNvCxnSpPr>
            <a:cxnSpLocks/>
            <a:stCxn id="34" idx="6"/>
            <a:endCxn id="14" idx="2"/>
          </p:cNvCxnSpPr>
          <p:nvPr/>
        </p:nvCxnSpPr>
        <p:spPr>
          <a:xfrm flipV="1">
            <a:off x="1214646" y="4279734"/>
            <a:ext cx="868595" cy="10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6" grpId="0" animBg="1"/>
      <p:bldP spid="54" grpId="0" animBg="1"/>
      <p:bldP spid="51" grpId="0" animBg="1"/>
      <p:bldP spid="5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2" grpId="0" animBg="1"/>
      <p:bldP spid="45" grpId="0" animBg="1"/>
      <p:bldP spid="48" grpId="0" build="p"/>
      <p:bldP spid="49" grpId="0"/>
      <p:bldP spid="50" grpId="0"/>
      <p:bldP spid="52" grpId="0"/>
      <p:bldP spid="53" grpId="0"/>
      <p:bldP spid="55" grpId="0"/>
      <p:bldP spid="57" grpId="0"/>
      <p:bldP spid="59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">
            <a:extLst>
              <a:ext uri="{FF2B5EF4-FFF2-40B4-BE49-F238E27FC236}">
                <a16:creationId xmlns:a16="http://schemas.microsoft.com/office/drawing/2014/main" id="{4F3DAA65-433A-494E-9C5D-932D2C9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868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還記得數字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的分類模型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F570E7-577C-464B-915A-36259DA1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74" y="716733"/>
            <a:ext cx="4947046" cy="4825497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59090586-5E66-4D28-B826-50EAF29FF72D}"/>
              </a:ext>
            </a:extLst>
          </p:cNvPr>
          <p:cNvSpPr txBox="1">
            <a:spLocks/>
          </p:cNvSpPr>
          <p:nvPr/>
        </p:nvSpPr>
        <p:spPr>
          <a:xfrm>
            <a:off x="0" y="797727"/>
            <a:ext cx="2743715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矩陣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3277AC-BE83-428D-93CE-69A587C6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81684"/>
              </p:ext>
            </p:extLst>
          </p:nvPr>
        </p:nvGraphicFramePr>
        <p:xfrm>
          <a:off x="3407374" y="1885694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Var1: 0.00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552A230-6CCB-4DBD-84B4-4C109EA2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05384"/>
              </p:ext>
            </p:extLst>
          </p:nvPr>
        </p:nvGraphicFramePr>
        <p:xfrm>
          <a:off x="3407374" y="2481714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Var2: 0.72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DC30A3A-7436-46DB-B4BE-FC179B37A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7689"/>
              </p:ext>
            </p:extLst>
          </p:nvPr>
        </p:nvGraphicFramePr>
        <p:xfrm>
          <a:off x="3407373" y="3077734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Var3: 0.76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2D5BEB1-F7C2-46DB-A23B-61065DFC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10449"/>
              </p:ext>
            </p:extLst>
          </p:nvPr>
        </p:nvGraphicFramePr>
        <p:xfrm>
          <a:off x="3407372" y="3676771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Var4: 0.75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C01A790-4DC2-4CAE-AF23-A42874EE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50500"/>
              </p:ext>
            </p:extLst>
          </p:nvPr>
        </p:nvGraphicFramePr>
        <p:xfrm>
          <a:off x="3407371" y="4372379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Var5: 0.23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3764C3E-3409-4AD4-BF9F-65B43BFDC1DA}"/>
              </a:ext>
            </a:extLst>
          </p:cNvPr>
          <p:cNvSpPr txBox="1">
            <a:spLocks/>
          </p:cNvSpPr>
          <p:nvPr/>
        </p:nvSpPr>
        <p:spPr>
          <a:xfrm>
            <a:off x="489781" y="1885694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第一筆資料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24CB9C4-BDA9-48AD-BFE7-989D678AAC44}"/>
              </a:ext>
            </a:extLst>
          </p:cNvPr>
          <p:cNvSpPr txBox="1">
            <a:spLocks/>
          </p:cNvSpPr>
          <p:nvPr/>
        </p:nvSpPr>
        <p:spPr>
          <a:xfrm>
            <a:off x="489780" y="2538227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第二筆資料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DF9EA22-64D1-43C7-AA8D-E6383CF0DE74}"/>
              </a:ext>
            </a:extLst>
          </p:cNvPr>
          <p:cNvSpPr txBox="1">
            <a:spLocks/>
          </p:cNvSpPr>
          <p:nvPr/>
        </p:nvSpPr>
        <p:spPr>
          <a:xfrm>
            <a:off x="489779" y="3158771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第三筆資料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AE685D2-748D-412D-AD1C-D9735BAE4A4B}"/>
              </a:ext>
            </a:extLst>
          </p:cNvPr>
          <p:cNvSpPr txBox="1">
            <a:spLocks/>
          </p:cNvSpPr>
          <p:nvPr/>
        </p:nvSpPr>
        <p:spPr>
          <a:xfrm>
            <a:off x="489778" y="3779315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第四筆資料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DFC3BC1-B0EC-48DF-A89F-D5EBDB12B8F1}"/>
              </a:ext>
            </a:extLst>
          </p:cNvPr>
          <p:cNvSpPr txBox="1">
            <a:spLocks/>
          </p:cNvSpPr>
          <p:nvPr/>
        </p:nvSpPr>
        <p:spPr>
          <a:xfrm>
            <a:off x="489777" y="4431848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第五筆資料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3ABB852-8C25-46AA-83A8-35FFD636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16861"/>
              </p:ext>
            </p:extLst>
          </p:nvPr>
        </p:nvGraphicFramePr>
        <p:xfrm>
          <a:off x="3407370" y="508722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7556D608-22C1-4626-8F3C-A19D0FC0353E}"/>
              </a:ext>
            </a:extLst>
          </p:cNvPr>
          <p:cNvSpPr txBox="1">
            <a:spLocks/>
          </p:cNvSpPr>
          <p:nvPr/>
        </p:nvSpPr>
        <p:spPr>
          <a:xfrm>
            <a:off x="489776" y="5130235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7DB2416-5377-4B51-8C0A-80DB9E547BE1}"/>
              </a:ext>
            </a:extLst>
          </p:cNvPr>
          <p:cNvSpPr txBox="1">
            <a:spLocks/>
          </p:cNvSpPr>
          <p:nvPr/>
        </p:nvSpPr>
        <p:spPr>
          <a:xfrm>
            <a:off x="3719698" y="1233788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特徵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CEB42C-27FD-4652-9E8B-3AD35B921958}"/>
              </a:ext>
            </a:extLst>
          </p:cNvPr>
          <p:cNvSpPr/>
          <p:nvPr/>
        </p:nvSpPr>
        <p:spPr>
          <a:xfrm>
            <a:off x="3287121" y="1814826"/>
            <a:ext cx="1861649" cy="37732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71A31A34-B3B9-4729-BCA9-6B3C00FF105C}"/>
              </a:ext>
            </a:extLst>
          </p:cNvPr>
          <p:cNvSpPr txBox="1">
            <a:spLocks/>
          </p:cNvSpPr>
          <p:nvPr/>
        </p:nvSpPr>
        <p:spPr>
          <a:xfrm>
            <a:off x="3110457" y="5648151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C90744-3870-4EF2-8023-4FF4173A77D7}"/>
              </a:ext>
            </a:extLst>
          </p:cNvPr>
          <p:cNvSpPr/>
          <p:nvPr/>
        </p:nvSpPr>
        <p:spPr>
          <a:xfrm>
            <a:off x="3301599" y="5024602"/>
            <a:ext cx="2270842" cy="5176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副標題 2">
            <a:extLst>
              <a:ext uri="{FF2B5EF4-FFF2-40B4-BE49-F238E27FC236}">
                <a16:creationId xmlns:a16="http://schemas.microsoft.com/office/drawing/2014/main" id="{2CF61CF4-9F95-47E4-989D-B61E5B2872C2}"/>
              </a:ext>
            </a:extLst>
          </p:cNvPr>
          <p:cNvSpPr txBox="1">
            <a:spLocks/>
          </p:cNvSpPr>
          <p:nvPr/>
        </p:nvSpPr>
        <p:spPr>
          <a:xfrm>
            <a:off x="5572441" y="4974549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31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9E91B74-B37A-4123-A401-F4AFDECDC4B1}"/>
              </a:ext>
            </a:extLst>
          </p:cNvPr>
          <p:cNvSpPr txBox="1">
            <a:spLocks/>
          </p:cNvSpPr>
          <p:nvPr/>
        </p:nvSpPr>
        <p:spPr>
          <a:xfrm>
            <a:off x="0" y="154570"/>
            <a:ext cx="2743715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矩陣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D69ADFA-9595-4BA3-8BCF-279FBC8B536A}"/>
              </a:ext>
            </a:extLst>
          </p:cNvPr>
          <p:cNvSpPr txBox="1">
            <a:spLocks/>
          </p:cNvSpPr>
          <p:nvPr/>
        </p:nvSpPr>
        <p:spPr>
          <a:xfrm>
            <a:off x="716118" y="880760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第一筆資料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7CF5DEC-D528-4B9D-B53C-79CC28D8333B}"/>
              </a:ext>
            </a:extLst>
          </p:cNvPr>
          <p:cNvSpPr txBox="1">
            <a:spLocks/>
          </p:cNvSpPr>
          <p:nvPr/>
        </p:nvSpPr>
        <p:spPr>
          <a:xfrm>
            <a:off x="716117" y="1533293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第二筆資料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08210E-2E6B-4213-953C-849FFFA20B5A}"/>
              </a:ext>
            </a:extLst>
          </p:cNvPr>
          <p:cNvSpPr txBox="1">
            <a:spLocks/>
          </p:cNvSpPr>
          <p:nvPr/>
        </p:nvSpPr>
        <p:spPr>
          <a:xfrm>
            <a:off x="716116" y="2153837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第三筆資料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2B3B122-BA2B-4B28-A8A9-E721F513BFB9}"/>
              </a:ext>
            </a:extLst>
          </p:cNvPr>
          <p:cNvSpPr txBox="1">
            <a:spLocks/>
          </p:cNvSpPr>
          <p:nvPr/>
        </p:nvSpPr>
        <p:spPr>
          <a:xfrm>
            <a:off x="716115" y="2774381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第四筆資料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E7C58C2-E4A6-4484-90E9-E074059CABC2}"/>
              </a:ext>
            </a:extLst>
          </p:cNvPr>
          <p:cNvSpPr txBox="1">
            <a:spLocks/>
          </p:cNvSpPr>
          <p:nvPr/>
        </p:nvSpPr>
        <p:spPr>
          <a:xfrm>
            <a:off x="716114" y="3426914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第五筆資料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5CE1305-F943-4501-BAB3-F26322F56F03}"/>
              </a:ext>
            </a:extLst>
          </p:cNvPr>
          <p:cNvSpPr txBox="1">
            <a:spLocks/>
          </p:cNvSpPr>
          <p:nvPr/>
        </p:nvSpPr>
        <p:spPr>
          <a:xfrm>
            <a:off x="716113" y="4125301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4CBFA89-DF75-4FC7-BB7E-3D747A26C261}"/>
              </a:ext>
            </a:extLst>
          </p:cNvPr>
          <p:cNvSpPr txBox="1">
            <a:spLocks/>
          </p:cNvSpPr>
          <p:nvPr/>
        </p:nvSpPr>
        <p:spPr>
          <a:xfrm>
            <a:off x="3946035" y="228854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57343B2-0AA2-4D7F-9C68-4BBE0FDF324E}"/>
              </a:ext>
            </a:extLst>
          </p:cNvPr>
          <p:cNvSpPr txBox="1">
            <a:spLocks/>
          </p:cNvSpPr>
          <p:nvPr/>
        </p:nvSpPr>
        <p:spPr>
          <a:xfrm>
            <a:off x="6650667" y="228853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8D3919B-86CA-4155-A0C6-B206010DB41F}"/>
              </a:ext>
            </a:extLst>
          </p:cNvPr>
          <p:cNvSpPr txBox="1">
            <a:spLocks/>
          </p:cNvSpPr>
          <p:nvPr/>
        </p:nvSpPr>
        <p:spPr>
          <a:xfrm>
            <a:off x="9519107" y="228853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71D0BF5-1D74-4E5B-B419-AD65E64F2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72513"/>
              </p:ext>
            </p:extLst>
          </p:nvPr>
        </p:nvGraphicFramePr>
        <p:xfrm>
          <a:off x="3633711" y="88076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1B787E8-7A02-41ED-85CF-7160F8A79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69560"/>
              </p:ext>
            </p:extLst>
          </p:nvPr>
        </p:nvGraphicFramePr>
        <p:xfrm>
          <a:off x="3633711" y="147678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7411CEC-3E77-43F2-B708-2E148CA6C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74738"/>
              </p:ext>
            </p:extLst>
          </p:nvPr>
        </p:nvGraphicFramePr>
        <p:xfrm>
          <a:off x="3633710" y="207280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8C0845A-DB28-449C-B749-3176632A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0251"/>
              </p:ext>
            </p:extLst>
          </p:nvPr>
        </p:nvGraphicFramePr>
        <p:xfrm>
          <a:off x="3633709" y="2671837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48E6772-15DF-4187-B4DF-E47BEC72D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00066"/>
              </p:ext>
            </p:extLst>
          </p:nvPr>
        </p:nvGraphicFramePr>
        <p:xfrm>
          <a:off x="3633708" y="3367445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14E31F0-5EF3-42E7-BD43-85FD77D8E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4684"/>
              </p:ext>
            </p:extLst>
          </p:nvPr>
        </p:nvGraphicFramePr>
        <p:xfrm>
          <a:off x="3633707" y="4082286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60329AC-E30D-403B-A5ED-DB7C91A71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57969"/>
              </p:ext>
            </p:extLst>
          </p:nvPr>
        </p:nvGraphicFramePr>
        <p:xfrm>
          <a:off x="6322337" y="88076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FC4FC8F-470B-44EF-A84E-2F2C38781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25419"/>
              </p:ext>
            </p:extLst>
          </p:nvPr>
        </p:nvGraphicFramePr>
        <p:xfrm>
          <a:off x="6322337" y="147678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0B790F0-7489-41E6-AA0A-A4157A78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03857"/>
              </p:ext>
            </p:extLst>
          </p:nvPr>
        </p:nvGraphicFramePr>
        <p:xfrm>
          <a:off x="6322336" y="207280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6818B42-5E38-457D-B096-CFA7F4980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45119"/>
              </p:ext>
            </p:extLst>
          </p:nvPr>
        </p:nvGraphicFramePr>
        <p:xfrm>
          <a:off x="6322335" y="2671837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1E8E489-3999-44A6-8169-A50D7901B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29424"/>
              </p:ext>
            </p:extLst>
          </p:nvPr>
        </p:nvGraphicFramePr>
        <p:xfrm>
          <a:off x="6322334" y="3367445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55F11E5-6B82-4C3E-B68B-1191F1AC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65870"/>
              </p:ext>
            </p:extLst>
          </p:nvPr>
        </p:nvGraphicFramePr>
        <p:xfrm>
          <a:off x="6322333" y="4082286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EC7C782-F878-41E3-8B23-1ADF3F622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23799"/>
              </p:ext>
            </p:extLst>
          </p:nvPr>
        </p:nvGraphicFramePr>
        <p:xfrm>
          <a:off x="9010959" y="88076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2476E13-9682-4ED4-AA3F-0255E87D0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12980"/>
              </p:ext>
            </p:extLst>
          </p:nvPr>
        </p:nvGraphicFramePr>
        <p:xfrm>
          <a:off x="9010959" y="147678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18B2B6D6-4B0F-4A08-B1C7-EFCD8391D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21609"/>
              </p:ext>
            </p:extLst>
          </p:nvPr>
        </p:nvGraphicFramePr>
        <p:xfrm>
          <a:off x="9010958" y="207280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3A258E6-DCAD-462B-BB72-7AD685E53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3334"/>
              </p:ext>
            </p:extLst>
          </p:nvPr>
        </p:nvGraphicFramePr>
        <p:xfrm>
          <a:off x="9010957" y="2671837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98E4BF2-A6EB-4B84-BEAB-839FB9BEC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01777"/>
              </p:ext>
            </p:extLst>
          </p:nvPr>
        </p:nvGraphicFramePr>
        <p:xfrm>
          <a:off x="9010956" y="3367445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2B00836D-29EE-4C8C-9269-6E2535406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30950"/>
              </p:ext>
            </p:extLst>
          </p:nvPr>
        </p:nvGraphicFramePr>
        <p:xfrm>
          <a:off x="9010955" y="4082286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pic>
        <p:nvPicPr>
          <p:cNvPr id="32" name="圖片 31">
            <a:extLst>
              <a:ext uri="{FF2B5EF4-FFF2-40B4-BE49-F238E27FC236}">
                <a16:creationId xmlns:a16="http://schemas.microsoft.com/office/drawing/2014/main" id="{FFFA430E-1DC6-4C7E-9D16-8E551934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526"/>
            <a:ext cx="12192000" cy="1109579"/>
          </a:xfrm>
          <a:prstGeom prst="rect">
            <a:avLst/>
          </a:prstGeom>
        </p:spPr>
      </p:pic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1FD3F141-16B7-4DEC-9971-CAB7FF63AB64}"/>
              </a:ext>
            </a:extLst>
          </p:cNvPr>
          <p:cNvSpPr txBox="1">
            <a:spLocks/>
          </p:cNvSpPr>
          <p:nvPr/>
        </p:nvSpPr>
        <p:spPr>
          <a:xfrm>
            <a:off x="297125" y="5124248"/>
            <a:ext cx="479997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 the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excell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 !!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92A506-F9C8-49C0-B21F-224EFEB57CF8}"/>
              </a:ext>
            </a:extLst>
          </p:cNvPr>
          <p:cNvSpPr/>
          <p:nvPr/>
        </p:nvSpPr>
        <p:spPr>
          <a:xfrm>
            <a:off x="3489578" y="769159"/>
            <a:ext cx="1861649" cy="37732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副標題 2">
            <a:extLst>
              <a:ext uri="{FF2B5EF4-FFF2-40B4-BE49-F238E27FC236}">
                <a16:creationId xmlns:a16="http://schemas.microsoft.com/office/drawing/2014/main" id="{CD4DA53F-6014-45CF-A9F8-21469A2035F8}"/>
              </a:ext>
            </a:extLst>
          </p:cNvPr>
          <p:cNvSpPr txBox="1">
            <a:spLocks/>
          </p:cNvSpPr>
          <p:nvPr/>
        </p:nvSpPr>
        <p:spPr>
          <a:xfrm>
            <a:off x="4456344" y="4677403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7C9DA9-2C43-4C68-B326-2B9985E58B37}"/>
              </a:ext>
            </a:extLst>
          </p:cNvPr>
          <p:cNvSpPr/>
          <p:nvPr/>
        </p:nvSpPr>
        <p:spPr>
          <a:xfrm>
            <a:off x="3569032" y="3264839"/>
            <a:ext cx="8310155" cy="120750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副標題 2">
            <a:extLst>
              <a:ext uri="{FF2B5EF4-FFF2-40B4-BE49-F238E27FC236}">
                <a16:creationId xmlns:a16="http://schemas.microsoft.com/office/drawing/2014/main" id="{75E29FDD-472A-4502-8C04-110D86AD7623}"/>
              </a:ext>
            </a:extLst>
          </p:cNvPr>
          <p:cNvSpPr txBox="1">
            <a:spLocks/>
          </p:cNvSpPr>
          <p:nvPr/>
        </p:nvSpPr>
        <p:spPr>
          <a:xfrm>
            <a:off x="11034374" y="2844337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39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F20B3FBE-4A54-43AE-B671-91672BD1F97B}"/>
              </a:ext>
            </a:extLst>
          </p:cNvPr>
          <p:cNvSpPr txBox="1">
            <a:spLocks/>
          </p:cNvSpPr>
          <p:nvPr/>
        </p:nvSpPr>
        <p:spPr>
          <a:xfrm>
            <a:off x="1834718" y="2653463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test weather classification problem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6254686-C0F0-41E6-936A-BAED27A3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440" y="3263502"/>
            <a:ext cx="7089559" cy="112652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AIWorkshop0403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AIWorkshop0404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12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E27236-5453-4777-B9E5-0900AF5E6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24" b="76823" l="9961" r="96387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 l="11760" b="26837"/>
          <a:stretch/>
        </p:blipFill>
        <p:spPr>
          <a:xfrm>
            <a:off x="0" y="-18137"/>
            <a:ext cx="12133690" cy="6876137"/>
          </a:xfrm>
          <a:prstGeom prst="rect">
            <a:avLst/>
          </a:prstGeom>
          <a:noFill/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00B59F-7D2E-4817-A296-142AB0F7FFDD}"/>
              </a:ext>
            </a:extLst>
          </p:cNvPr>
          <p:cNvSpPr/>
          <p:nvPr/>
        </p:nvSpPr>
        <p:spPr>
          <a:xfrm>
            <a:off x="8126233" y="157245"/>
            <a:ext cx="4007457" cy="580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LV5: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完成一個下雨預測專案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2F011B-D14F-4C39-BBEA-498081A81F73}"/>
              </a:ext>
            </a:extLst>
          </p:cNvPr>
          <p:cNvSpPr/>
          <p:nvPr/>
        </p:nvSpPr>
        <p:spPr>
          <a:xfrm>
            <a:off x="320704" y="5935647"/>
            <a:ext cx="2225041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LV1: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C373C5-81F4-44C0-870A-0C39F66A49F2}"/>
              </a:ext>
            </a:extLst>
          </p:cNvPr>
          <p:cNvSpPr/>
          <p:nvPr/>
        </p:nvSpPr>
        <p:spPr>
          <a:xfrm>
            <a:off x="2720674" y="4910590"/>
            <a:ext cx="2647784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LV2: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B411F-D810-4292-ACC4-826423CF987C}"/>
              </a:ext>
            </a:extLst>
          </p:cNvPr>
          <p:cNvSpPr/>
          <p:nvPr/>
        </p:nvSpPr>
        <p:spPr>
          <a:xfrm>
            <a:off x="5288941" y="3429000"/>
            <a:ext cx="2988365" cy="5804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LV3: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認識深度學習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E813E6-2DFB-4051-B2BA-77143914B699}"/>
              </a:ext>
            </a:extLst>
          </p:cNvPr>
          <p:cNvSpPr/>
          <p:nvPr/>
        </p:nvSpPr>
        <p:spPr>
          <a:xfrm>
            <a:off x="7319176" y="2073968"/>
            <a:ext cx="2647784" cy="580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LV4: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Keras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42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C59F3-E708-4BE9-B4E2-EB15579E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歸類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1AEAECC-9CEF-495E-AB67-4E8E4484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548" y="885582"/>
            <a:ext cx="10515600" cy="1364384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有任意數目的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數字，小於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的歸類為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，大於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的歸類為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 marL="0" indent="0"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例如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0.123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為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0</a:t>
            </a:r>
          </a:p>
          <a:p>
            <a:pPr marL="0" indent="0">
              <a:buNone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1.256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1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20D9E85-913C-49F2-879B-DC63E4EBB992}"/>
              </a:ext>
            </a:extLst>
          </p:cNvPr>
          <p:cNvSpPr/>
          <p:nvPr/>
        </p:nvSpPr>
        <p:spPr>
          <a:xfrm>
            <a:off x="4702549" y="2666597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深度學習模型</a:t>
            </a:r>
          </a:p>
        </p:txBody>
      </p:sp>
      <p:cxnSp>
        <p:nvCxnSpPr>
          <p:cNvPr id="13" name="直線箭頭接點 4">
            <a:extLst>
              <a:ext uri="{FF2B5EF4-FFF2-40B4-BE49-F238E27FC236}">
                <a16:creationId xmlns:a16="http://schemas.microsoft.com/office/drawing/2014/main" id="{3277FB4F-2B8B-4600-A643-AC3D97C5742B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850986" y="3109893"/>
            <a:ext cx="1851563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7CCE17FD-1FF8-4259-AE69-319F1B67B80F}"/>
              </a:ext>
            </a:extLst>
          </p:cNvPr>
          <p:cNvSpPr/>
          <p:nvPr/>
        </p:nvSpPr>
        <p:spPr>
          <a:xfrm>
            <a:off x="1233202" y="2666597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0.123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線箭頭接點 14">
            <a:extLst>
              <a:ext uri="{FF2B5EF4-FFF2-40B4-BE49-F238E27FC236}">
                <a16:creationId xmlns:a16="http://schemas.microsoft.com/office/drawing/2014/main" id="{F6A32FFE-60A8-4670-A5C7-A5E374AE6B34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6846507" y="2341029"/>
            <a:ext cx="1684322" cy="77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74BED9E7-0080-4D3D-BA93-9378C08F25C6}"/>
              </a:ext>
            </a:extLst>
          </p:cNvPr>
          <p:cNvSpPr/>
          <p:nvPr/>
        </p:nvSpPr>
        <p:spPr>
          <a:xfrm>
            <a:off x="8530829" y="1890781"/>
            <a:ext cx="2656655" cy="9004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99% class 0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8AF5ADB-6DD6-4E06-BFB5-AB6D4AF37AFD}"/>
              </a:ext>
            </a:extLst>
          </p:cNvPr>
          <p:cNvSpPr/>
          <p:nvPr/>
        </p:nvSpPr>
        <p:spPr>
          <a:xfrm>
            <a:off x="8530830" y="3206974"/>
            <a:ext cx="2656654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線箭頭接點 14">
            <a:extLst>
              <a:ext uri="{FF2B5EF4-FFF2-40B4-BE49-F238E27FC236}">
                <a16:creationId xmlns:a16="http://schemas.microsoft.com/office/drawing/2014/main" id="{C20F8249-8768-4DE5-B5DE-74CEC832301B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6846507" y="3116845"/>
            <a:ext cx="1684323" cy="540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2BB735D3-82AE-45EF-B01A-25B02A035B79}"/>
              </a:ext>
            </a:extLst>
          </p:cNvPr>
          <p:cNvSpPr/>
          <p:nvPr/>
        </p:nvSpPr>
        <p:spPr>
          <a:xfrm>
            <a:off x="4702549" y="525175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深度學習模型</a:t>
            </a:r>
          </a:p>
        </p:txBody>
      </p:sp>
      <p:cxnSp>
        <p:nvCxnSpPr>
          <p:cNvPr id="30" name="直線箭頭接點 4">
            <a:extLst>
              <a:ext uri="{FF2B5EF4-FFF2-40B4-BE49-F238E27FC236}">
                <a16:creationId xmlns:a16="http://schemas.microsoft.com/office/drawing/2014/main" id="{A1A5A6F4-BAB3-4CB2-B44C-0121EE82AD85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2850986" y="5695051"/>
            <a:ext cx="1851563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8A843A5B-9FEC-4160-A308-D72A4310A776}"/>
              </a:ext>
            </a:extLst>
          </p:cNvPr>
          <p:cNvSpPr/>
          <p:nvPr/>
        </p:nvSpPr>
        <p:spPr>
          <a:xfrm>
            <a:off x="1233202" y="5251755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1.256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" name="直線箭頭接點 14">
            <a:extLst>
              <a:ext uri="{FF2B5EF4-FFF2-40B4-BE49-F238E27FC236}">
                <a16:creationId xmlns:a16="http://schemas.microsoft.com/office/drawing/2014/main" id="{4544CE44-BDD7-45A4-8CEC-FFFE5C08111E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6846507" y="5702003"/>
            <a:ext cx="1763835" cy="637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F2359732-9854-4D7B-BEB7-440D3057785E}"/>
              </a:ext>
            </a:extLst>
          </p:cNvPr>
          <p:cNvSpPr/>
          <p:nvPr/>
        </p:nvSpPr>
        <p:spPr>
          <a:xfrm>
            <a:off x="8610342" y="5889088"/>
            <a:ext cx="2656655" cy="9004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99%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9A954BE-8A68-4090-B2F3-120D79D8F8CF}"/>
              </a:ext>
            </a:extLst>
          </p:cNvPr>
          <p:cNvSpPr/>
          <p:nvPr/>
        </p:nvSpPr>
        <p:spPr>
          <a:xfrm>
            <a:off x="8697609" y="4572895"/>
            <a:ext cx="2656654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1% class 0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5" name="直線箭頭接點 14">
            <a:extLst>
              <a:ext uri="{FF2B5EF4-FFF2-40B4-BE49-F238E27FC236}">
                <a16:creationId xmlns:a16="http://schemas.microsoft.com/office/drawing/2014/main" id="{4175681C-5F0E-48A5-9C93-E9A145B7AB6E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 flipV="1">
            <a:off x="6846507" y="5023143"/>
            <a:ext cx="1851102" cy="678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287457C9-BFC8-43E9-8342-066363B96C42}"/>
              </a:ext>
            </a:extLst>
          </p:cNvPr>
          <p:cNvSpPr/>
          <p:nvPr/>
        </p:nvSpPr>
        <p:spPr>
          <a:xfrm>
            <a:off x="9852951" y="1967452"/>
            <a:ext cx="2194173" cy="46415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8EF0687-A335-4E02-AC40-98369763CF68}"/>
              </a:ext>
            </a:extLst>
          </p:cNvPr>
          <p:cNvSpPr/>
          <p:nvPr/>
        </p:nvSpPr>
        <p:spPr>
          <a:xfrm flipH="1">
            <a:off x="6450273" y="1974641"/>
            <a:ext cx="2564168" cy="46415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69721D-97CD-4732-8173-4843CDAE4763}"/>
              </a:ext>
            </a:extLst>
          </p:cNvPr>
          <p:cNvSpPr/>
          <p:nvPr/>
        </p:nvSpPr>
        <p:spPr>
          <a:xfrm>
            <a:off x="1991600" y="1967452"/>
            <a:ext cx="4367972" cy="4641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C3E3F4-45CA-41A2-A2CF-F8B813669889}"/>
              </a:ext>
            </a:extLst>
          </p:cNvPr>
          <p:cNvSpPr/>
          <p:nvPr/>
        </p:nvSpPr>
        <p:spPr>
          <a:xfrm>
            <a:off x="183946" y="1967453"/>
            <a:ext cx="1590533" cy="4641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4849189-CA4A-47BE-8F5A-AEB9C0DF7018}"/>
              </a:ext>
            </a:extLst>
          </p:cNvPr>
          <p:cNvSpPr/>
          <p:nvPr/>
        </p:nvSpPr>
        <p:spPr>
          <a:xfrm>
            <a:off x="2083241" y="207678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activate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線箭頭接點 4">
            <a:extLst>
              <a:ext uri="{FF2B5EF4-FFF2-40B4-BE49-F238E27FC236}">
                <a16:creationId xmlns:a16="http://schemas.microsoft.com/office/drawing/2014/main" id="{08D00832-3F00-41FD-9254-E57D969ECEA9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1184745" y="2527033"/>
            <a:ext cx="898496" cy="85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D806EB3C-B7F4-485A-87B0-CB783E96CF15}"/>
              </a:ext>
            </a:extLst>
          </p:cNvPr>
          <p:cNvSpPr/>
          <p:nvPr/>
        </p:nvSpPr>
        <p:spPr>
          <a:xfrm>
            <a:off x="231338" y="2928990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CC2DBD9-425C-439D-A31A-36384B82E36D}"/>
              </a:ext>
            </a:extLst>
          </p:cNvPr>
          <p:cNvSpPr/>
          <p:nvPr/>
        </p:nvSpPr>
        <p:spPr>
          <a:xfrm>
            <a:off x="2083241" y="3829486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9DCF5D2-6254-4E12-BEAC-32C2A63D9F49}"/>
              </a:ext>
            </a:extLst>
          </p:cNvPr>
          <p:cNvSpPr/>
          <p:nvPr/>
        </p:nvSpPr>
        <p:spPr>
          <a:xfrm>
            <a:off x="4661441" y="2977281"/>
            <a:ext cx="1238427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F77D12A-C916-47C4-97AA-6564CD2EA4E8}"/>
              </a:ext>
            </a:extLst>
          </p:cNvPr>
          <p:cNvSpPr/>
          <p:nvPr/>
        </p:nvSpPr>
        <p:spPr>
          <a:xfrm>
            <a:off x="6546181" y="2036266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EA9093CD-F546-40E1-8A86-663B02742823}"/>
              </a:ext>
            </a:extLst>
          </p:cNvPr>
          <p:cNvSpPr/>
          <p:nvPr/>
        </p:nvSpPr>
        <p:spPr>
          <a:xfrm>
            <a:off x="6546181" y="4034130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5C6D721-FD16-450D-B150-855E295A8489}"/>
              </a:ext>
            </a:extLst>
          </p:cNvPr>
          <p:cNvSpPr/>
          <p:nvPr/>
        </p:nvSpPr>
        <p:spPr>
          <a:xfrm>
            <a:off x="10045149" y="2076785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100980B2-1FC1-4E56-AC39-908A48B796BD}"/>
              </a:ext>
            </a:extLst>
          </p:cNvPr>
          <p:cNvSpPr/>
          <p:nvPr/>
        </p:nvSpPr>
        <p:spPr>
          <a:xfrm>
            <a:off x="10045149" y="4074649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線箭頭接點 4">
            <a:extLst>
              <a:ext uri="{FF2B5EF4-FFF2-40B4-BE49-F238E27FC236}">
                <a16:creationId xmlns:a16="http://schemas.microsoft.com/office/drawing/2014/main" id="{D9F6A6D9-340A-4B41-92D2-8CE29D570923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184745" y="3379238"/>
            <a:ext cx="898496" cy="900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4">
            <a:extLst>
              <a:ext uri="{FF2B5EF4-FFF2-40B4-BE49-F238E27FC236}">
                <a16:creationId xmlns:a16="http://schemas.microsoft.com/office/drawing/2014/main" id="{E659265F-A0FD-4C33-A197-8E5F23CC61DA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4227199" y="2527033"/>
            <a:ext cx="434242" cy="900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4">
            <a:extLst>
              <a:ext uri="{FF2B5EF4-FFF2-40B4-BE49-F238E27FC236}">
                <a16:creationId xmlns:a16="http://schemas.microsoft.com/office/drawing/2014/main" id="{0F2BE244-5024-4FCC-952A-541D139E9D0D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4227199" y="3427529"/>
            <a:ext cx="434242" cy="85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4">
            <a:extLst>
              <a:ext uri="{FF2B5EF4-FFF2-40B4-BE49-F238E27FC236}">
                <a16:creationId xmlns:a16="http://schemas.microsoft.com/office/drawing/2014/main" id="{E6C65DA3-6229-4752-92F6-60CC91E8943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5899868" y="2486514"/>
            <a:ext cx="646313" cy="941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4">
            <a:extLst>
              <a:ext uri="{FF2B5EF4-FFF2-40B4-BE49-F238E27FC236}">
                <a16:creationId xmlns:a16="http://schemas.microsoft.com/office/drawing/2014/main" id="{51CCA7CB-F905-40F3-9E17-56CBF1606FB8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5899868" y="3427529"/>
            <a:ext cx="646313" cy="1056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箭號: 左-右雙向 41">
            <a:extLst>
              <a:ext uri="{FF2B5EF4-FFF2-40B4-BE49-F238E27FC236}">
                <a16:creationId xmlns:a16="http://schemas.microsoft.com/office/drawing/2014/main" id="{D0E8E2A7-7348-47CE-A9B1-3844A5704107}"/>
              </a:ext>
            </a:extLst>
          </p:cNvPr>
          <p:cNvSpPr/>
          <p:nvPr/>
        </p:nvSpPr>
        <p:spPr>
          <a:xfrm>
            <a:off x="8918533" y="2319580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左-右雙向 44">
            <a:extLst>
              <a:ext uri="{FF2B5EF4-FFF2-40B4-BE49-F238E27FC236}">
                <a16:creationId xmlns:a16="http://schemas.microsoft.com/office/drawing/2014/main" id="{1F98F4CD-D888-4936-BB1D-E47B60820C5B}"/>
              </a:ext>
            </a:extLst>
          </p:cNvPr>
          <p:cNvSpPr/>
          <p:nvPr/>
        </p:nvSpPr>
        <p:spPr>
          <a:xfrm>
            <a:off x="8943893" y="4317444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內容版面配置區 2">
            <a:extLst>
              <a:ext uri="{FF2B5EF4-FFF2-40B4-BE49-F238E27FC236}">
                <a16:creationId xmlns:a16="http://schemas.microsoft.com/office/drawing/2014/main" id="{E525037F-D7DE-4115-8E12-748ECFA5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911" y="160664"/>
            <a:ext cx="3768918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Step1 : define model</a:t>
            </a:r>
            <a:endParaRPr lang="zh-TW" altLang="en-US" dirty="0"/>
          </a:p>
        </p:txBody>
      </p: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1319BD3D-435D-469B-A70C-A7EDD000F724}"/>
              </a:ext>
            </a:extLst>
          </p:cNvPr>
          <p:cNvSpPr txBox="1">
            <a:spLocks/>
          </p:cNvSpPr>
          <p:nvPr/>
        </p:nvSpPr>
        <p:spPr>
          <a:xfrm>
            <a:off x="2485911" y="772238"/>
            <a:ext cx="3768918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Step2 : define Loss</a:t>
            </a:r>
            <a:endParaRPr lang="zh-TW" altLang="en-US" dirty="0"/>
          </a:p>
        </p:txBody>
      </p:sp>
      <p:sp>
        <p:nvSpPr>
          <p:cNvPr id="50" name="內容版面配置區 2">
            <a:extLst>
              <a:ext uri="{FF2B5EF4-FFF2-40B4-BE49-F238E27FC236}">
                <a16:creationId xmlns:a16="http://schemas.microsoft.com/office/drawing/2014/main" id="{91675325-08E5-4357-8324-54F1CCB17194}"/>
              </a:ext>
            </a:extLst>
          </p:cNvPr>
          <p:cNvSpPr txBox="1">
            <a:spLocks/>
          </p:cNvSpPr>
          <p:nvPr/>
        </p:nvSpPr>
        <p:spPr>
          <a:xfrm>
            <a:off x="2485911" y="1332239"/>
            <a:ext cx="4711594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Step3 : Pick the best model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F84E2C7-7163-4F20-A512-C3EB2AF6F080}"/>
              </a:ext>
            </a:extLst>
          </p:cNvPr>
          <p:cNvSpPr txBox="1"/>
          <p:nvPr/>
        </p:nvSpPr>
        <p:spPr>
          <a:xfrm>
            <a:off x="231338" y="1974641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F449C34-DD24-4BC5-8940-6B73C43846C4}"/>
              </a:ext>
            </a:extLst>
          </p:cNvPr>
          <p:cNvSpPr txBox="1"/>
          <p:nvPr/>
        </p:nvSpPr>
        <p:spPr>
          <a:xfrm>
            <a:off x="261849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DD36111-20E4-4EE7-94CC-3B2597F81C38}"/>
              </a:ext>
            </a:extLst>
          </p:cNvPr>
          <p:cNvSpPr txBox="1"/>
          <p:nvPr/>
        </p:nvSpPr>
        <p:spPr>
          <a:xfrm>
            <a:off x="4629821" y="6223792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35D0315-C286-4E14-85B1-B3F956C9B69B}"/>
              </a:ext>
            </a:extLst>
          </p:cNvPr>
          <p:cNvSpPr txBox="1"/>
          <p:nvPr/>
        </p:nvSpPr>
        <p:spPr>
          <a:xfrm>
            <a:off x="7284690" y="6206558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AE7E00C-CDA9-4C2F-8692-94257A198AA2}"/>
              </a:ext>
            </a:extLst>
          </p:cNvPr>
          <p:cNvSpPr txBox="1"/>
          <p:nvPr/>
        </p:nvSpPr>
        <p:spPr>
          <a:xfrm>
            <a:off x="10774556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E87BBD7-86EA-414D-AEBF-27ADE12CD535}"/>
              </a:ext>
            </a:extLst>
          </p:cNvPr>
          <p:cNvSpPr txBox="1"/>
          <p:nvPr/>
        </p:nvSpPr>
        <p:spPr>
          <a:xfrm>
            <a:off x="11203849" y="5493046"/>
            <a:ext cx="9881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Label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783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6" grpId="0" animBg="1"/>
      <p:bldP spid="54" grpId="0" animBg="1"/>
      <p:bldP spid="51" grpId="0" animBg="1"/>
      <p:bldP spid="5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2" grpId="0" animBg="1"/>
      <p:bldP spid="45" grpId="0" animBg="1"/>
      <p:bldP spid="48" grpId="0" build="p"/>
      <p:bldP spid="49" grpId="0"/>
      <p:bldP spid="50" grpId="0"/>
      <p:bldP spid="52" grpId="0"/>
      <p:bldP spid="53" grpId="0"/>
      <p:bldP spid="55" grpId="0"/>
      <p:bldP spid="57" grpId="0"/>
      <p:bldP spid="59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89AF0-DBDD-4419-9C2D-77C20DBC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Use </a:t>
            </a:r>
            <a:r>
              <a:rPr lang="en-US" altLang="zh-TW" dirty="0" err="1"/>
              <a:t>Keras</a:t>
            </a:r>
            <a:r>
              <a:rPr lang="en-US" altLang="zh-TW" dirty="0"/>
              <a:t> 2.X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6FBFD6-7254-40EE-8262-06AB5AEFFDF4}"/>
              </a:ext>
            </a:extLst>
          </p:cNvPr>
          <p:cNvSpPr/>
          <p:nvPr/>
        </p:nvSpPr>
        <p:spPr>
          <a:xfrm rot="5400000">
            <a:off x="1386616" y="82922"/>
            <a:ext cx="849591" cy="3221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D49C071-202C-4E4E-945B-07F9B1201BC6}"/>
              </a:ext>
            </a:extLst>
          </p:cNvPr>
          <p:cNvSpPr/>
          <p:nvPr/>
        </p:nvSpPr>
        <p:spPr>
          <a:xfrm>
            <a:off x="557261" y="1356737"/>
            <a:ext cx="664956" cy="6739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C64A55-1E71-40FA-B190-0C841284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21" y="1180500"/>
            <a:ext cx="2791215" cy="35247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5F759F2E-7005-42AA-A06C-64733178DE44}"/>
              </a:ext>
            </a:extLst>
          </p:cNvPr>
          <p:cNvSpPr/>
          <p:nvPr/>
        </p:nvSpPr>
        <p:spPr>
          <a:xfrm>
            <a:off x="1385381" y="1356737"/>
            <a:ext cx="664956" cy="6739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2BECA4-7AEE-4752-B7FD-46E03A2E07BC}"/>
              </a:ext>
            </a:extLst>
          </p:cNvPr>
          <p:cNvSpPr txBox="1"/>
          <p:nvPr/>
        </p:nvSpPr>
        <p:spPr>
          <a:xfrm>
            <a:off x="2009598" y="1806309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FCED48-D671-4E6F-8686-61A8374FD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21" y="1818419"/>
            <a:ext cx="3219899" cy="3334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3FC4D69-05D3-4CCF-B6D9-A8B191D6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253" y="2674865"/>
            <a:ext cx="7754432" cy="6001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E8E1D64-F232-4A05-90C8-4E07CEA8AE8E}"/>
              </a:ext>
            </a:extLst>
          </p:cNvPr>
          <p:cNvSpPr/>
          <p:nvPr/>
        </p:nvSpPr>
        <p:spPr>
          <a:xfrm rot="5400000">
            <a:off x="722514" y="2162017"/>
            <a:ext cx="2195901" cy="3221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CD4CC92-28CC-464B-AD5F-67BCAA21BB27}"/>
              </a:ext>
            </a:extLst>
          </p:cNvPr>
          <p:cNvSpPr/>
          <p:nvPr/>
        </p:nvSpPr>
        <p:spPr>
          <a:xfrm>
            <a:off x="264902" y="2978752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activate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7D7F533-485A-45BB-91B6-2C2385FAC45E}"/>
              </a:ext>
            </a:extLst>
          </p:cNvPr>
          <p:cNvSpPr/>
          <p:nvPr/>
        </p:nvSpPr>
        <p:spPr>
          <a:xfrm>
            <a:off x="2556508" y="3128920"/>
            <a:ext cx="775607" cy="6001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線箭頭接點 4">
            <a:extLst>
              <a:ext uri="{FF2B5EF4-FFF2-40B4-BE49-F238E27FC236}">
                <a16:creationId xmlns:a16="http://schemas.microsoft.com/office/drawing/2014/main" id="{4C468C02-717A-42C8-98FE-5158A327B96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05347" y="2030703"/>
            <a:ext cx="431534" cy="948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4">
            <a:extLst>
              <a:ext uri="{FF2B5EF4-FFF2-40B4-BE49-F238E27FC236}">
                <a16:creationId xmlns:a16="http://schemas.microsoft.com/office/drawing/2014/main" id="{6468A2C0-3C61-4062-B940-15C1F7147B54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889739" y="2030703"/>
            <a:ext cx="2054573" cy="1098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4">
            <a:extLst>
              <a:ext uri="{FF2B5EF4-FFF2-40B4-BE49-F238E27FC236}">
                <a16:creationId xmlns:a16="http://schemas.microsoft.com/office/drawing/2014/main" id="{3762BA45-4A00-40CA-ADE7-BD719E7DEF21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 flipH="1">
            <a:off x="1336881" y="2030703"/>
            <a:ext cx="380978" cy="948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4">
            <a:extLst>
              <a:ext uri="{FF2B5EF4-FFF2-40B4-BE49-F238E27FC236}">
                <a16:creationId xmlns:a16="http://schemas.microsoft.com/office/drawing/2014/main" id="{9249B73A-E128-4ED8-BEED-558E2AB08F6E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1717859" y="2030703"/>
            <a:ext cx="1226453" cy="1098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B0DA23E2-F199-4E86-A2A6-A5B5086DC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754" y="4312209"/>
            <a:ext cx="6487430" cy="562053"/>
          </a:xfrm>
          <a:prstGeom prst="rect">
            <a:avLst/>
          </a:prstGeom>
        </p:spPr>
      </p:pic>
      <p:sp>
        <p:nvSpPr>
          <p:cNvPr id="27" name="橢圓 26">
            <a:extLst>
              <a:ext uri="{FF2B5EF4-FFF2-40B4-BE49-F238E27FC236}">
                <a16:creationId xmlns:a16="http://schemas.microsoft.com/office/drawing/2014/main" id="{6D4A6A61-FDC8-49F6-9B3B-674411702E96}"/>
              </a:ext>
            </a:extLst>
          </p:cNvPr>
          <p:cNvSpPr/>
          <p:nvPr/>
        </p:nvSpPr>
        <p:spPr>
          <a:xfrm>
            <a:off x="1833862" y="4183566"/>
            <a:ext cx="775607" cy="6001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線箭頭接點 4">
            <a:extLst>
              <a:ext uri="{FF2B5EF4-FFF2-40B4-BE49-F238E27FC236}">
                <a16:creationId xmlns:a16="http://schemas.microsoft.com/office/drawing/2014/main" id="{B45F1318-3074-40F0-951F-E9FECA9FEFD5}"/>
              </a:ext>
            </a:extLst>
          </p:cNvPr>
          <p:cNvCxnSpPr>
            <a:cxnSpLocks/>
            <a:stCxn id="12" idx="4"/>
            <a:endCxn id="27" idx="0"/>
          </p:cNvCxnSpPr>
          <p:nvPr/>
        </p:nvCxnSpPr>
        <p:spPr>
          <a:xfrm>
            <a:off x="1336881" y="3879248"/>
            <a:ext cx="884785" cy="304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4">
            <a:extLst>
              <a:ext uri="{FF2B5EF4-FFF2-40B4-BE49-F238E27FC236}">
                <a16:creationId xmlns:a16="http://schemas.microsoft.com/office/drawing/2014/main" id="{BAB8B71B-F515-441A-A60B-08F1A19F1EF7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>
          <a:xfrm flipH="1">
            <a:off x="2221666" y="3729080"/>
            <a:ext cx="722646" cy="454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71F3C3D-C24F-4F11-80A9-B0F7C8F5357E}"/>
              </a:ext>
            </a:extLst>
          </p:cNvPr>
          <p:cNvSpPr txBox="1"/>
          <p:nvPr/>
        </p:nvSpPr>
        <p:spPr>
          <a:xfrm>
            <a:off x="256238" y="4544954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FC451F-83A1-4EA8-8550-B24EE306AB2B}"/>
              </a:ext>
            </a:extLst>
          </p:cNvPr>
          <p:cNvSpPr/>
          <p:nvPr/>
        </p:nvSpPr>
        <p:spPr>
          <a:xfrm rot="5400000" flipH="1">
            <a:off x="1220045" y="4305388"/>
            <a:ext cx="1191785" cy="3230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60184550-747B-49AC-9A75-AFFE9ACC66B5}"/>
              </a:ext>
            </a:extLst>
          </p:cNvPr>
          <p:cNvSpPr/>
          <p:nvPr/>
        </p:nvSpPr>
        <p:spPr>
          <a:xfrm>
            <a:off x="841816" y="5410567"/>
            <a:ext cx="886350" cy="683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0" name="直線箭頭接點 4">
            <a:extLst>
              <a:ext uri="{FF2B5EF4-FFF2-40B4-BE49-F238E27FC236}">
                <a16:creationId xmlns:a16="http://schemas.microsoft.com/office/drawing/2014/main" id="{2A574B66-971D-4138-A367-A114F92D2826}"/>
              </a:ext>
            </a:extLst>
          </p:cNvPr>
          <p:cNvCxnSpPr>
            <a:cxnSpLocks/>
            <a:stCxn id="27" idx="4"/>
            <a:endCxn id="38" idx="0"/>
          </p:cNvCxnSpPr>
          <p:nvPr/>
        </p:nvCxnSpPr>
        <p:spPr>
          <a:xfrm flipH="1">
            <a:off x="1284991" y="4783726"/>
            <a:ext cx="936675" cy="626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88EBFA4-EB2F-42CD-8FAE-BE6F05B88CD8}"/>
              </a:ext>
            </a:extLst>
          </p:cNvPr>
          <p:cNvSpPr txBox="1"/>
          <p:nvPr/>
        </p:nvSpPr>
        <p:spPr>
          <a:xfrm>
            <a:off x="256237" y="6150558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33DB22E4-F757-444D-9DE8-8169AF3F2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174" y="5781774"/>
            <a:ext cx="6906589" cy="562053"/>
          </a:xfrm>
          <a:prstGeom prst="rect">
            <a:avLst/>
          </a:prstGeom>
        </p:spPr>
      </p:pic>
      <p:sp>
        <p:nvSpPr>
          <p:cNvPr id="46" name="橢圓 45">
            <a:extLst>
              <a:ext uri="{FF2B5EF4-FFF2-40B4-BE49-F238E27FC236}">
                <a16:creationId xmlns:a16="http://schemas.microsoft.com/office/drawing/2014/main" id="{22B10A25-3F50-446B-856E-1D91510E4865}"/>
              </a:ext>
            </a:extLst>
          </p:cNvPr>
          <p:cNvSpPr/>
          <p:nvPr/>
        </p:nvSpPr>
        <p:spPr>
          <a:xfrm>
            <a:off x="2331085" y="5466765"/>
            <a:ext cx="886350" cy="683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8" name="直線箭頭接點 4">
            <a:extLst>
              <a:ext uri="{FF2B5EF4-FFF2-40B4-BE49-F238E27FC236}">
                <a16:creationId xmlns:a16="http://schemas.microsoft.com/office/drawing/2014/main" id="{455935AA-7ECB-4194-BF61-3C2034C0C67C}"/>
              </a:ext>
            </a:extLst>
          </p:cNvPr>
          <p:cNvCxnSpPr>
            <a:cxnSpLocks/>
            <a:stCxn id="27" idx="4"/>
            <a:endCxn id="46" idx="0"/>
          </p:cNvCxnSpPr>
          <p:nvPr/>
        </p:nvCxnSpPr>
        <p:spPr>
          <a:xfrm>
            <a:off x="2221666" y="4783726"/>
            <a:ext cx="552594" cy="683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內容版面配置區 2">
            <a:extLst>
              <a:ext uri="{FF2B5EF4-FFF2-40B4-BE49-F238E27FC236}">
                <a16:creationId xmlns:a16="http://schemas.microsoft.com/office/drawing/2014/main" id="{2766AA44-C3DC-4430-8142-A4CB4194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767" y="169106"/>
            <a:ext cx="3768918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Step1 : define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2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34" grpId="0"/>
      <p:bldP spid="37" grpId="0" animBg="1"/>
      <p:bldP spid="38" grpId="0" animBg="1"/>
      <p:bldP spid="43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0B54E313-64A1-42BA-87BB-172376F1CBEC}"/>
              </a:ext>
            </a:extLst>
          </p:cNvPr>
          <p:cNvSpPr txBox="1">
            <a:spLocks/>
          </p:cNvSpPr>
          <p:nvPr/>
        </p:nvSpPr>
        <p:spPr>
          <a:xfrm>
            <a:off x="8959139" y="165656"/>
            <a:ext cx="3768918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Step2 : define Loss</a:t>
            </a:r>
            <a:endParaRPr lang="zh-TW" altLang="en-US" dirty="0"/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E72E834A-C930-41FC-BB2C-98D54669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03" y="165656"/>
            <a:ext cx="6902513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Configure model</a:t>
            </a:r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8C846E2F-7134-4C20-BCD2-22420B6C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92" y="633145"/>
            <a:ext cx="5468113" cy="90500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F780BF2-3711-4E3B-ADA4-F0899D24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92" y="2411527"/>
            <a:ext cx="2743583" cy="924054"/>
          </a:xfrm>
          <a:prstGeom prst="rect">
            <a:avLst/>
          </a:prstGeom>
        </p:spPr>
      </p:pic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92ADB98B-DB20-493A-991A-1848195C005D}"/>
              </a:ext>
            </a:extLst>
          </p:cNvPr>
          <p:cNvSpPr txBox="1">
            <a:spLocks/>
          </p:cNvSpPr>
          <p:nvPr/>
        </p:nvSpPr>
        <p:spPr>
          <a:xfrm>
            <a:off x="584703" y="1898253"/>
            <a:ext cx="5788937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Training  model</a:t>
            </a:r>
            <a:endParaRPr lang="zh-TW" altLang="en-US" dirty="0"/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DED436CE-55BE-434E-9E6B-25D05E153D64}"/>
              </a:ext>
            </a:extLst>
          </p:cNvPr>
          <p:cNvSpPr txBox="1">
            <a:spLocks/>
          </p:cNvSpPr>
          <p:nvPr/>
        </p:nvSpPr>
        <p:spPr>
          <a:xfrm>
            <a:off x="7854616" y="2453699"/>
            <a:ext cx="4711594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Step3 : Pick the best model</a:t>
            </a:r>
            <a:endParaRPr lang="zh-TW" altLang="en-US" dirty="0"/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D9167FF-CC0C-4540-A5A3-2EB9530ADE4D}"/>
              </a:ext>
            </a:extLst>
          </p:cNvPr>
          <p:cNvSpPr txBox="1">
            <a:spLocks/>
          </p:cNvSpPr>
          <p:nvPr/>
        </p:nvSpPr>
        <p:spPr>
          <a:xfrm>
            <a:off x="584703" y="3692788"/>
            <a:ext cx="5788937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Evaluate model</a:t>
            </a:r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4893044B-462A-46E8-A30D-1556BDCCB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992" y="4517484"/>
            <a:ext cx="5877745" cy="285790"/>
          </a:xfrm>
          <a:prstGeom prst="rect">
            <a:avLst/>
          </a:prstGeom>
        </p:spPr>
      </p:pic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2FCF4390-5448-4372-808E-044E243C3EC8}"/>
              </a:ext>
            </a:extLst>
          </p:cNvPr>
          <p:cNvSpPr txBox="1">
            <a:spLocks/>
          </p:cNvSpPr>
          <p:nvPr/>
        </p:nvSpPr>
        <p:spPr>
          <a:xfrm>
            <a:off x="584702" y="5345080"/>
            <a:ext cx="5788937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Use model</a:t>
            </a:r>
            <a:endParaRPr lang="zh-TW" altLang="en-US" dirty="0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7AEB252-B841-4CA2-A3B7-5CB16140F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992" y="6136145"/>
            <a:ext cx="342947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F20B3FBE-4A54-43AE-B671-91672BD1F97B}"/>
              </a:ext>
            </a:extLst>
          </p:cNvPr>
          <p:cNvSpPr txBox="1">
            <a:spLocks/>
          </p:cNvSpPr>
          <p:nvPr/>
        </p:nvSpPr>
        <p:spPr>
          <a:xfrm>
            <a:off x="1834718" y="2653463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Keras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API in classification problem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6254686-C0F0-41E6-936A-BAED27A3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878" y="3701968"/>
            <a:ext cx="7089559" cy="112652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AIWorkshop0401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AIWorkshop0402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752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E27236-5453-4777-B9E5-0900AF5E6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24" b="76823" l="9961" r="96387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 l="11760" b="26837"/>
          <a:stretch/>
        </p:blipFill>
        <p:spPr>
          <a:xfrm>
            <a:off x="0" y="-18137"/>
            <a:ext cx="12133690" cy="6876137"/>
          </a:xfrm>
          <a:prstGeom prst="rect">
            <a:avLst/>
          </a:prstGeom>
          <a:noFill/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00B59F-7D2E-4817-A296-142AB0F7FFDD}"/>
              </a:ext>
            </a:extLst>
          </p:cNvPr>
          <p:cNvSpPr/>
          <p:nvPr/>
        </p:nvSpPr>
        <p:spPr>
          <a:xfrm>
            <a:off x="8126233" y="157245"/>
            <a:ext cx="4007457" cy="580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LV5: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完成一個下雨預測專案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2F011B-D14F-4C39-BBEA-498081A81F73}"/>
              </a:ext>
            </a:extLst>
          </p:cNvPr>
          <p:cNvSpPr/>
          <p:nvPr/>
        </p:nvSpPr>
        <p:spPr>
          <a:xfrm>
            <a:off x="320704" y="5935647"/>
            <a:ext cx="2225041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LV1: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C373C5-81F4-44C0-870A-0C39F66A49F2}"/>
              </a:ext>
            </a:extLst>
          </p:cNvPr>
          <p:cNvSpPr/>
          <p:nvPr/>
        </p:nvSpPr>
        <p:spPr>
          <a:xfrm>
            <a:off x="2720674" y="4910590"/>
            <a:ext cx="2647784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LV2: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B411F-D810-4292-ACC4-826423CF987C}"/>
              </a:ext>
            </a:extLst>
          </p:cNvPr>
          <p:cNvSpPr/>
          <p:nvPr/>
        </p:nvSpPr>
        <p:spPr>
          <a:xfrm>
            <a:off x="5288941" y="3429000"/>
            <a:ext cx="2988365" cy="5804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LV3: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認識深度學習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E813E6-2DFB-4051-B2BA-77143914B699}"/>
              </a:ext>
            </a:extLst>
          </p:cNvPr>
          <p:cNvSpPr/>
          <p:nvPr/>
        </p:nvSpPr>
        <p:spPr>
          <a:xfrm>
            <a:off x="7319176" y="2073968"/>
            <a:ext cx="2647784" cy="5804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LV4: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Keras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04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ADB55-BE3B-4F66-ACBA-397BE703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Check our weather data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499BE3-7BA1-40B5-ADC7-3F50D688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341"/>
            <a:ext cx="12192000" cy="1109579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2F855C8-BD6F-4E7F-9661-F4A4A3E7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687"/>
            <a:ext cx="10515600" cy="414648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 &amp; Max Temp: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最高最低溫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Rainfall: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雨量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Evaporation: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蒸發量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Sunshine: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日照量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WindDir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speed: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風向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風速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Humidity: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濕度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Pressure: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氣壓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Cloud: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雲量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RainToday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Label: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true=1, false = 0</a:t>
            </a:r>
          </a:p>
          <a:p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62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436</Words>
  <Application>Microsoft Office PowerPoint</Application>
  <PresentationFormat>寬螢幕</PresentationFormat>
  <Paragraphs>154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Microsoft YaHei</vt:lpstr>
      <vt:lpstr>新細明體</vt:lpstr>
      <vt:lpstr>Arial</vt:lpstr>
      <vt:lpstr>Calibri</vt:lpstr>
      <vt:lpstr>Calibri Light</vt:lpstr>
      <vt:lpstr>Office 佈景主題</vt:lpstr>
      <vt:lpstr>深度學習挑戰 – 實作天氣數據</vt:lpstr>
      <vt:lpstr>PowerPoint 簡報</vt:lpstr>
      <vt:lpstr>歸類0與1</vt:lpstr>
      <vt:lpstr>PowerPoint 簡報</vt:lpstr>
      <vt:lpstr>Use Keras 2.X</vt:lpstr>
      <vt:lpstr>PowerPoint 簡報</vt:lpstr>
      <vt:lpstr>PowerPoint 簡報</vt:lpstr>
      <vt:lpstr>PowerPoint 簡報</vt:lpstr>
      <vt:lpstr>Check our weather data</vt:lpstr>
      <vt:lpstr>下雨0與1，0為不下雨，1為下雨</vt:lpstr>
      <vt:lpstr>PowerPoint 簡報</vt:lpstr>
      <vt:lpstr>還記得數字0與1的分類模型…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深度學習挑戰 – 實作天氣數據</dc:title>
  <dc:creator>熠程 黃</dc:creator>
  <cp:lastModifiedBy>熠程 黃</cp:lastModifiedBy>
  <cp:revision>35</cp:revision>
  <dcterms:created xsi:type="dcterms:W3CDTF">2022-01-31T04:59:29Z</dcterms:created>
  <dcterms:modified xsi:type="dcterms:W3CDTF">2022-02-03T06:25:41Z</dcterms:modified>
</cp:coreProperties>
</file>