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73" r:id="rId6"/>
    <p:sldId id="276" r:id="rId7"/>
    <p:sldId id="293" r:id="rId8"/>
    <p:sldId id="277" r:id="rId9"/>
    <p:sldId id="263" r:id="rId10"/>
    <p:sldId id="266" r:id="rId11"/>
    <p:sldId id="279" r:id="rId12"/>
    <p:sldId id="268" r:id="rId13"/>
    <p:sldId id="270" r:id="rId14"/>
    <p:sldId id="271" r:id="rId15"/>
    <p:sldId id="272" r:id="rId16"/>
    <p:sldId id="280" r:id="rId17"/>
    <p:sldId id="274" r:id="rId18"/>
    <p:sldId id="281" r:id="rId19"/>
    <p:sldId id="284" r:id="rId20"/>
    <p:sldId id="264" r:id="rId21"/>
    <p:sldId id="296" r:id="rId22"/>
    <p:sldId id="292" r:id="rId23"/>
    <p:sldId id="297" r:id="rId24"/>
    <p:sldId id="298" r:id="rId25"/>
    <p:sldId id="288" r:id="rId26"/>
    <p:sldId id="265" r:id="rId27"/>
    <p:sldId id="290" r:id="rId28"/>
    <p:sldId id="299" r:id="rId2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58" autoAdjust="0"/>
    <p:restoredTop sz="79744" autoAdjust="0"/>
  </p:normalViewPr>
  <p:slideViewPr>
    <p:cSldViewPr snapToGrid="0">
      <p:cViewPr varScale="1">
        <p:scale>
          <a:sx n="104" d="100"/>
          <a:sy n="104" d="100"/>
        </p:scale>
        <p:origin x="8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DAE642-7F71-4208-B212-AD678FE452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5A0824D-10A2-432C-97F5-692C3C664E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63FE6D9-D81F-461B-8FC4-9887B8E2F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4DAA-3C6E-41A5-A3C8-68DE86596504}" type="datetimeFigureOut">
              <a:rPr lang="zh-TW" altLang="en-US" smtClean="0"/>
              <a:t>2022/3/16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A96370A-CD63-4454-AF34-0EC919EF6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3A2EF1C-4AD5-4FB2-8A45-AF21884CE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B6798-ED36-4947-A84B-705737BFD4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8711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0D63F9-F063-41B0-8DAD-1CC4EFB27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12E7EEA-F73F-4997-BA88-3D1C308185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37F6AC5-A728-4F01-9F49-85F9427A5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4DAA-3C6E-41A5-A3C8-68DE86596504}" type="datetimeFigureOut">
              <a:rPr lang="zh-TW" altLang="en-US" smtClean="0"/>
              <a:t>2022/3/16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D5B8B4C-9CB6-4EBD-9AFE-DCA578EC6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01DAABF-09FA-4C50-8C49-33489C04B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B6798-ED36-4947-A84B-705737BFD4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869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A949B0D-E78D-4C4B-866A-BA3D477505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79E319F-5B92-4D88-B8D8-7D46AD1565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6B019D4-16FB-4AD6-86A7-197741205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4DAA-3C6E-41A5-A3C8-68DE86596504}" type="datetimeFigureOut">
              <a:rPr lang="zh-TW" altLang="en-US" smtClean="0"/>
              <a:t>2022/3/16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CA441DE-60E9-46B3-B027-B8B4EFE65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46BDE1A-CDEB-4DF4-AA0B-E05079F15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B6798-ED36-4947-A84B-705737BFD4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6306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F6D7E6-F0C9-433A-8032-AEA2E6768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18043AC-F47C-46CE-9A8D-05CF5BA1F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670AFF9-3EA2-412B-B3F3-4BD149806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4DAA-3C6E-41A5-A3C8-68DE86596504}" type="datetimeFigureOut">
              <a:rPr lang="zh-TW" altLang="en-US" smtClean="0"/>
              <a:t>2022/3/16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79E1986-435D-47C7-94A3-8AF1D9060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D74FBFB-69B9-4833-9C9D-2F5F352BE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B6798-ED36-4947-A84B-705737BFD4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522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8CD568-8959-41AA-A079-19C2F0078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601919B-968F-4121-ADE7-044226E462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B541F16-7606-4373-B0B7-F15F88CED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4DAA-3C6E-41A5-A3C8-68DE86596504}" type="datetimeFigureOut">
              <a:rPr lang="zh-TW" altLang="en-US" smtClean="0"/>
              <a:t>2022/3/16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33124DA-9C4B-4264-B693-C8E1D6672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AFC1E84-61F2-4223-9BEC-9FC1FEE97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B6798-ED36-4947-A84B-705737BFD4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6947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08BA84-50DC-4216-9E54-57BC7309F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1E6169-2B80-4EFC-B458-905D6CE9D8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01C248B-48E4-4A45-9930-65F1613916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0955A6E-3B35-43DF-8A15-E5135DB45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4DAA-3C6E-41A5-A3C8-68DE86596504}" type="datetimeFigureOut">
              <a:rPr lang="zh-TW" altLang="en-US" smtClean="0"/>
              <a:t>2022/3/16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E7A5406-2A7B-4B95-9C12-A6B5452FB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3045CD9-8DD8-46D7-90D7-D5F115B3B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B6798-ED36-4947-A84B-705737BFD4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0572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A278D0-7ADF-4491-804E-0241890A7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DDFB18C-95DD-437F-B6BB-61ADA3FB77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D1E1617-25CE-4AC6-94CB-1BDB1CECE5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EBC47D1-4558-40A8-8202-84C71CDCD4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1AD0D95-BA7F-4E3E-8BF7-8318BA58D3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5B84418-3AE5-403B-8C1D-866BDE12F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4DAA-3C6E-41A5-A3C8-68DE86596504}" type="datetimeFigureOut">
              <a:rPr lang="zh-TW" altLang="en-US" smtClean="0"/>
              <a:t>2022/3/16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FACBBA3-9D66-41E1-B186-19D340207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AE9D09F-0500-4A15-A4E4-6F0936802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B6798-ED36-4947-A84B-705737BFD4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0423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785238-A17C-4FBF-B012-308FEDC89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E477B14-051C-4CCC-BB65-C39630EFE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4DAA-3C6E-41A5-A3C8-68DE86596504}" type="datetimeFigureOut">
              <a:rPr lang="zh-TW" altLang="en-US" smtClean="0"/>
              <a:t>2022/3/16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E9820CA-2BC6-46C8-9AA8-4BA98CC71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7BCA2A0-D64B-4B7F-8133-2A92E1D9C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B6798-ED36-4947-A84B-705737BFD4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3062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80B6929-34C3-4C8B-AB6C-4FC44C7C1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4DAA-3C6E-41A5-A3C8-68DE86596504}" type="datetimeFigureOut">
              <a:rPr lang="zh-TW" altLang="en-US" smtClean="0"/>
              <a:t>2022/3/16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CAE7E75-73AF-4C9E-9E1A-969B56BA8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ADEDDDA-76AC-41B2-9E13-21F3674F2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B6798-ED36-4947-A84B-705737BFD4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1150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079F0B-4652-4848-8D90-830A7042B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34CD112-C7F6-407D-A1FB-C2CEC050C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2937613-FC57-4A9C-B8BD-B8603C9710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26DB855-923A-4270-A400-359E2B92D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4DAA-3C6E-41A5-A3C8-68DE86596504}" type="datetimeFigureOut">
              <a:rPr lang="zh-TW" altLang="en-US" smtClean="0"/>
              <a:t>2022/3/16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639439B-F906-4CEE-8C44-26B97726C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1DFB455-318E-4EC2-995E-BBF610D40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B6798-ED36-4947-A84B-705737BFD4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1899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030C29-9821-42A7-9DEE-084A8AB36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B8EB14A-33D0-4D6C-9E87-108F30CB88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ED1032F-F985-4786-B341-EC3312277D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9E1FBE8-2CDD-40EB-B050-4586F65C0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4DAA-3C6E-41A5-A3C8-68DE86596504}" type="datetimeFigureOut">
              <a:rPr lang="zh-TW" altLang="en-US" smtClean="0"/>
              <a:t>2022/3/16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7F85B92-549F-4BF6-91BB-EC6FBDC53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289C6C4-ECF0-4F26-B817-E5A2CC6B7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B6798-ED36-4947-A84B-705737BFD4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2583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-80000"/>
                    </a14:imgEffect>
                    <a14:imgEffect>
                      <a14:brightnessContrast bright="-90000"/>
                    </a14:imgEffect>
                  </a14:imgLayer>
                </a14:imgProps>
              </a:ext>
            </a:extLst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645A597-A40A-4FAF-8D78-6F72FE95E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21" y="136525"/>
            <a:ext cx="10515600" cy="6145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016B24F-D6DC-47C1-BD70-7664C631E9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37A64F3-ADCE-4747-9F09-426E236628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24DAA-3C6E-41A5-A3C8-68DE86596504}" type="datetimeFigureOut">
              <a:rPr lang="zh-TW" altLang="en-US" smtClean="0"/>
              <a:t>2022/3/16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F8E0A3F-DCA6-42CE-BE2C-7889EC6A92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618DEEC-E458-4009-9A4C-26C7802987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B6798-ED36-4947-A84B-705737BFD4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954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YAHIP91QxEKpDdNsaSGLksHr90ambiXO?usp=sharing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kYZ1q_UmdmPSjQH2rmbXN_pam2yTFJEl?usp=sharing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ofdxDueTtl93YdLXJxB0IiXvBDHCJfVJ?usp=sharin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lab.research.google.com/drive/1Go4huhjAe4U1Fd8LK3INkcT_PTyLiqCh?usp=sharing" TargetMode="Externa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lab.research.google.com/drive/1t_SVn1qonykwMYjZbe2CLDhhS1I-F-y7?usp=sharing" TargetMode="External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colab.research.google.com/drive/1t_SVn1qonykwMYjZbe2CLDhhS1I-F-y7?usp=shar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GG94jvfP-W53d1s1DmE-rjCBqGuxi9lT?usp=sharing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GG94jvfP-W53d1s1DmE-rjCBqGuxi9lT?usp=sharing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8E7894-9118-47EA-BB1D-AB6D76FA74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07025CF-26AB-4DCC-960D-DEE96AD081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理論與實作</a:t>
            </a:r>
          </a:p>
        </p:txBody>
      </p:sp>
      <p:sp>
        <p:nvSpPr>
          <p:cNvPr id="4" name="副標題 2">
            <a:extLst>
              <a:ext uri="{FF2B5EF4-FFF2-40B4-BE49-F238E27FC236}">
                <a16:creationId xmlns:a16="http://schemas.microsoft.com/office/drawing/2014/main" id="{F6076AFA-80A1-49C4-B605-79E5B7DF2D57}"/>
              </a:ext>
            </a:extLst>
          </p:cNvPr>
          <p:cNvSpPr txBox="1">
            <a:spLocks/>
          </p:cNvSpPr>
          <p:nvPr/>
        </p:nvSpPr>
        <p:spPr>
          <a:xfrm>
            <a:off x="1524000" y="5735637"/>
            <a:ext cx="9144000" cy="10030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黃熠程</a:t>
            </a:r>
            <a:endParaRPr lang="en-US" altLang="zh-TW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TW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2022/01/15</a:t>
            </a:r>
            <a:endParaRPr lang="zh-TW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9209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F92685F0-3CD3-455C-84A8-A809BBE04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21" y="136525"/>
            <a:ext cx="10515600" cy="614589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數學計算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A742DFC4-66F5-4650-B43D-DCB41A163B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646406"/>
              </p:ext>
            </p:extLst>
          </p:nvPr>
        </p:nvGraphicFramePr>
        <p:xfrm>
          <a:off x="1107574" y="1100380"/>
          <a:ext cx="544647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3235">
                  <a:extLst>
                    <a:ext uri="{9D8B030D-6E8A-4147-A177-3AD203B41FA5}">
                      <a16:colId xmlns:a16="http://schemas.microsoft.com/office/drawing/2014/main" val="3200434382"/>
                    </a:ext>
                  </a:extLst>
                </a:gridCol>
                <a:gridCol w="2723235">
                  <a:extLst>
                    <a:ext uri="{9D8B030D-6E8A-4147-A177-3AD203B41FA5}">
                      <a16:colId xmlns:a16="http://schemas.microsoft.com/office/drawing/2014/main" val="213631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數學符號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功能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2669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+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加法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2854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-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減法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849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乘法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579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除法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123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//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只取得整數的除法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320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%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取餘數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001059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C884798C-A52D-461A-964F-759463FC40B6}"/>
              </a:ext>
            </a:extLst>
          </p:cNvPr>
          <p:cNvSpPr txBox="1"/>
          <p:nvPr/>
        </p:nvSpPr>
        <p:spPr>
          <a:xfrm>
            <a:off x="7472292" y="2469747"/>
            <a:ext cx="4172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不同類別不能混在一起計算</a:t>
            </a:r>
          </a:p>
        </p:txBody>
      </p:sp>
      <p:sp>
        <p:nvSpPr>
          <p:cNvPr id="7" name="副標題 2">
            <a:extLst>
              <a:ext uri="{FF2B5EF4-FFF2-40B4-BE49-F238E27FC236}">
                <a16:creationId xmlns:a16="http://schemas.microsoft.com/office/drawing/2014/main" id="{D8F6C8F7-6F77-4C2A-AE44-BA91CDA3487B}"/>
              </a:ext>
            </a:extLst>
          </p:cNvPr>
          <p:cNvSpPr txBox="1">
            <a:spLocks/>
          </p:cNvSpPr>
          <p:nvPr/>
        </p:nvSpPr>
        <p:spPr>
          <a:xfrm>
            <a:off x="1107574" y="5149847"/>
            <a:ext cx="9144000" cy="12155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Using </a:t>
            </a:r>
            <a:r>
              <a:rPr lang="en-US" altLang="zh-TW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Colab</a:t>
            </a:r>
            <a:r>
              <a:rPr lang="en-US" altLang="zh-TW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to check python variable type …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hlinkClick r:id="rId2"/>
              </a:rPr>
              <a:t>AIworkshop0201</a:t>
            </a:r>
            <a:endParaRPr lang="zh-TW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8436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8E7894-9118-47EA-BB1D-AB6D76FA74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11231"/>
            <a:ext cx="9144000" cy="1035538"/>
          </a:xfrm>
        </p:spPr>
        <p:txBody>
          <a:bodyPr>
            <a:normAutofit/>
          </a:bodyPr>
          <a:lstStyle/>
          <a:p>
            <a:r>
              <a:rPr lang="zh-TW" altLang="en-US" b="1" dirty="0">
                <a:ln w="13462">
                  <a:solidFill>
                    <a:schemeClr val="bg1"/>
                  </a:solidFill>
                  <a:prstDash val="solid"/>
                </a:ln>
                <a:effectLst>
                  <a:outerShdw dist="38100" dir="2700000" algn="bl" rotWithShape="0">
                    <a:schemeClr val="accent5"/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函式</a:t>
            </a:r>
            <a:r>
              <a:rPr lang="en-US" altLang="zh-TW" b="1" dirty="0">
                <a:ln w="13462">
                  <a:solidFill>
                    <a:schemeClr val="bg1"/>
                  </a:solidFill>
                  <a:prstDash val="solid"/>
                </a:ln>
                <a:effectLst>
                  <a:outerShdw dist="38100" dir="2700000" algn="bl" rotWithShape="0">
                    <a:schemeClr val="accent5"/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(Function)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09463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697128B5-B7A4-42B9-AC5D-7CA92437D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875" y="923327"/>
            <a:ext cx="10626249" cy="5011346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AAF5EF6C-4CFF-458E-A7AD-386631D84A16}"/>
              </a:ext>
            </a:extLst>
          </p:cNvPr>
          <p:cNvSpPr txBox="1"/>
          <p:nvPr/>
        </p:nvSpPr>
        <p:spPr>
          <a:xfrm>
            <a:off x="3540154" y="2050102"/>
            <a:ext cx="565418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f(                            ) = ‘ How are you’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A8E8B57-8C92-47D1-8241-E2355B7967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1139" y="1999488"/>
            <a:ext cx="1535261" cy="470559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74E74543-21A9-46B8-BB9F-65688CE9E441}"/>
              </a:ext>
            </a:extLst>
          </p:cNvPr>
          <p:cNvSpPr txBox="1"/>
          <p:nvPr/>
        </p:nvSpPr>
        <p:spPr>
          <a:xfrm>
            <a:off x="3540154" y="3739284"/>
            <a:ext cx="565418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f(                            ) = ‘ Cat’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5FD398D9-1DDC-43B3-ADF4-2FE05152FA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9504" y="3454732"/>
            <a:ext cx="1298530" cy="1004018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5EC6D0AC-9930-4FC6-B52C-04F038FAB2F3}"/>
              </a:ext>
            </a:extLst>
          </p:cNvPr>
          <p:cNvSpPr txBox="1"/>
          <p:nvPr/>
        </p:nvSpPr>
        <p:spPr>
          <a:xfrm>
            <a:off x="3540154" y="5186400"/>
            <a:ext cx="565418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f(                            ) = ‘ 5-5 ’ (next moving)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F45564C9-CF25-4E9C-AEF1-952BCB9EF3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9505" y="4841767"/>
            <a:ext cx="1298530" cy="975481"/>
          </a:xfrm>
          <a:prstGeom prst="rect">
            <a:avLst/>
          </a:prstGeom>
        </p:spPr>
      </p:pic>
      <p:sp>
        <p:nvSpPr>
          <p:cNvPr id="4" name="標題 3">
            <a:extLst>
              <a:ext uri="{FF2B5EF4-FFF2-40B4-BE49-F238E27FC236}">
                <a16:creationId xmlns:a16="http://schemas.microsoft.com/office/drawing/2014/main" id="{5AC9556E-9DD4-4484-A816-9E54F289B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在人工智慧中我們要找一個</a:t>
            </a:r>
            <a:r>
              <a:rPr lang="en-US" altLang="zh-TW" dirty="0"/>
              <a:t>function…</a:t>
            </a:r>
            <a:endParaRPr lang="zh-TW" altLang="en-US" dirty="0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AB15D6FE-EAC9-47C0-9611-840B09A40AD0}"/>
              </a:ext>
            </a:extLst>
          </p:cNvPr>
          <p:cNvSpPr/>
          <p:nvPr/>
        </p:nvSpPr>
        <p:spPr>
          <a:xfrm>
            <a:off x="8872780" y="110641"/>
            <a:ext cx="1578008" cy="760478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kumimoji="1"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方法</a:t>
            </a: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DAC826CE-A64F-4209-8131-6CAB5C1EF86D}"/>
              </a:ext>
            </a:extLst>
          </p:cNvPr>
          <p:cNvSpPr/>
          <p:nvPr/>
        </p:nvSpPr>
        <p:spPr>
          <a:xfrm>
            <a:off x="10598021" y="84317"/>
            <a:ext cx="1511558" cy="78680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kumimoji="1"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模型</a:t>
            </a:r>
          </a:p>
        </p:txBody>
      </p:sp>
    </p:spTree>
    <p:extLst>
      <p:ext uri="{BB962C8B-B14F-4D97-AF65-F5344CB8AC3E}">
        <p14:creationId xmlns:p14="http://schemas.microsoft.com/office/powerpoint/2010/main" val="2005637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C157A3B6-6056-5A4D-8504-48804B3FF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21" y="136525"/>
            <a:ext cx="10515600" cy="614589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Python </a:t>
            </a:r>
            <a:r>
              <a:rPr lang="zh-TW" altLang="en-US" dirty="0"/>
              <a:t>的函式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DE99310-F957-A64D-BBAE-080A86767575}"/>
              </a:ext>
            </a:extLst>
          </p:cNvPr>
          <p:cNvSpPr/>
          <p:nvPr/>
        </p:nvSpPr>
        <p:spPr>
          <a:xfrm>
            <a:off x="3620813" y="1797270"/>
            <a:ext cx="392035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/>
              <a:t>type</a:t>
            </a:r>
            <a:endParaRPr kumimoji="1" lang="zh-TW" altLang="en-US" sz="24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070E9CC-7374-9C41-B550-57BCCDE2397A}"/>
              </a:ext>
            </a:extLst>
          </p:cNvPr>
          <p:cNvSpPr/>
          <p:nvPr/>
        </p:nvSpPr>
        <p:spPr>
          <a:xfrm>
            <a:off x="3620813" y="3757826"/>
            <a:ext cx="392035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/>
              <a:t>print</a:t>
            </a:r>
            <a:endParaRPr kumimoji="1" lang="zh-TW" altLang="en-US" sz="2400" dirty="0"/>
          </a:p>
        </p:txBody>
      </p:sp>
      <p:sp>
        <p:nvSpPr>
          <p:cNvPr id="7" name="副標題 2">
            <a:extLst>
              <a:ext uri="{FF2B5EF4-FFF2-40B4-BE49-F238E27FC236}">
                <a16:creationId xmlns:a16="http://schemas.microsoft.com/office/drawing/2014/main" id="{D467DE5D-CFBE-114C-9736-70057C4FF3AE}"/>
              </a:ext>
            </a:extLst>
          </p:cNvPr>
          <p:cNvSpPr txBox="1">
            <a:spLocks/>
          </p:cNvSpPr>
          <p:nvPr/>
        </p:nvSpPr>
        <p:spPr>
          <a:xfrm>
            <a:off x="5068346" y="1303003"/>
            <a:ext cx="1201074" cy="610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函式</a:t>
            </a:r>
          </a:p>
        </p:txBody>
      </p:sp>
      <p:sp>
        <p:nvSpPr>
          <p:cNvPr id="8" name="副標題 2">
            <a:extLst>
              <a:ext uri="{FF2B5EF4-FFF2-40B4-BE49-F238E27FC236}">
                <a16:creationId xmlns:a16="http://schemas.microsoft.com/office/drawing/2014/main" id="{274DC2B3-17F5-F74C-9E35-D7329D0CD268}"/>
              </a:ext>
            </a:extLst>
          </p:cNvPr>
          <p:cNvSpPr txBox="1">
            <a:spLocks/>
          </p:cNvSpPr>
          <p:nvPr/>
        </p:nvSpPr>
        <p:spPr>
          <a:xfrm>
            <a:off x="5068346" y="3205937"/>
            <a:ext cx="1201074" cy="610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函式</a:t>
            </a:r>
          </a:p>
        </p:txBody>
      </p:sp>
      <p:cxnSp>
        <p:nvCxnSpPr>
          <p:cNvPr id="10" name="直線箭頭接點 9">
            <a:extLst>
              <a:ext uri="{FF2B5EF4-FFF2-40B4-BE49-F238E27FC236}">
                <a16:creationId xmlns:a16="http://schemas.microsoft.com/office/drawing/2014/main" id="{1D0FA668-AE78-CD48-A96D-2D42C919B96E}"/>
              </a:ext>
            </a:extLst>
          </p:cNvPr>
          <p:cNvCxnSpPr>
            <a:cxnSpLocks/>
            <a:stCxn id="17" idx="6"/>
            <a:endCxn id="5" idx="1"/>
          </p:cNvCxnSpPr>
          <p:nvPr/>
        </p:nvCxnSpPr>
        <p:spPr>
          <a:xfrm>
            <a:off x="1872555" y="2247518"/>
            <a:ext cx="1748258" cy="69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id="{66F777E5-CD46-B14F-8AEB-4B5E925DA54C}"/>
              </a:ext>
            </a:extLst>
          </p:cNvPr>
          <p:cNvCxnSpPr/>
          <p:nvPr/>
        </p:nvCxnSpPr>
        <p:spPr>
          <a:xfrm>
            <a:off x="7541172" y="2254470"/>
            <a:ext cx="180252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箭頭接點 12">
            <a:extLst>
              <a:ext uri="{FF2B5EF4-FFF2-40B4-BE49-F238E27FC236}">
                <a16:creationId xmlns:a16="http://schemas.microsoft.com/office/drawing/2014/main" id="{152F47AB-C88F-DD4A-B77A-59E1D16FAC06}"/>
              </a:ext>
            </a:extLst>
          </p:cNvPr>
          <p:cNvCxnSpPr/>
          <p:nvPr/>
        </p:nvCxnSpPr>
        <p:spPr>
          <a:xfrm>
            <a:off x="7541172" y="4215026"/>
            <a:ext cx="180252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箭頭接點 15">
            <a:extLst>
              <a:ext uri="{FF2B5EF4-FFF2-40B4-BE49-F238E27FC236}">
                <a16:creationId xmlns:a16="http://schemas.microsoft.com/office/drawing/2014/main" id="{EB06DAEB-6CCA-EC47-B95A-9A72F780E135}"/>
              </a:ext>
            </a:extLst>
          </p:cNvPr>
          <p:cNvCxnSpPr>
            <a:cxnSpLocks/>
            <a:stCxn id="19" idx="6"/>
          </p:cNvCxnSpPr>
          <p:nvPr/>
        </p:nvCxnSpPr>
        <p:spPr>
          <a:xfrm flipV="1">
            <a:off x="1877862" y="4215026"/>
            <a:ext cx="1742951" cy="69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橢圓 16">
            <a:extLst>
              <a:ext uri="{FF2B5EF4-FFF2-40B4-BE49-F238E27FC236}">
                <a16:creationId xmlns:a16="http://schemas.microsoft.com/office/drawing/2014/main" id="{0505FC73-B369-CC4F-A1C8-5D8149C26D25}"/>
              </a:ext>
            </a:extLst>
          </p:cNvPr>
          <p:cNvSpPr/>
          <p:nvPr/>
        </p:nvSpPr>
        <p:spPr>
          <a:xfrm>
            <a:off x="600803" y="1797270"/>
            <a:ext cx="1271752" cy="90049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物件</a:t>
            </a:r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0D30D9EF-1548-034F-81BD-11D7BCC023CE}"/>
              </a:ext>
            </a:extLst>
          </p:cNvPr>
          <p:cNvSpPr/>
          <p:nvPr/>
        </p:nvSpPr>
        <p:spPr>
          <a:xfrm>
            <a:off x="606110" y="3771730"/>
            <a:ext cx="1271752" cy="90049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物件</a:t>
            </a:r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4F3F3324-2DE1-C34E-9B6F-B647580B607D}"/>
              </a:ext>
            </a:extLst>
          </p:cNvPr>
          <p:cNvSpPr/>
          <p:nvPr/>
        </p:nvSpPr>
        <p:spPr>
          <a:xfrm>
            <a:off x="9376314" y="1797270"/>
            <a:ext cx="2595291" cy="90049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顯示型別</a:t>
            </a:r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92945115-A9A1-1645-B62F-6D70D6FBA28F}"/>
              </a:ext>
            </a:extLst>
          </p:cNvPr>
          <p:cNvSpPr/>
          <p:nvPr/>
        </p:nvSpPr>
        <p:spPr>
          <a:xfrm>
            <a:off x="9386743" y="3815976"/>
            <a:ext cx="2595291" cy="90049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顯示內容</a:t>
            </a:r>
          </a:p>
        </p:txBody>
      </p:sp>
      <p:sp>
        <p:nvSpPr>
          <p:cNvPr id="22" name="副標題 2">
            <a:extLst>
              <a:ext uri="{FF2B5EF4-FFF2-40B4-BE49-F238E27FC236}">
                <a16:creationId xmlns:a16="http://schemas.microsoft.com/office/drawing/2014/main" id="{EF111BAD-9B9D-4843-824A-6F458CAFE40F}"/>
              </a:ext>
            </a:extLst>
          </p:cNvPr>
          <p:cNvSpPr txBox="1">
            <a:spLocks/>
          </p:cNvSpPr>
          <p:nvPr/>
        </p:nvSpPr>
        <p:spPr>
          <a:xfrm>
            <a:off x="8017678" y="1797270"/>
            <a:ext cx="1201074" cy="61003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return</a:t>
            </a:r>
            <a:endParaRPr lang="zh-TW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3" name="副標題 2">
            <a:extLst>
              <a:ext uri="{FF2B5EF4-FFF2-40B4-BE49-F238E27FC236}">
                <a16:creationId xmlns:a16="http://schemas.microsoft.com/office/drawing/2014/main" id="{F79540C0-B222-214F-874A-7C0BAB77A1AC}"/>
              </a:ext>
            </a:extLst>
          </p:cNvPr>
          <p:cNvSpPr txBox="1">
            <a:spLocks/>
          </p:cNvSpPr>
          <p:nvPr/>
        </p:nvSpPr>
        <p:spPr>
          <a:xfrm>
            <a:off x="8017678" y="3698224"/>
            <a:ext cx="1201074" cy="61003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return</a:t>
            </a:r>
            <a:endParaRPr lang="zh-TW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1" name="副標題 2">
            <a:extLst>
              <a:ext uri="{FF2B5EF4-FFF2-40B4-BE49-F238E27FC236}">
                <a16:creationId xmlns:a16="http://schemas.microsoft.com/office/drawing/2014/main" id="{25C13335-7ED4-664E-A086-E6FA13A15C51}"/>
              </a:ext>
            </a:extLst>
          </p:cNvPr>
          <p:cNvSpPr txBox="1">
            <a:spLocks/>
          </p:cNvSpPr>
          <p:nvPr/>
        </p:nvSpPr>
        <p:spPr>
          <a:xfrm>
            <a:off x="2146147" y="1797269"/>
            <a:ext cx="1201074" cy="610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input</a:t>
            </a:r>
            <a:endParaRPr lang="zh-TW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2" name="副標題 2">
            <a:extLst>
              <a:ext uri="{FF2B5EF4-FFF2-40B4-BE49-F238E27FC236}">
                <a16:creationId xmlns:a16="http://schemas.microsoft.com/office/drawing/2014/main" id="{DF751090-0DA5-E841-8D65-259E95203643}"/>
              </a:ext>
            </a:extLst>
          </p:cNvPr>
          <p:cNvSpPr txBox="1">
            <a:spLocks/>
          </p:cNvSpPr>
          <p:nvPr/>
        </p:nvSpPr>
        <p:spPr>
          <a:xfrm>
            <a:off x="2181486" y="3698224"/>
            <a:ext cx="1201074" cy="610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input</a:t>
            </a:r>
            <a:endParaRPr lang="zh-TW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95707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2D879FAD-944E-864B-986A-01AD4705F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21" y="136525"/>
            <a:ext cx="10515600" cy="614589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Python </a:t>
            </a:r>
            <a:r>
              <a:rPr lang="zh-TW" altLang="en-US" dirty="0"/>
              <a:t>的自訂函式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DFED80F-CEB6-0447-989E-092FC75E9279}"/>
              </a:ext>
            </a:extLst>
          </p:cNvPr>
          <p:cNvSpPr/>
          <p:nvPr/>
        </p:nvSpPr>
        <p:spPr>
          <a:xfrm>
            <a:off x="2159573" y="1200393"/>
            <a:ext cx="8647923" cy="129422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solidFill>
                  <a:srgbClr val="C00000"/>
                </a:solidFill>
              </a:rPr>
              <a:t>def </a:t>
            </a:r>
            <a:r>
              <a:rPr lang="zh-TW" altLang="en-US" sz="2400" dirty="0"/>
              <a:t>函式名稱</a:t>
            </a:r>
            <a:r>
              <a:rPr lang="en-US" altLang="zh-TW" sz="2400" dirty="0"/>
              <a:t>(input something):   </a:t>
            </a:r>
          </a:p>
          <a:p>
            <a:r>
              <a:rPr lang="en-US" altLang="zh-TW" sz="2400" dirty="0"/>
              <a:t>       ….</a:t>
            </a:r>
          </a:p>
          <a:p>
            <a:r>
              <a:rPr lang="en-US" altLang="zh-TW" sz="2400" dirty="0"/>
              <a:t>       </a:t>
            </a:r>
            <a:r>
              <a:rPr lang="en-US" altLang="zh-TW" sz="2400" dirty="0">
                <a:solidFill>
                  <a:srgbClr val="C00000"/>
                </a:solidFill>
              </a:rPr>
              <a:t>return</a:t>
            </a:r>
            <a:r>
              <a:rPr lang="en-US" altLang="zh-TW" sz="2400" dirty="0"/>
              <a:t> something</a:t>
            </a:r>
            <a:endParaRPr lang="zh-TW" altLang="en-US" sz="24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44B11FB-DEF9-8D4D-A17D-4220B4C95424}"/>
              </a:ext>
            </a:extLst>
          </p:cNvPr>
          <p:cNvSpPr/>
          <p:nvPr/>
        </p:nvSpPr>
        <p:spPr>
          <a:xfrm>
            <a:off x="2159573" y="3027026"/>
            <a:ext cx="8647923" cy="129422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solidFill>
                  <a:srgbClr val="C00000"/>
                </a:solidFill>
              </a:rPr>
              <a:t>def </a:t>
            </a:r>
            <a:r>
              <a:rPr lang="zh-TW" altLang="en-US" sz="2400" dirty="0"/>
              <a:t>函式名稱</a:t>
            </a:r>
            <a:r>
              <a:rPr lang="en-US" altLang="zh-TW" sz="2400" dirty="0"/>
              <a:t>():   </a:t>
            </a:r>
          </a:p>
          <a:p>
            <a:r>
              <a:rPr lang="en-US" altLang="zh-TW" sz="2400" dirty="0"/>
              <a:t>       ….</a:t>
            </a:r>
          </a:p>
          <a:p>
            <a:r>
              <a:rPr lang="en-US" altLang="zh-TW" sz="2400" dirty="0"/>
              <a:t>       </a:t>
            </a:r>
            <a:endParaRPr lang="zh-TW" altLang="en-US" sz="2400" dirty="0"/>
          </a:p>
        </p:txBody>
      </p:sp>
      <p:sp>
        <p:nvSpPr>
          <p:cNvPr id="8" name="副標題 2">
            <a:extLst>
              <a:ext uri="{FF2B5EF4-FFF2-40B4-BE49-F238E27FC236}">
                <a16:creationId xmlns:a16="http://schemas.microsoft.com/office/drawing/2014/main" id="{3F311E25-0014-304F-8C5A-0853A2407EF9}"/>
              </a:ext>
            </a:extLst>
          </p:cNvPr>
          <p:cNvSpPr txBox="1">
            <a:spLocks/>
          </p:cNvSpPr>
          <p:nvPr/>
        </p:nvSpPr>
        <p:spPr>
          <a:xfrm>
            <a:off x="2054475" y="5103944"/>
            <a:ext cx="9144000" cy="1358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Using </a:t>
            </a:r>
            <a:r>
              <a:rPr lang="en-US" altLang="zh-TW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Colab</a:t>
            </a:r>
            <a:r>
              <a:rPr lang="en-US" altLang="zh-TW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to create your own function …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hlinkClick r:id="rId2"/>
              </a:rPr>
              <a:t>AIworkshop0202</a:t>
            </a:r>
            <a:endParaRPr lang="zh-TW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36551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94E6A5-3C07-404D-9CA3-28A630E4B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TW" dirty="0"/>
              <a:t>Practice</a:t>
            </a:r>
            <a:endParaRPr kumimoji="1"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46E69261-B53A-844E-8AC4-F1FCD66CB3AE}"/>
              </a:ext>
            </a:extLst>
          </p:cNvPr>
          <p:cNvSpPr/>
          <p:nvPr/>
        </p:nvSpPr>
        <p:spPr>
          <a:xfrm>
            <a:off x="5460124" y="3004925"/>
            <a:ext cx="1271752" cy="900496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Func</a:t>
            </a:r>
            <a:r>
              <a:rPr kumimoji="1"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endParaRPr kumimoji="1" lang="zh-TW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5" name="直線箭頭接點 4">
            <a:extLst>
              <a:ext uri="{FF2B5EF4-FFF2-40B4-BE49-F238E27FC236}">
                <a16:creationId xmlns:a16="http://schemas.microsoft.com/office/drawing/2014/main" id="{DAC22FD4-6432-1D46-8C13-FCB230A95094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3277772" y="2516155"/>
            <a:ext cx="2182352" cy="9390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箭頭接點 7">
            <a:extLst>
              <a:ext uri="{FF2B5EF4-FFF2-40B4-BE49-F238E27FC236}">
                <a16:creationId xmlns:a16="http://schemas.microsoft.com/office/drawing/2014/main" id="{0E12521E-0D93-0E4D-9C32-64A49413AF77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3277772" y="3455173"/>
            <a:ext cx="2182352" cy="4887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橢圓 10">
            <a:extLst>
              <a:ext uri="{FF2B5EF4-FFF2-40B4-BE49-F238E27FC236}">
                <a16:creationId xmlns:a16="http://schemas.microsoft.com/office/drawing/2014/main" id="{055D7E90-D82E-0747-948A-A20CE9D00FCE}"/>
              </a:ext>
            </a:extLst>
          </p:cNvPr>
          <p:cNvSpPr/>
          <p:nvPr/>
        </p:nvSpPr>
        <p:spPr>
          <a:xfrm>
            <a:off x="1659988" y="2025912"/>
            <a:ext cx="1617784" cy="90049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x1</a:t>
            </a:r>
            <a:endParaRPr kumimoji="1" lang="zh-TW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83A10A4C-CE63-8944-8406-195D366BA83F}"/>
              </a:ext>
            </a:extLst>
          </p:cNvPr>
          <p:cNvSpPr/>
          <p:nvPr/>
        </p:nvSpPr>
        <p:spPr>
          <a:xfrm>
            <a:off x="1659988" y="3655882"/>
            <a:ext cx="1617784" cy="90049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x2</a:t>
            </a:r>
            <a:endParaRPr kumimoji="1" lang="zh-TW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副標題 2">
            <a:extLst>
              <a:ext uri="{FF2B5EF4-FFF2-40B4-BE49-F238E27FC236}">
                <a16:creationId xmlns:a16="http://schemas.microsoft.com/office/drawing/2014/main" id="{C8E0538A-ABB2-E64D-BB58-5122D7C832DD}"/>
              </a:ext>
            </a:extLst>
          </p:cNvPr>
          <p:cNvSpPr txBox="1">
            <a:spLocks/>
          </p:cNvSpPr>
          <p:nvPr/>
        </p:nvSpPr>
        <p:spPr>
          <a:xfrm>
            <a:off x="3876474" y="2394886"/>
            <a:ext cx="1617784" cy="61003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W1 = 0.75</a:t>
            </a:r>
            <a:endParaRPr lang="zh-TW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" name="副標題 2">
            <a:extLst>
              <a:ext uri="{FF2B5EF4-FFF2-40B4-BE49-F238E27FC236}">
                <a16:creationId xmlns:a16="http://schemas.microsoft.com/office/drawing/2014/main" id="{E2D542E7-84BC-2E48-A794-97967FA3C09C}"/>
              </a:ext>
            </a:extLst>
          </p:cNvPr>
          <p:cNvSpPr txBox="1">
            <a:spLocks/>
          </p:cNvSpPr>
          <p:nvPr/>
        </p:nvSpPr>
        <p:spPr>
          <a:xfrm>
            <a:off x="3842340" y="4072955"/>
            <a:ext cx="1617784" cy="61003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W2 = 0.25</a:t>
            </a:r>
            <a:endParaRPr lang="zh-TW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5" name="直線箭頭接點 14">
            <a:extLst>
              <a:ext uri="{FF2B5EF4-FFF2-40B4-BE49-F238E27FC236}">
                <a16:creationId xmlns:a16="http://schemas.microsoft.com/office/drawing/2014/main" id="{156A25EE-40CC-134A-87C8-44CA6EBDC4BE}"/>
              </a:ext>
            </a:extLst>
          </p:cNvPr>
          <p:cNvCxnSpPr/>
          <p:nvPr/>
        </p:nvCxnSpPr>
        <p:spPr>
          <a:xfrm>
            <a:off x="6725246" y="3462125"/>
            <a:ext cx="180252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橢圓 15">
            <a:extLst>
              <a:ext uri="{FF2B5EF4-FFF2-40B4-BE49-F238E27FC236}">
                <a16:creationId xmlns:a16="http://schemas.microsoft.com/office/drawing/2014/main" id="{4C2DF0C4-AC22-4D43-A447-01B5A58A7B9C}"/>
              </a:ext>
            </a:extLst>
          </p:cNvPr>
          <p:cNvSpPr/>
          <p:nvPr/>
        </p:nvSpPr>
        <p:spPr>
          <a:xfrm>
            <a:off x="8560388" y="3004925"/>
            <a:ext cx="2595291" cy="90049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結果</a:t>
            </a:r>
          </a:p>
        </p:txBody>
      </p:sp>
      <p:sp>
        <p:nvSpPr>
          <p:cNvPr id="17" name="副標題 2">
            <a:extLst>
              <a:ext uri="{FF2B5EF4-FFF2-40B4-BE49-F238E27FC236}">
                <a16:creationId xmlns:a16="http://schemas.microsoft.com/office/drawing/2014/main" id="{F6A2103C-2D60-324B-BEDF-B45398D03E91}"/>
              </a:ext>
            </a:extLst>
          </p:cNvPr>
          <p:cNvSpPr txBox="1">
            <a:spLocks/>
          </p:cNvSpPr>
          <p:nvPr/>
        </p:nvSpPr>
        <p:spPr>
          <a:xfrm>
            <a:off x="7025970" y="3018036"/>
            <a:ext cx="1201074" cy="61003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return</a:t>
            </a:r>
            <a:endParaRPr lang="zh-TW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8" name="副標題 2">
            <a:extLst>
              <a:ext uri="{FF2B5EF4-FFF2-40B4-BE49-F238E27FC236}">
                <a16:creationId xmlns:a16="http://schemas.microsoft.com/office/drawing/2014/main" id="{87B8FA0A-A165-3748-86DD-DC7C561C736A}"/>
              </a:ext>
            </a:extLst>
          </p:cNvPr>
          <p:cNvSpPr txBox="1">
            <a:spLocks/>
          </p:cNvSpPr>
          <p:nvPr/>
        </p:nvSpPr>
        <p:spPr>
          <a:xfrm>
            <a:off x="3876474" y="5734049"/>
            <a:ext cx="4516806" cy="610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X1*W1 + X2*W2 =? </a:t>
            </a:r>
            <a:endParaRPr lang="zh-TW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62552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8E7894-9118-47EA-BB1D-AB6D76FA74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11231"/>
            <a:ext cx="9144000" cy="1035538"/>
          </a:xfrm>
        </p:spPr>
        <p:txBody>
          <a:bodyPr>
            <a:normAutofit/>
          </a:bodyPr>
          <a:lstStyle/>
          <a:p>
            <a:r>
              <a:rPr lang="zh-TW" altLang="en-US" b="1" dirty="0">
                <a:ln w="13462">
                  <a:solidFill>
                    <a:schemeClr val="bg1"/>
                  </a:solidFill>
                  <a:prstDash val="solid"/>
                </a:ln>
                <a:effectLst>
                  <a:outerShdw dist="38100" dir="2700000" algn="bl" rotWithShape="0">
                    <a:schemeClr val="accent5"/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自訂類別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022822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s://lh5.googleusercontent.com/kx8tldwbc_8luwZK6pOebeCJPJ8jzv5yjEDxlTFnF7oypi1j7s7FCs4eUtH3TECL5OuNKWf5vc1opGaGoLiH_n8_qrQ8iM7-apQtzYzw-KM0VvTBK9taoK3cWdlPZjPY53RyUOQ">
            <a:extLst>
              <a:ext uri="{FF2B5EF4-FFF2-40B4-BE49-F238E27FC236}">
                <a16:creationId xmlns:a16="http://schemas.microsoft.com/office/drawing/2014/main" id="{88CAD86E-B52C-A047-A811-18C99C5C7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091" y="1740737"/>
            <a:ext cx="2194756" cy="1738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7DE5E560-B316-E842-9EA7-D83BB7ED4F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6494" y="1729829"/>
            <a:ext cx="1835020" cy="175192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CF10C250-89E7-7B44-83D6-85EDB5DC68FB}"/>
              </a:ext>
            </a:extLst>
          </p:cNvPr>
          <p:cNvSpPr/>
          <p:nvPr/>
        </p:nvSpPr>
        <p:spPr>
          <a:xfrm>
            <a:off x="480168" y="896537"/>
            <a:ext cx="437143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類</a:t>
            </a:r>
            <a:r>
              <a:rPr lang="zh-TW" altLang="en-US" sz="2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別</a:t>
            </a:r>
            <a:r>
              <a:rPr lang="en-US" altLang="zh-TW" sz="2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(</a:t>
            </a:r>
            <a:r>
              <a:rPr lang="en-US" altLang="zh-TW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class</a:t>
            </a:r>
            <a:r>
              <a:rPr lang="en-US" altLang="zh-TW" sz="2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)</a:t>
            </a:r>
            <a:endParaRPr lang="zh-TW" altLang="en-US" sz="2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537D90A-48AE-4643-9952-B1D57195C679}"/>
              </a:ext>
            </a:extLst>
          </p:cNvPr>
          <p:cNvSpPr/>
          <p:nvPr/>
        </p:nvSpPr>
        <p:spPr>
          <a:xfrm>
            <a:off x="4001677" y="887528"/>
            <a:ext cx="437143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物件</a:t>
            </a:r>
            <a:r>
              <a:rPr lang="en-US" altLang="zh-TW" sz="2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(</a:t>
            </a:r>
            <a:r>
              <a:rPr lang="en-US" altLang="zh-TW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object</a:t>
            </a:r>
            <a:r>
              <a:rPr lang="en-US" altLang="zh-TW" sz="2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)</a:t>
            </a:r>
            <a:endParaRPr lang="zh-TW" altLang="en-US" sz="2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742B583-C5C8-054F-9D34-3F6945C22A26}"/>
              </a:ext>
            </a:extLst>
          </p:cNvPr>
          <p:cNvSpPr/>
          <p:nvPr/>
        </p:nvSpPr>
        <p:spPr>
          <a:xfrm>
            <a:off x="7523186" y="896537"/>
            <a:ext cx="437143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描述：</a:t>
            </a:r>
            <a:r>
              <a:rPr lang="en-US" altLang="zh-TW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v</a:t>
            </a:r>
            <a:r>
              <a:rPr lang="en-US" altLang="zh-TW" sz="2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alue</a:t>
            </a:r>
            <a:endParaRPr lang="zh-TW" altLang="en-US" sz="2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CAF95C1-E0AE-CA42-87A9-DD0A6AF0112B}"/>
              </a:ext>
            </a:extLst>
          </p:cNvPr>
          <p:cNvSpPr/>
          <p:nvPr/>
        </p:nvSpPr>
        <p:spPr>
          <a:xfrm>
            <a:off x="7649796" y="2374958"/>
            <a:ext cx="437143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500 </a:t>
            </a:r>
            <a:r>
              <a:rPr lang="zh-TW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坪</a:t>
            </a:r>
            <a:endParaRPr lang="zh-TW" altLang="en-US" sz="2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4" name="副標題 2">
            <a:extLst>
              <a:ext uri="{FF2B5EF4-FFF2-40B4-BE49-F238E27FC236}">
                <a16:creationId xmlns:a16="http://schemas.microsoft.com/office/drawing/2014/main" id="{480F6C15-D5C3-1A46-87DB-A729C9360DE4}"/>
              </a:ext>
            </a:extLst>
          </p:cNvPr>
          <p:cNvSpPr txBox="1">
            <a:spLocks/>
          </p:cNvSpPr>
          <p:nvPr/>
        </p:nvSpPr>
        <p:spPr>
          <a:xfrm>
            <a:off x="3315877" y="4349040"/>
            <a:ext cx="2343826" cy="1751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客廳多大？</a:t>
            </a:r>
            <a:endParaRPr lang="en-US" altLang="zh-TW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幾個廁所？</a:t>
            </a:r>
            <a:endParaRPr lang="en-US" altLang="zh-TW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幾個門？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DD8051F-E926-0F4A-A745-7E048A60E172}"/>
              </a:ext>
            </a:extLst>
          </p:cNvPr>
          <p:cNvSpPr/>
          <p:nvPr/>
        </p:nvSpPr>
        <p:spPr>
          <a:xfrm>
            <a:off x="5659703" y="4994171"/>
            <a:ext cx="437143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描述太少了</a:t>
            </a:r>
            <a:r>
              <a:rPr lang="en-US" altLang="zh-TW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……</a:t>
            </a:r>
            <a:endParaRPr lang="zh-TW" altLang="en-US" sz="2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09442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id="{FAC22AD8-5631-4D26-B282-A7C972088A6B}"/>
              </a:ext>
            </a:extLst>
          </p:cNvPr>
          <p:cNvSpPr/>
          <p:nvPr/>
        </p:nvSpPr>
        <p:spPr>
          <a:xfrm>
            <a:off x="1406769" y="2690446"/>
            <a:ext cx="9398977" cy="35608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48B643F-FD8D-4CE4-8B4C-6B09DC83D299}"/>
              </a:ext>
            </a:extLst>
          </p:cNvPr>
          <p:cNvSpPr/>
          <p:nvPr/>
        </p:nvSpPr>
        <p:spPr>
          <a:xfrm>
            <a:off x="388775" y="760123"/>
            <a:ext cx="437143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2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類別</a:t>
            </a:r>
            <a:r>
              <a:rPr lang="en-US" altLang="zh-TW" sz="2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(class)</a:t>
            </a:r>
            <a:endParaRPr lang="zh-TW" altLang="en-US" sz="2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B85D490-E584-46B1-B72D-E43268DA2500}"/>
              </a:ext>
            </a:extLst>
          </p:cNvPr>
          <p:cNvSpPr/>
          <p:nvPr/>
        </p:nvSpPr>
        <p:spPr>
          <a:xfrm>
            <a:off x="3910284" y="751114"/>
            <a:ext cx="437143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物件</a:t>
            </a:r>
            <a:r>
              <a:rPr lang="en-US" altLang="zh-TW" sz="2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(</a:t>
            </a:r>
            <a:r>
              <a:rPr lang="en-US" altLang="zh-TW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object</a:t>
            </a:r>
            <a:r>
              <a:rPr lang="en-US" altLang="zh-TW" sz="2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)</a:t>
            </a:r>
            <a:endParaRPr lang="zh-TW" altLang="en-US" sz="2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95C1428-D8B8-4BFA-97E3-7D964FC9A811}"/>
              </a:ext>
            </a:extLst>
          </p:cNvPr>
          <p:cNvSpPr/>
          <p:nvPr/>
        </p:nvSpPr>
        <p:spPr>
          <a:xfrm>
            <a:off x="7431793" y="760123"/>
            <a:ext cx="437143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描述：</a:t>
            </a:r>
            <a:r>
              <a:rPr lang="en-US" altLang="zh-TW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v</a:t>
            </a:r>
            <a:r>
              <a:rPr lang="en-US" altLang="zh-TW" sz="2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alue</a:t>
            </a:r>
            <a:endParaRPr lang="zh-TW" altLang="en-US" sz="2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D120DD8-C1A1-4422-BD3C-AEACF7A62582}"/>
              </a:ext>
            </a:extLst>
          </p:cNvPr>
          <p:cNvSpPr/>
          <p:nvPr/>
        </p:nvSpPr>
        <p:spPr>
          <a:xfrm>
            <a:off x="1753299" y="1333850"/>
            <a:ext cx="1644242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integer</a:t>
            </a:r>
            <a:endParaRPr lang="zh-TW" altLang="en-US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58F1FC5-F27A-4D2F-8980-7CF9666E39DA}"/>
              </a:ext>
            </a:extLst>
          </p:cNvPr>
          <p:cNvSpPr/>
          <p:nvPr/>
        </p:nvSpPr>
        <p:spPr>
          <a:xfrm>
            <a:off x="5273878" y="1333850"/>
            <a:ext cx="1644242" cy="4616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integerObj</a:t>
            </a:r>
            <a:endParaRPr lang="zh-TW" altLang="en-US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EF7482D-321E-429F-9614-7223CBB76D38}"/>
              </a:ext>
            </a:extLst>
          </p:cNvPr>
          <p:cNvSpPr/>
          <p:nvPr/>
        </p:nvSpPr>
        <p:spPr>
          <a:xfrm>
            <a:off x="8825216" y="1333849"/>
            <a:ext cx="1644242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10</a:t>
            </a:r>
            <a:endParaRPr lang="zh-TW" altLang="en-US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AFE7B5A-4A9B-44DF-93B8-FC200ED61B84}"/>
              </a:ext>
            </a:extLst>
          </p:cNvPr>
          <p:cNvSpPr/>
          <p:nvPr/>
        </p:nvSpPr>
        <p:spPr>
          <a:xfrm>
            <a:off x="1753299" y="2967337"/>
            <a:ext cx="1644242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integer</a:t>
            </a:r>
            <a:endParaRPr lang="zh-TW" altLang="en-US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2E5C62D-B77D-4063-859B-8C6765C1183A}"/>
              </a:ext>
            </a:extLst>
          </p:cNvPr>
          <p:cNvSpPr/>
          <p:nvPr/>
        </p:nvSpPr>
        <p:spPr>
          <a:xfrm>
            <a:off x="1753299" y="4139157"/>
            <a:ext cx="1644242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integer</a:t>
            </a:r>
            <a:endParaRPr lang="zh-TW" altLang="en-US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9B4B274-0F42-4BBA-AC59-F0F5EF815B87}"/>
              </a:ext>
            </a:extLst>
          </p:cNvPr>
          <p:cNvSpPr/>
          <p:nvPr/>
        </p:nvSpPr>
        <p:spPr>
          <a:xfrm>
            <a:off x="1753299" y="5373011"/>
            <a:ext cx="1644242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integer</a:t>
            </a:r>
            <a:endParaRPr lang="zh-TW" altLang="en-US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B935964-C33F-45A2-AAAB-180BC66881BD}"/>
              </a:ext>
            </a:extLst>
          </p:cNvPr>
          <p:cNvSpPr/>
          <p:nvPr/>
        </p:nvSpPr>
        <p:spPr>
          <a:xfrm>
            <a:off x="5301680" y="2967337"/>
            <a:ext cx="1644242" cy="4616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客廳大小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11F8153-7145-4A8B-A8ED-2D6AB6A3F5CA}"/>
              </a:ext>
            </a:extLst>
          </p:cNvPr>
          <p:cNvSpPr/>
          <p:nvPr/>
        </p:nvSpPr>
        <p:spPr>
          <a:xfrm>
            <a:off x="5301680" y="4139156"/>
            <a:ext cx="1644242" cy="4616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廁所數量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97962ED-E4FB-43D5-B18A-E0ED673BA5E3}"/>
              </a:ext>
            </a:extLst>
          </p:cNvPr>
          <p:cNvSpPr/>
          <p:nvPr/>
        </p:nvSpPr>
        <p:spPr>
          <a:xfrm>
            <a:off x="5273879" y="5373011"/>
            <a:ext cx="1644242" cy="4616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門數量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B9AEF5D-7007-4754-8E00-49CEFEEFA33C}"/>
              </a:ext>
            </a:extLst>
          </p:cNvPr>
          <p:cNvSpPr/>
          <p:nvPr/>
        </p:nvSpPr>
        <p:spPr>
          <a:xfrm>
            <a:off x="8850061" y="2967335"/>
            <a:ext cx="1644242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100</a:t>
            </a:r>
            <a:endParaRPr lang="zh-TW" altLang="en-US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7516608-1C97-4697-BE85-8062361DF5CF}"/>
              </a:ext>
            </a:extLst>
          </p:cNvPr>
          <p:cNvSpPr/>
          <p:nvPr/>
        </p:nvSpPr>
        <p:spPr>
          <a:xfrm>
            <a:off x="8850061" y="4136917"/>
            <a:ext cx="1644242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endParaRPr lang="zh-TW" altLang="en-US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5C84228-A9AF-4FC4-8FE6-BAA2D4AF11B7}"/>
              </a:ext>
            </a:extLst>
          </p:cNvPr>
          <p:cNvSpPr/>
          <p:nvPr/>
        </p:nvSpPr>
        <p:spPr>
          <a:xfrm>
            <a:off x="8850061" y="5373010"/>
            <a:ext cx="1644242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10</a:t>
            </a:r>
            <a:endParaRPr lang="zh-TW" altLang="en-US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F0681D74-021F-4013-8345-C0F95EF9FAC2}"/>
              </a:ext>
            </a:extLst>
          </p:cNvPr>
          <p:cNvSpPr/>
          <p:nvPr/>
        </p:nvSpPr>
        <p:spPr>
          <a:xfrm>
            <a:off x="-973890" y="2385442"/>
            <a:ext cx="437143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類別</a:t>
            </a:r>
            <a:r>
              <a:rPr lang="en-US" altLang="zh-TW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(Class)</a:t>
            </a:r>
            <a:endParaRPr lang="zh-TW" altLang="en-US" sz="2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0436B774-5C05-477B-994B-70096AFB2794}"/>
              </a:ext>
            </a:extLst>
          </p:cNvPr>
          <p:cNvSpPr/>
          <p:nvPr/>
        </p:nvSpPr>
        <p:spPr>
          <a:xfrm>
            <a:off x="4006999" y="2389937"/>
            <a:ext cx="437143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00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屬性</a:t>
            </a:r>
            <a:r>
              <a:rPr lang="en-US" altLang="zh-TW" sz="2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00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(properties)</a:t>
            </a:r>
            <a:endParaRPr lang="zh-TW" altLang="en-US" sz="2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FF0000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FC4B3CC-5549-4317-AF8B-4549839606FC}"/>
              </a:ext>
            </a:extLst>
          </p:cNvPr>
          <p:cNvSpPr/>
          <p:nvPr/>
        </p:nvSpPr>
        <p:spPr>
          <a:xfrm>
            <a:off x="388774" y="745368"/>
            <a:ext cx="437143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00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型</a:t>
            </a:r>
            <a:r>
              <a:rPr lang="zh-TW" altLang="en-US" sz="2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00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別</a:t>
            </a:r>
            <a:r>
              <a:rPr lang="en-US" altLang="zh-TW" sz="2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00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(type)</a:t>
            </a:r>
            <a:endParaRPr lang="zh-TW" altLang="en-US" sz="2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FF0000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4373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4" grpId="0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3" grpId="0"/>
      <p:bldP spid="26" grpId="0"/>
      <p:bldP spid="2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9449CB7-71CF-4D43-8BD8-06516DD55C06}"/>
              </a:ext>
            </a:extLst>
          </p:cNvPr>
          <p:cNvSpPr/>
          <p:nvPr/>
        </p:nvSpPr>
        <p:spPr>
          <a:xfrm>
            <a:off x="292060" y="9009"/>
            <a:ext cx="437143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2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型別</a:t>
            </a:r>
            <a:r>
              <a:rPr lang="en-US" altLang="zh-TW" sz="2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(type)</a:t>
            </a:r>
            <a:endParaRPr lang="zh-TW" altLang="en-US" sz="2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2A52DBB-05EE-475F-B284-EB86BF608EC8}"/>
              </a:ext>
            </a:extLst>
          </p:cNvPr>
          <p:cNvSpPr/>
          <p:nvPr/>
        </p:nvSpPr>
        <p:spPr>
          <a:xfrm>
            <a:off x="3813569" y="0"/>
            <a:ext cx="437143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物件</a:t>
            </a:r>
            <a:r>
              <a:rPr lang="en-US" altLang="zh-TW" sz="2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(</a:t>
            </a:r>
            <a:r>
              <a:rPr lang="en-US" altLang="zh-TW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object</a:t>
            </a:r>
            <a:r>
              <a:rPr lang="en-US" altLang="zh-TW" sz="2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)</a:t>
            </a:r>
            <a:endParaRPr lang="zh-TW" altLang="en-US" sz="2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0B15C08-276D-4178-81B0-1EF3B2128F97}"/>
              </a:ext>
            </a:extLst>
          </p:cNvPr>
          <p:cNvSpPr/>
          <p:nvPr/>
        </p:nvSpPr>
        <p:spPr>
          <a:xfrm>
            <a:off x="7335078" y="9009"/>
            <a:ext cx="437143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描述：</a:t>
            </a:r>
            <a:r>
              <a:rPr lang="en-US" altLang="zh-TW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v</a:t>
            </a:r>
            <a:r>
              <a:rPr lang="en-US" altLang="zh-TW" sz="2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alue</a:t>
            </a:r>
            <a:endParaRPr lang="zh-TW" altLang="en-US" sz="2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F9EBF04-616B-4783-82BC-54048334C832}"/>
              </a:ext>
            </a:extLst>
          </p:cNvPr>
          <p:cNvSpPr/>
          <p:nvPr/>
        </p:nvSpPr>
        <p:spPr>
          <a:xfrm>
            <a:off x="1656584" y="582736"/>
            <a:ext cx="1644242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integer</a:t>
            </a:r>
            <a:endParaRPr lang="zh-TW" altLang="en-US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ECEA291-83AA-47C2-A7E1-FB96472B3E87}"/>
              </a:ext>
            </a:extLst>
          </p:cNvPr>
          <p:cNvSpPr/>
          <p:nvPr/>
        </p:nvSpPr>
        <p:spPr>
          <a:xfrm>
            <a:off x="5177163" y="582736"/>
            <a:ext cx="1644242" cy="4616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integerObj</a:t>
            </a:r>
            <a:endParaRPr lang="zh-TW" altLang="en-US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C2474D3-950A-4076-B2F4-1F9BE4E000E0}"/>
              </a:ext>
            </a:extLst>
          </p:cNvPr>
          <p:cNvSpPr/>
          <p:nvPr/>
        </p:nvSpPr>
        <p:spPr>
          <a:xfrm>
            <a:off x="8728501" y="582735"/>
            <a:ext cx="1644242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10</a:t>
            </a:r>
            <a:endParaRPr lang="zh-TW" altLang="en-US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箭號: 弧形上彎 9">
            <a:extLst>
              <a:ext uri="{FF2B5EF4-FFF2-40B4-BE49-F238E27FC236}">
                <a16:creationId xmlns:a16="http://schemas.microsoft.com/office/drawing/2014/main" id="{66B6861D-9DBD-4A6E-A3BA-8773BAC2F388}"/>
              </a:ext>
            </a:extLst>
          </p:cNvPr>
          <p:cNvSpPr/>
          <p:nvPr/>
        </p:nvSpPr>
        <p:spPr>
          <a:xfrm>
            <a:off x="2814265" y="1178354"/>
            <a:ext cx="2659310" cy="318782"/>
          </a:xfrm>
          <a:prstGeom prst="curved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EBA1D61C-CD6F-438F-9958-6DE37EAED57F}"/>
              </a:ext>
            </a:extLst>
          </p:cNvPr>
          <p:cNvSpPr txBox="1"/>
          <p:nvPr/>
        </p:nvSpPr>
        <p:spPr>
          <a:xfrm>
            <a:off x="3736876" y="1035471"/>
            <a:ext cx="814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宣告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0A5593B-9F30-4CEB-92BF-2B058C91A100}"/>
              </a:ext>
            </a:extLst>
          </p:cNvPr>
          <p:cNvSpPr/>
          <p:nvPr/>
        </p:nvSpPr>
        <p:spPr>
          <a:xfrm>
            <a:off x="292060" y="1431983"/>
            <a:ext cx="437143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2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類別</a:t>
            </a:r>
            <a:r>
              <a:rPr lang="en-US" altLang="zh-TW" sz="2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(Class)</a:t>
            </a:r>
            <a:endParaRPr lang="zh-TW" altLang="en-US" sz="2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2090D4A-9485-4B95-8B26-B6ECC2A66701}"/>
              </a:ext>
            </a:extLst>
          </p:cNvPr>
          <p:cNvSpPr/>
          <p:nvPr/>
        </p:nvSpPr>
        <p:spPr>
          <a:xfrm>
            <a:off x="1656584" y="2005710"/>
            <a:ext cx="1644242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AnyClass</a:t>
            </a:r>
            <a:endParaRPr lang="zh-TW" altLang="en-US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6641453-8FB4-46E9-A4F2-6E396CDF6923}"/>
              </a:ext>
            </a:extLst>
          </p:cNvPr>
          <p:cNvSpPr/>
          <p:nvPr/>
        </p:nvSpPr>
        <p:spPr>
          <a:xfrm>
            <a:off x="5177163" y="2005710"/>
            <a:ext cx="1644242" cy="4616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myObject</a:t>
            </a:r>
            <a:endParaRPr lang="zh-TW" altLang="en-US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0" name="箭號: 弧形上彎 19">
            <a:extLst>
              <a:ext uri="{FF2B5EF4-FFF2-40B4-BE49-F238E27FC236}">
                <a16:creationId xmlns:a16="http://schemas.microsoft.com/office/drawing/2014/main" id="{581A6CC9-8D1C-4D32-992C-F970211E0F4E}"/>
              </a:ext>
            </a:extLst>
          </p:cNvPr>
          <p:cNvSpPr/>
          <p:nvPr/>
        </p:nvSpPr>
        <p:spPr>
          <a:xfrm>
            <a:off x="2814265" y="2601328"/>
            <a:ext cx="2659310" cy="318782"/>
          </a:xfrm>
          <a:prstGeom prst="curved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A8F24FA7-1AB9-429E-8165-63CC8FD51E8B}"/>
              </a:ext>
            </a:extLst>
          </p:cNvPr>
          <p:cNvSpPr txBox="1"/>
          <p:nvPr/>
        </p:nvSpPr>
        <p:spPr>
          <a:xfrm>
            <a:off x="3736876" y="2458445"/>
            <a:ext cx="814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宣告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CCB5C8D9-9123-43E3-B15F-10B2D1A74645}"/>
              </a:ext>
            </a:extLst>
          </p:cNvPr>
          <p:cNvSpPr/>
          <p:nvPr/>
        </p:nvSpPr>
        <p:spPr>
          <a:xfrm>
            <a:off x="1731219" y="2920110"/>
            <a:ext cx="1182847" cy="9680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C/C++</a:t>
            </a:r>
          </a:p>
          <a:p>
            <a:pPr algn="ctr"/>
            <a:r>
              <a:rPr lang="en-US" altLang="zh-TW" dirty="0"/>
              <a:t>C#</a:t>
            </a:r>
          </a:p>
          <a:p>
            <a:pPr algn="ctr"/>
            <a:r>
              <a:rPr lang="en-US" altLang="zh-TW" dirty="0"/>
              <a:t>Java</a:t>
            </a:r>
            <a:endParaRPr lang="zh-TW" altLang="en-US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81AA2C38-D74F-4EE9-8C26-4CA6BDD92F5D}"/>
              </a:ext>
            </a:extLst>
          </p:cNvPr>
          <p:cNvSpPr txBox="1"/>
          <p:nvPr/>
        </p:nvSpPr>
        <p:spPr>
          <a:xfrm>
            <a:off x="3555351" y="3173287"/>
            <a:ext cx="5081656" cy="461665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TW" sz="2400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AnyClass</a:t>
            </a:r>
            <a:r>
              <a:rPr lang="en-US" altLang="zh-TW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TW" sz="2400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myObject</a:t>
            </a:r>
            <a:endParaRPr lang="zh-TW" altLang="en-US" sz="2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C575357-DD9C-4B4A-8A9B-CEFE7F0CBA50}"/>
              </a:ext>
            </a:extLst>
          </p:cNvPr>
          <p:cNvSpPr/>
          <p:nvPr/>
        </p:nvSpPr>
        <p:spPr>
          <a:xfrm>
            <a:off x="1731219" y="4141304"/>
            <a:ext cx="1182847" cy="52850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javaScript</a:t>
            </a:r>
            <a:endParaRPr lang="zh-TW" altLang="en-US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B0DEE087-F91C-494B-9E17-8F1F08F04266}"/>
              </a:ext>
            </a:extLst>
          </p:cNvPr>
          <p:cNvSpPr txBox="1"/>
          <p:nvPr/>
        </p:nvSpPr>
        <p:spPr>
          <a:xfrm>
            <a:off x="3555172" y="4174724"/>
            <a:ext cx="5081656" cy="461665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var </a:t>
            </a:r>
            <a:r>
              <a:rPr lang="en-US" altLang="zh-TW" sz="2400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myObject</a:t>
            </a:r>
            <a:r>
              <a:rPr lang="en-US" altLang="zh-TW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= </a:t>
            </a:r>
            <a:r>
              <a:rPr lang="en-US" altLang="zh-TW" sz="2400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AnyClass</a:t>
            </a:r>
            <a:r>
              <a:rPr lang="en-US" altLang="zh-TW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()</a:t>
            </a:r>
            <a:endParaRPr lang="zh-TW" altLang="en-US" sz="2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CDC0B33-7C4A-4BA5-B946-9304EDAA9086}"/>
              </a:ext>
            </a:extLst>
          </p:cNvPr>
          <p:cNvSpPr/>
          <p:nvPr/>
        </p:nvSpPr>
        <p:spPr>
          <a:xfrm>
            <a:off x="1731219" y="5001143"/>
            <a:ext cx="1182847" cy="52850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python</a:t>
            </a:r>
            <a:endParaRPr lang="zh-TW" altLang="en-US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5222C7D6-FE6E-499F-905B-BF293F40D63A}"/>
              </a:ext>
            </a:extLst>
          </p:cNvPr>
          <p:cNvSpPr txBox="1"/>
          <p:nvPr/>
        </p:nvSpPr>
        <p:spPr>
          <a:xfrm>
            <a:off x="3555172" y="5034563"/>
            <a:ext cx="5081656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myObject</a:t>
            </a:r>
            <a:r>
              <a:rPr lang="en-US" altLang="zh-TW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= </a:t>
            </a:r>
            <a:r>
              <a:rPr lang="en-US" altLang="zh-TW" sz="2400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AnyClass</a:t>
            </a:r>
            <a:r>
              <a:rPr lang="en-US" altLang="zh-TW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()</a:t>
            </a:r>
            <a:endParaRPr lang="zh-TW" altLang="en-US" sz="2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CF28FCE4-D903-4D42-A0FB-920E28FE318D}"/>
              </a:ext>
            </a:extLst>
          </p:cNvPr>
          <p:cNvSpPr/>
          <p:nvPr/>
        </p:nvSpPr>
        <p:spPr>
          <a:xfrm>
            <a:off x="7333218" y="1421695"/>
            <a:ext cx="437143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2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類別</a:t>
            </a:r>
            <a:r>
              <a:rPr lang="en-US" altLang="zh-TW" sz="2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(Class)</a:t>
            </a:r>
            <a:endParaRPr lang="zh-TW" altLang="en-US" sz="2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AC25DA19-924A-4C2B-A69E-4ADEB040F2A4}"/>
              </a:ext>
            </a:extLst>
          </p:cNvPr>
          <p:cNvSpPr/>
          <p:nvPr/>
        </p:nvSpPr>
        <p:spPr>
          <a:xfrm>
            <a:off x="8697742" y="1995422"/>
            <a:ext cx="1644242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AnyClass</a:t>
            </a:r>
            <a:endParaRPr lang="zh-TW" altLang="en-US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86720397-E169-4329-B8C1-22348B2AF099}"/>
              </a:ext>
            </a:extLst>
          </p:cNvPr>
          <p:cNvSpPr/>
          <p:nvPr/>
        </p:nvSpPr>
        <p:spPr>
          <a:xfrm>
            <a:off x="3812639" y="1434156"/>
            <a:ext cx="437143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物件</a:t>
            </a:r>
            <a:r>
              <a:rPr lang="en-US" altLang="zh-TW" sz="2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(</a:t>
            </a:r>
            <a:r>
              <a:rPr lang="en-US" altLang="zh-TW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object</a:t>
            </a:r>
            <a:r>
              <a:rPr lang="en-US" altLang="zh-TW" sz="2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)</a:t>
            </a:r>
            <a:endParaRPr lang="zh-TW" altLang="en-US" sz="2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3" name="副標題 2">
            <a:extLst>
              <a:ext uri="{FF2B5EF4-FFF2-40B4-BE49-F238E27FC236}">
                <a16:creationId xmlns:a16="http://schemas.microsoft.com/office/drawing/2014/main" id="{754748FE-DEB4-401F-9D41-ACA3BB0648F3}"/>
              </a:ext>
            </a:extLst>
          </p:cNvPr>
          <p:cNvSpPr txBox="1">
            <a:spLocks/>
          </p:cNvSpPr>
          <p:nvPr/>
        </p:nvSpPr>
        <p:spPr>
          <a:xfrm>
            <a:off x="2602133" y="5860982"/>
            <a:ext cx="7406186" cy="11380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Using </a:t>
            </a:r>
            <a:r>
              <a:rPr lang="en-US" altLang="zh-TW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Colab</a:t>
            </a:r>
            <a:r>
              <a:rPr lang="en-US" altLang="zh-TW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to check python Class…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hlinkClick r:id="rId2"/>
              </a:rPr>
              <a:t>AIworkshop0203</a:t>
            </a:r>
            <a:endParaRPr lang="zh-TW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endParaRPr lang="zh-TW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2813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 animBg="1"/>
      <p:bldP spid="18" grpId="0" animBg="1"/>
      <p:bldP spid="20" grpId="0" animBg="1"/>
      <p:bldP spid="22" grpId="0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/>
      <p:bldP spid="31" grpId="0" animBg="1"/>
      <p:bldP spid="34" grpId="0"/>
      <p:bldP spid="3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5.googleusercontent.com/kx8tldwbc_8luwZK6pOebeCJPJ8jzv5yjEDxlTFnF7oypi1j7s7FCs4eUtH3TECL5OuNKWf5vc1opGaGoLiH_n8_qrQ8iM7-apQtzYzw-KM0VvTBK9taoK3cWdlPZjPY53RyUOQ">
            <a:extLst>
              <a:ext uri="{FF2B5EF4-FFF2-40B4-BE49-F238E27FC236}">
                <a16:creationId xmlns:a16="http://schemas.microsoft.com/office/drawing/2014/main" id="{D5054D5C-1D80-457F-9A74-3ABF7B91F4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627" y="943797"/>
            <a:ext cx="3714594" cy="2942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3A990441-582F-40B0-B3D5-372AAA628209}"/>
              </a:ext>
            </a:extLst>
          </p:cNvPr>
          <p:cNvSpPr txBox="1"/>
          <p:nvPr/>
        </p:nvSpPr>
        <p:spPr>
          <a:xfrm>
            <a:off x="5868955" y="1828801"/>
            <a:ext cx="57663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想像一下，你手上有一個設計藍圖，你可以根據這個藍圖，蓋出任意外觀的房子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E99E138-E66D-485B-8F48-BD3DDAEFF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914" y="4443076"/>
            <a:ext cx="2019475" cy="1928027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377B39E2-EC0F-44E2-BBE0-5B9AAA5F02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2978" y="4443076"/>
            <a:ext cx="2377209" cy="192802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DDC6524A-BDE2-47C2-B455-7D958968D9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0446" y="4443076"/>
            <a:ext cx="2849301" cy="192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0583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5.googleusercontent.com/kx8tldwbc_8luwZK6pOebeCJPJ8jzv5yjEDxlTFnF7oypi1j7s7FCs4eUtH3TECL5OuNKWf5vc1opGaGoLiH_n8_qrQ8iM7-apQtzYzw-KM0VvTBK9taoK3cWdlPZjPY53RyUOQ">
            <a:extLst>
              <a:ext uri="{FF2B5EF4-FFF2-40B4-BE49-F238E27FC236}">
                <a16:creationId xmlns:a16="http://schemas.microsoft.com/office/drawing/2014/main" id="{D5054D5C-1D80-457F-9A74-3ABF7B91F4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064" y="777732"/>
            <a:ext cx="2854664" cy="2261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文字方塊 17">
            <a:extLst>
              <a:ext uri="{FF2B5EF4-FFF2-40B4-BE49-F238E27FC236}">
                <a16:creationId xmlns:a16="http://schemas.microsoft.com/office/drawing/2014/main" id="{8EBBBDD9-086A-4FC0-91B4-24598A53F6CF}"/>
              </a:ext>
            </a:extLst>
          </p:cNvPr>
          <p:cNvSpPr txBox="1"/>
          <p:nvPr/>
        </p:nvSpPr>
        <p:spPr>
          <a:xfrm>
            <a:off x="3841101" y="998471"/>
            <a:ext cx="82389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在這設計藍圖中，有</a:t>
            </a:r>
            <a:r>
              <a:rPr lang="en-US" altLang="zh-TW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”</a:t>
            </a:r>
            <a:r>
              <a:rPr lang="zh-TW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客廳</a:t>
            </a:r>
            <a:r>
              <a:rPr lang="en-US" altLang="zh-TW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”,” </a:t>
            </a:r>
            <a:r>
              <a:rPr lang="zh-TW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廚房</a:t>
            </a:r>
            <a:r>
              <a:rPr lang="en-US" altLang="zh-TW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” …</a:t>
            </a:r>
            <a:r>
              <a:rPr lang="zh-TW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等特徵</a:t>
            </a:r>
            <a:r>
              <a:rPr lang="en-US" altLang="zh-TW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</a:p>
          <a:p>
            <a:r>
              <a:rPr lang="zh-TW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程式設計中，我們稱為 </a:t>
            </a:r>
            <a:r>
              <a:rPr lang="zh-TW" altLang="en-US" sz="2400" dirty="0">
                <a:highlight>
                  <a:srgbClr val="FFFF00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屬性</a:t>
            </a:r>
            <a:r>
              <a:rPr lang="en-US" altLang="zh-TW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(properties)</a:t>
            </a:r>
            <a:r>
              <a:rPr lang="zh-TW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或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04C510A8-49AB-4580-92CD-9E1260296D94}"/>
              </a:ext>
            </a:extLst>
          </p:cNvPr>
          <p:cNvSpPr txBox="1"/>
          <p:nvPr/>
        </p:nvSpPr>
        <p:spPr>
          <a:xfrm>
            <a:off x="3841101" y="1943387"/>
            <a:ext cx="82389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我們還能定義一些</a:t>
            </a:r>
            <a:r>
              <a:rPr lang="zh-TW" altLang="en-US" sz="2400" dirty="0">
                <a:highlight>
                  <a:srgbClr val="FFFF00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行為</a:t>
            </a:r>
            <a:r>
              <a:rPr lang="en-US" altLang="zh-TW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(behaviors)</a:t>
            </a:r>
            <a:r>
              <a:rPr lang="zh-TW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，例如打開門，開啟水龍頭，這些行為在所有的房子</a:t>
            </a:r>
            <a:r>
              <a:rPr lang="en-US" altLang="zh-TW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zh-TW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物件</a:t>
            </a:r>
            <a:r>
              <a:rPr lang="en-US" altLang="zh-TW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zh-TW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中都能用到</a:t>
            </a:r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id="{3D03A493-13B9-4AA3-B241-3480D89DE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21" y="136525"/>
            <a:ext cx="10515600" cy="614589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Python Class</a:t>
            </a:r>
            <a:endParaRPr lang="zh-TW" altLang="en-US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AAB388C2-078D-4404-8947-080619D055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064" y="3348909"/>
            <a:ext cx="2019475" cy="1928027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DD1FBF40-B78A-4775-9771-CBE99681F7B5}"/>
              </a:ext>
            </a:extLst>
          </p:cNvPr>
          <p:cNvSpPr/>
          <p:nvPr/>
        </p:nvSpPr>
        <p:spPr>
          <a:xfrm>
            <a:off x="2284370" y="4051045"/>
            <a:ext cx="284930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FDDCA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套房</a:t>
            </a:r>
            <a:r>
              <a:rPr lang="en-US" altLang="zh-TW" sz="2400" b="1" dirty="0">
                <a:solidFill>
                  <a:srgbClr val="FDDCA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A.</a:t>
            </a:r>
            <a:r>
              <a:rPr lang="zh-TW" altLang="en-US" sz="2400" b="1" dirty="0">
                <a:solidFill>
                  <a:srgbClr val="FDDCA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開門</a:t>
            </a:r>
            <a:r>
              <a:rPr lang="en-US" altLang="zh-TW" sz="2400" b="1" dirty="0">
                <a:solidFill>
                  <a:srgbClr val="FDDCA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()</a:t>
            </a: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DE410C63-F4F5-42AB-8BBA-3311CE0D6A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3671" y="3344319"/>
            <a:ext cx="2849301" cy="1928027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6CCA22A5-DC99-48B8-8F82-C2B1CA4788ED}"/>
              </a:ext>
            </a:extLst>
          </p:cNvPr>
          <p:cNvSpPr/>
          <p:nvPr/>
        </p:nvSpPr>
        <p:spPr>
          <a:xfrm>
            <a:off x="7455433" y="4051045"/>
            <a:ext cx="350196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FDDCA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套房</a:t>
            </a:r>
            <a:r>
              <a:rPr lang="en-US" altLang="zh-TW" sz="2400" b="1" dirty="0">
                <a:solidFill>
                  <a:srgbClr val="FDDCA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B.</a:t>
            </a:r>
            <a:r>
              <a:rPr lang="zh-TW" altLang="en-US" sz="2400" b="1" dirty="0">
                <a:solidFill>
                  <a:srgbClr val="FDDCA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開門</a:t>
            </a:r>
            <a:r>
              <a:rPr lang="en-US" altLang="zh-TW" sz="2400" b="1" dirty="0">
                <a:solidFill>
                  <a:srgbClr val="FDDCA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()</a:t>
            </a: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519FC06C-94D5-4E56-855D-523E25F15B15}"/>
              </a:ext>
            </a:extLst>
          </p:cNvPr>
          <p:cNvSpPr/>
          <p:nvPr/>
        </p:nvSpPr>
        <p:spPr>
          <a:xfrm>
            <a:off x="8776065" y="4735957"/>
            <a:ext cx="1578008" cy="760478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kumimoji="1"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方法</a:t>
            </a:r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2C890B6E-B21D-4039-A4D0-D42CDE4C9A2E}"/>
              </a:ext>
            </a:extLst>
          </p:cNvPr>
          <p:cNvSpPr/>
          <p:nvPr/>
        </p:nvSpPr>
        <p:spPr>
          <a:xfrm>
            <a:off x="10501306" y="4709633"/>
            <a:ext cx="1511558" cy="78680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kumimoji="1"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模型</a:t>
            </a:r>
          </a:p>
        </p:txBody>
      </p:sp>
      <p:sp>
        <p:nvSpPr>
          <p:cNvPr id="17" name="副標題 2">
            <a:extLst>
              <a:ext uri="{FF2B5EF4-FFF2-40B4-BE49-F238E27FC236}">
                <a16:creationId xmlns:a16="http://schemas.microsoft.com/office/drawing/2014/main" id="{9E8FFC3D-271D-4114-AAF3-F7744FD2D140}"/>
              </a:ext>
            </a:extLst>
          </p:cNvPr>
          <p:cNvSpPr txBox="1">
            <a:spLocks/>
          </p:cNvSpPr>
          <p:nvPr/>
        </p:nvSpPr>
        <p:spPr>
          <a:xfrm>
            <a:off x="2113085" y="5639940"/>
            <a:ext cx="9144000" cy="1081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Using </a:t>
            </a:r>
            <a:r>
              <a:rPr lang="en-US" altLang="zh-TW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Colab</a:t>
            </a:r>
            <a:r>
              <a:rPr lang="en-US" altLang="zh-TW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to check python Class…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hlinkClick r:id="rId5"/>
              </a:rPr>
              <a:t>AIworkshop0204</a:t>
            </a:r>
            <a:endParaRPr lang="zh-TW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endParaRPr lang="zh-TW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9552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13" grpId="0" animBg="1"/>
      <p:bldP spid="16" grpId="0" animBg="1"/>
      <p:bldP spid="1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56C05E09-3935-41DC-9677-24461E626529}"/>
              </a:ext>
            </a:extLst>
          </p:cNvPr>
          <p:cNvSpPr txBox="1">
            <a:spLocks/>
          </p:cNvSpPr>
          <p:nvPr/>
        </p:nvSpPr>
        <p:spPr>
          <a:xfrm>
            <a:off x="1524000" y="2911231"/>
            <a:ext cx="9144000" cy="10355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 err="1">
                <a:ln w="13462">
                  <a:solidFill>
                    <a:schemeClr val="bg1"/>
                  </a:solidFill>
                  <a:prstDash val="solid"/>
                </a:ln>
                <a:effectLst>
                  <a:outerShdw dist="38100" dir="2700000" algn="bl" rotWithShape="0">
                    <a:schemeClr val="accent5"/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Numpy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736659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1CDFF0-4BC8-4501-A567-0310E818D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013" y="629239"/>
            <a:ext cx="1491402" cy="614589"/>
          </a:xfrm>
        </p:spPr>
        <p:txBody>
          <a:bodyPr>
            <a:normAutofit fontScale="90000"/>
          </a:bodyPr>
          <a:lstStyle/>
          <a:p>
            <a:r>
              <a:rPr lang="zh-TW" alt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向量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F43C1A5-71F6-4074-8366-A491AFC8EE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097839"/>
              </p:ext>
            </p:extLst>
          </p:nvPr>
        </p:nvGraphicFramePr>
        <p:xfrm>
          <a:off x="2858477" y="751114"/>
          <a:ext cx="8128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45128877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1556920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6558792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1982272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4061482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217979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var1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var2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var3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var4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var5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var6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299326"/>
                  </a:ext>
                </a:extLst>
              </a:tr>
            </a:tbl>
          </a:graphicData>
        </a:graphic>
      </p:graphicFrame>
      <p:sp>
        <p:nvSpPr>
          <p:cNvPr id="5" name="副標題 2">
            <a:extLst>
              <a:ext uri="{FF2B5EF4-FFF2-40B4-BE49-F238E27FC236}">
                <a16:creationId xmlns:a16="http://schemas.microsoft.com/office/drawing/2014/main" id="{8F9AD656-BCB2-4018-B39C-9F92EA9CE497}"/>
              </a:ext>
            </a:extLst>
          </p:cNvPr>
          <p:cNvSpPr txBox="1">
            <a:spLocks/>
          </p:cNvSpPr>
          <p:nvPr/>
        </p:nvSpPr>
        <p:spPr>
          <a:xfrm>
            <a:off x="2956068" y="1370589"/>
            <a:ext cx="1185107" cy="610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編號</a:t>
            </a:r>
            <a:r>
              <a:rPr lang="en-US" altLang="zh-TW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endParaRPr lang="zh-TW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副標題 2">
            <a:extLst>
              <a:ext uri="{FF2B5EF4-FFF2-40B4-BE49-F238E27FC236}">
                <a16:creationId xmlns:a16="http://schemas.microsoft.com/office/drawing/2014/main" id="{22EC5832-E5FD-44A2-96AB-C1F51AC2C9FB}"/>
              </a:ext>
            </a:extLst>
          </p:cNvPr>
          <p:cNvSpPr txBox="1">
            <a:spLocks/>
          </p:cNvSpPr>
          <p:nvPr/>
        </p:nvSpPr>
        <p:spPr>
          <a:xfrm>
            <a:off x="4374560" y="1370588"/>
            <a:ext cx="1185107" cy="610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編號</a:t>
            </a:r>
            <a:r>
              <a:rPr lang="en-US" altLang="zh-TW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lang="zh-TW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副標題 2">
            <a:extLst>
              <a:ext uri="{FF2B5EF4-FFF2-40B4-BE49-F238E27FC236}">
                <a16:creationId xmlns:a16="http://schemas.microsoft.com/office/drawing/2014/main" id="{F82EF325-86D7-4BD6-8C26-A1DE4FE41943}"/>
              </a:ext>
            </a:extLst>
          </p:cNvPr>
          <p:cNvSpPr txBox="1">
            <a:spLocks/>
          </p:cNvSpPr>
          <p:nvPr/>
        </p:nvSpPr>
        <p:spPr>
          <a:xfrm>
            <a:off x="5737371" y="1370587"/>
            <a:ext cx="1185107" cy="610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編號</a:t>
            </a:r>
            <a:r>
              <a:rPr lang="en-US" altLang="zh-TW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lang="zh-TW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副標題 2">
            <a:extLst>
              <a:ext uri="{FF2B5EF4-FFF2-40B4-BE49-F238E27FC236}">
                <a16:creationId xmlns:a16="http://schemas.microsoft.com/office/drawing/2014/main" id="{8224B9BE-792B-4F81-BD73-5050AD68B3B5}"/>
              </a:ext>
            </a:extLst>
          </p:cNvPr>
          <p:cNvSpPr txBox="1">
            <a:spLocks/>
          </p:cNvSpPr>
          <p:nvPr/>
        </p:nvSpPr>
        <p:spPr>
          <a:xfrm>
            <a:off x="6978164" y="1370586"/>
            <a:ext cx="1185107" cy="610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編號</a:t>
            </a:r>
            <a:r>
              <a:rPr lang="en-US" altLang="zh-TW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lang="zh-TW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副標題 2">
            <a:extLst>
              <a:ext uri="{FF2B5EF4-FFF2-40B4-BE49-F238E27FC236}">
                <a16:creationId xmlns:a16="http://schemas.microsoft.com/office/drawing/2014/main" id="{D72634FE-834B-474E-8403-1C082BF0F343}"/>
              </a:ext>
            </a:extLst>
          </p:cNvPr>
          <p:cNvSpPr txBox="1">
            <a:spLocks/>
          </p:cNvSpPr>
          <p:nvPr/>
        </p:nvSpPr>
        <p:spPr>
          <a:xfrm>
            <a:off x="8362569" y="1370585"/>
            <a:ext cx="1185107" cy="610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編號</a:t>
            </a:r>
            <a:r>
              <a:rPr lang="en-US" altLang="zh-TW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endParaRPr lang="zh-TW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副標題 2">
            <a:extLst>
              <a:ext uri="{FF2B5EF4-FFF2-40B4-BE49-F238E27FC236}">
                <a16:creationId xmlns:a16="http://schemas.microsoft.com/office/drawing/2014/main" id="{1549B806-4BB3-4B4D-A342-B0A37907B4FA}"/>
              </a:ext>
            </a:extLst>
          </p:cNvPr>
          <p:cNvSpPr txBox="1">
            <a:spLocks/>
          </p:cNvSpPr>
          <p:nvPr/>
        </p:nvSpPr>
        <p:spPr>
          <a:xfrm>
            <a:off x="9781066" y="1370584"/>
            <a:ext cx="1185107" cy="610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編號</a:t>
            </a:r>
            <a:r>
              <a:rPr lang="en-US" altLang="zh-TW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5</a:t>
            </a:r>
            <a:endParaRPr lang="zh-TW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標題 1">
            <a:extLst>
              <a:ext uri="{FF2B5EF4-FFF2-40B4-BE49-F238E27FC236}">
                <a16:creationId xmlns:a16="http://schemas.microsoft.com/office/drawing/2014/main" id="{F3EE5348-0C40-4B48-A0FC-42F2AA6B111B}"/>
              </a:ext>
            </a:extLst>
          </p:cNvPr>
          <p:cNvSpPr txBox="1">
            <a:spLocks/>
          </p:cNvSpPr>
          <p:nvPr/>
        </p:nvSpPr>
        <p:spPr>
          <a:xfrm>
            <a:off x="777013" y="2638129"/>
            <a:ext cx="1491402" cy="6145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</a:lstStyle>
          <a:p>
            <a:r>
              <a:rPr lang="zh-TW" alt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矩陣</a:t>
            </a:r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AA13620B-3A78-47E8-ACDE-B6771F01F4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9659146"/>
              </p:ext>
            </p:extLst>
          </p:nvPr>
        </p:nvGraphicFramePr>
        <p:xfrm>
          <a:off x="2858477" y="2750865"/>
          <a:ext cx="8128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45128877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1556920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6558792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1982272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4061482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217979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var1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var2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var3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var4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var5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var6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299326"/>
                  </a:ext>
                </a:extLst>
              </a:tr>
            </a:tbl>
          </a:graphicData>
        </a:graphic>
      </p:graphicFrame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8AC2AB3E-B872-4B3B-B725-575D313697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684529"/>
              </p:ext>
            </p:extLst>
          </p:nvPr>
        </p:nvGraphicFramePr>
        <p:xfrm>
          <a:off x="2858477" y="4077362"/>
          <a:ext cx="8128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45128877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1556920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6558792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1982272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4061482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217979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var7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var8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var9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var10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var11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var12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299326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1FB4EF3A-DAD7-4968-8208-41A6C0152C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863306"/>
              </p:ext>
            </p:extLst>
          </p:nvPr>
        </p:nvGraphicFramePr>
        <p:xfrm>
          <a:off x="2858477" y="5403859"/>
          <a:ext cx="8128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45128877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1556920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6558792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1982272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4061482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217979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var13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var14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var15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var16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var17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var18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299326"/>
                  </a:ext>
                </a:extLst>
              </a:tr>
            </a:tbl>
          </a:graphicData>
        </a:graphic>
      </p:graphicFrame>
      <p:sp>
        <p:nvSpPr>
          <p:cNvPr id="21" name="矩形 20">
            <a:extLst>
              <a:ext uri="{FF2B5EF4-FFF2-40B4-BE49-F238E27FC236}">
                <a16:creationId xmlns:a16="http://schemas.microsoft.com/office/drawing/2014/main" id="{2A66AA81-F393-4B9B-A663-F10AEE0D9EEB}"/>
              </a:ext>
            </a:extLst>
          </p:cNvPr>
          <p:cNvSpPr/>
          <p:nvPr/>
        </p:nvSpPr>
        <p:spPr>
          <a:xfrm>
            <a:off x="2760785" y="2638129"/>
            <a:ext cx="1491402" cy="3305471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副標題 2">
            <a:extLst>
              <a:ext uri="{FF2B5EF4-FFF2-40B4-BE49-F238E27FC236}">
                <a16:creationId xmlns:a16="http://schemas.microsoft.com/office/drawing/2014/main" id="{F9EA894C-D810-4935-BB04-2B2B77C13774}"/>
              </a:ext>
            </a:extLst>
          </p:cNvPr>
          <p:cNvSpPr txBox="1">
            <a:spLocks/>
          </p:cNvSpPr>
          <p:nvPr/>
        </p:nvSpPr>
        <p:spPr>
          <a:xfrm>
            <a:off x="2590699" y="6056336"/>
            <a:ext cx="1783861" cy="61003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Column</a:t>
            </a:r>
            <a:r>
              <a:rPr lang="zh-TW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zh-TW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行</a:t>
            </a:r>
            <a:r>
              <a:rPr lang="en-US" altLang="zh-TW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endParaRPr lang="zh-TW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72226E-074A-4A2C-B275-EFBC72809B53}"/>
              </a:ext>
            </a:extLst>
          </p:cNvPr>
          <p:cNvSpPr/>
          <p:nvPr/>
        </p:nvSpPr>
        <p:spPr>
          <a:xfrm>
            <a:off x="2724333" y="3779206"/>
            <a:ext cx="8262146" cy="97141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副標題 2">
            <a:extLst>
              <a:ext uri="{FF2B5EF4-FFF2-40B4-BE49-F238E27FC236}">
                <a16:creationId xmlns:a16="http://schemas.microsoft.com/office/drawing/2014/main" id="{11BE1C51-910A-4E1A-83E9-E2EB0735BDEC}"/>
              </a:ext>
            </a:extLst>
          </p:cNvPr>
          <p:cNvSpPr txBox="1">
            <a:spLocks/>
          </p:cNvSpPr>
          <p:nvPr/>
        </p:nvSpPr>
        <p:spPr>
          <a:xfrm>
            <a:off x="1099601" y="4140577"/>
            <a:ext cx="1378547" cy="61003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Row(</a:t>
            </a:r>
            <a:r>
              <a:rPr lang="zh-TW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列</a:t>
            </a:r>
            <a:r>
              <a:rPr lang="en-US" altLang="zh-TW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endParaRPr lang="zh-TW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43265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1564DB-7465-4968-81B7-4E9EB2F21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err="1"/>
              <a:t>Numpy</a:t>
            </a:r>
            <a:r>
              <a:rPr lang="en-US" altLang="zh-TW" dirty="0"/>
              <a:t> </a:t>
            </a:r>
            <a:r>
              <a:rPr lang="zh-TW" altLang="en-US" dirty="0"/>
              <a:t>基本介紹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843520DC-63BA-4459-B9C7-ECDF02E83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754" y="959248"/>
            <a:ext cx="10515600" cy="915405"/>
          </a:xfrm>
        </p:spPr>
        <p:txBody>
          <a:bodyPr>
            <a:normAutofit/>
          </a:bodyPr>
          <a:lstStyle/>
          <a:p>
            <a:r>
              <a:rPr lang="zh-TW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基本資料型態 </a:t>
            </a:r>
            <a:r>
              <a:rPr lang="en-US" altLang="zh-TW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array</a:t>
            </a:r>
            <a:r>
              <a:rPr lang="zh-TW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，可以用來存放與處理多維資料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B6B1C71-158F-4640-8290-1E9483A60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8319" y="971185"/>
            <a:ext cx="3639058" cy="400106"/>
          </a:xfrm>
          <a:prstGeom prst="rect">
            <a:avLst/>
          </a:prstGeom>
        </p:spPr>
      </p:pic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BAA38568-131A-45F3-B25F-834218562AC7}"/>
              </a:ext>
            </a:extLst>
          </p:cNvPr>
          <p:cNvSpPr txBox="1">
            <a:spLocks/>
          </p:cNvSpPr>
          <p:nvPr/>
        </p:nvSpPr>
        <p:spPr>
          <a:xfrm>
            <a:off x="433754" y="1639924"/>
            <a:ext cx="10515600" cy="9154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numpy.ndarray</a:t>
            </a:r>
            <a:r>
              <a:rPr lang="en-US" altLang="zh-TW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TW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建立時可指定元素型態，</a:t>
            </a:r>
            <a:r>
              <a:rPr lang="en-US" altLang="zh-TW" sz="2400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dtype</a:t>
            </a:r>
            <a:r>
              <a:rPr lang="zh-TW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可顯示跟指定元素型態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3C1C7757-7C51-409C-AB71-1D5F4A4032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5017" y="2255688"/>
            <a:ext cx="4463083" cy="1023884"/>
          </a:xfrm>
          <a:prstGeom prst="rect">
            <a:avLst/>
          </a:prstGeom>
        </p:spPr>
      </p:pic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ED08C6B0-DA82-48CE-9696-79834A55CEE0}"/>
              </a:ext>
            </a:extLst>
          </p:cNvPr>
          <p:cNvSpPr txBox="1">
            <a:spLocks/>
          </p:cNvSpPr>
          <p:nvPr/>
        </p:nvSpPr>
        <p:spPr>
          <a:xfrm>
            <a:off x="433754" y="3414652"/>
            <a:ext cx="10515600" cy="490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shape()</a:t>
            </a:r>
            <a:r>
              <a:rPr lang="zh-TW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方法可以得知每一維度的個數，進一步推算 </a:t>
            </a:r>
            <a:r>
              <a:rPr lang="en-US" altLang="zh-TW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row </a:t>
            </a:r>
            <a:r>
              <a:rPr lang="zh-TW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與 </a:t>
            </a:r>
            <a:r>
              <a:rPr lang="en-US" altLang="zh-TW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column</a:t>
            </a:r>
            <a:endParaRPr lang="zh-TW" altLang="en-US" sz="2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3E278BAE-116B-4EE5-A431-657C28DC53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455" y="3904851"/>
            <a:ext cx="5572214" cy="1578116"/>
          </a:xfrm>
          <a:prstGeom prst="rect">
            <a:avLst/>
          </a:prstGeom>
        </p:spPr>
      </p:pic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CE020412-1FF9-43A9-8AE6-E767D6ACDB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096152"/>
              </p:ext>
            </p:extLst>
          </p:nvPr>
        </p:nvGraphicFramePr>
        <p:xfrm>
          <a:off x="6428155" y="4172744"/>
          <a:ext cx="21970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2366">
                  <a:extLst>
                    <a:ext uri="{9D8B030D-6E8A-4147-A177-3AD203B41FA5}">
                      <a16:colId xmlns:a16="http://schemas.microsoft.com/office/drawing/2014/main" val="451288770"/>
                    </a:ext>
                  </a:extLst>
                </a:gridCol>
                <a:gridCol w="732366">
                  <a:extLst>
                    <a:ext uri="{9D8B030D-6E8A-4147-A177-3AD203B41FA5}">
                      <a16:colId xmlns:a16="http://schemas.microsoft.com/office/drawing/2014/main" val="415569202"/>
                    </a:ext>
                  </a:extLst>
                </a:gridCol>
                <a:gridCol w="732366">
                  <a:extLst>
                    <a:ext uri="{9D8B030D-6E8A-4147-A177-3AD203B41FA5}">
                      <a16:colId xmlns:a16="http://schemas.microsoft.com/office/drawing/2014/main" val="24655879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299326"/>
                  </a:ext>
                </a:extLst>
              </a:tr>
            </a:tbl>
          </a:graphicData>
        </a:graphic>
      </p:graphicFrame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DB1C9B7F-2A63-4584-B242-E8018EA8DD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3621038"/>
              </p:ext>
            </p:extLst>
          </p:nvPr>
        </p:nvGraphicFramePr>
        <p:xfrm>
          <a:off x="6428153" y="4847236"/>
          <a:ext cx="21970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2366">
                  <a:extLst>
                    <a:ext uri="{9D8B030D-6E8A-4147-A177-3AD203B41FA5}">
                      <a16:colId xmlns:a16="http://schemas.microsoft.com/office/drawing/2014/main" val="451288770"/>
                    </a:ext>
                  </a:extLst>
                </a:gridCol>
                <a:gridCol w="732366">
                  <a:extLst>
                    <a:ext uri="{9D8B030D-6E8A-4147-A177-3AD203B41FA5}">
                      <a16:colId xmlns:a16="http://schemas.microsoft.com/office/drawing/2014/main" val="415569202"/>
                    </a:ext>
                  </a:extLst>
                </a:gridCol>
                <a:gridCol w="732366">
                  <a:extLst>
                    <a:ext uri="{9D8B030D-6E8A-4147-A177-3AD203B41FA5}">
                      <a16:colId xmlns:a16="http://schemas.microsoft.com/office/drawing/2014/main" val="24655879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299326"/>
                  </a:ext>
                </a:extLst>
              </a:tr>
            </a:tbl>
          </a:graphicData>
        </a:graphic>
      </p:graphicFrame>
      <p:sp>
        <p:nvSpPr>
          <p:cNvPr id="14" name="矩形 13">
            <a:extLst>
              <a:ext uri="{FF2B5EF4-FFF2-40B4-BE49-F238E27FC236}">
                <a16:creationId xmlns:a16="http://schemas.microsoft.com/office/drawing/2014/main" id="{C7DA9952-4A38-4488-9332-7E3F9FE7340E}"/>
              </a:ext>
            </a:extLst>
          </p:cNvPr>
          <p:cNvSpPr/>
          <p:nvPr/>
        </p:nvSpPr>
        <p:spPr>
          <a:xfrm>
            <a:off x="9170377" y="4172744"/>
            <a:ext cx="2303582" cy="104533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矩陣方向都是先列後行</a:t>
            </a:r>
          </a:p>
        </p:txBody>
      </p:sp>
      <p:sp>
        <p:nvSpPr>
          <p:cNvPr id="15" name="副標題 2">
            <a:extLst>
              <a:ext uri="{FF2B5EF4-FFF2-40B4-BE49-F238E27FC236}">
                <a16:creationId xmlns:a16="http://schemas.microsoft.com/office/drawing/2014/main" id="{06BB19AB-9C83-4308-A4B2-7F2B7982B8AE}"/>
              </a:ext>
            </a:extLst>
          </p:cNvPr>
          <p:cNvSpPr txBox="1">
            <a:spLocks/>
          </p:cNvSpPr>
          <p:nvPr/>
        </p:nvSpPr>
        <p:spPr>
          <a:xfrm>
            <a:off x="2113085" y="5639940"/>
            <a:ext cx="9144000" cy="1081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Using </a:t>
            </a:r>
            <a:r>
              <a:rPr lang="en-US" altLang="zh-TW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Colab</a:t>
            </a:r>
            <a:r>
              <a:rPr lang="en-US" altLang="zh-TW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to check python Class…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hlinkClick r:id="rId5"/>
              </a:rPr>
              <a:t>AIworkshop0205</a:t>
            </a:r>
            <a:endParaRPr lang="zh-TW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endParaRPr lang="zh-TW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6446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7185203D-B162-4AE2-B683-EED6B525214D}"/>
              </a:ext>
            </a:extLst>
          </p:cNvPr>
          <p:cNvSpPr/>
          <p:nvPr/>
        </p:nvSpPr>
        <p:spPr>
          <a:xfrm>
            <a:off x="1644156" y="4334608"/>
            <a:ext cx="2567359" cy="16728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946D25B-893C-482E-84D3-BAFE60AA8A63}"/>
              </a:ext>
            </a:extLst>
          </p:cNvPr>
          <p:cNvSpPr/>
          <p:nvPr/>
        </p:nvSpPr>
        <p:spPr>
          <a:xfrm>
            <a:off x="1723291" y="4420530"/>
            <a:ext cx="1573823" cy="14507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E3E25F1-5F7C-4DEB-8AA4-6B1375CCEF7B}"/>
              </a:ext>
            </a:extLst>
          </p:cNvPr>
          <p:cNvSpPr/>
          <p:nvPr/>
        </p:nvSpPr>
        <p:spPr>
          <a:xfrm>
            <a:off x="1644156" y="1273780"/>
            <a:ext cx="2567359" cy="24453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591A1E0-A27A-4D92-8D21-3F79C013C730}"/>
              </a:ext>
            </a:extLst>
          </p:cNvPr>
          <p:cNvSpPr/>
          <p:nvPr/>
        </p:nvSpPr>
        <p:spPr>
          <a:xfrm>
            <a:off x="1723292" y="1385108"/>
            <a:ext cx="861646" cy="22021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DE2D3A28-9E22-477D-99E3-4C72560E2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21" y="136525"/>
            <a:ext cx="10515600" cy="614589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矩陣切片 </a:t>
            </a:r>
            <a:r>
              <a:rPr lang="en-US" altLang="zh-TW" sz="2700" dirty="0">
                <a:hlinkClick r:id="rId2"/>
              </a:rPr>
              <a:t>AIworkshop0205</a:t>
            </a:r>
            <a:endParaRPr lang="zh-TW" altLang="en-US" dirty="0"/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50EA59BE-D69B-4883-B340-0EA53B539D61}"/>
              </a:ext>
            </a:extLst>
          </p:cNvPr>
          <p:cNvSpPr txBox="1">
            <a:spLocks/>
          </p:cNvSpPr>
          <p:nvPr/>
        </p:nvSpPr>
        <p:spPr>
          <a:xfrm>
            <a:off x="1145930" y="791199"/>
            <a:ext cx="10515600" cy="490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print(c[:, 0]) # </a:t>
            </a:r>
            <a:r>
              <a:rPr lang="zh-TW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指定第</a:t>
            </a:r>
            <a:r>
              <a:rPr lang="en-US" altLang="zh-TW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r>
              <a:rPr lang="zh-TW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行</a:t>
            </a:r>
            <a:r>
              <a:rPr lang="en-US" altLang="zh-TW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TW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所有列</a:t>
            </a: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D981609D-4EF4-4D2E-B6BE-D99CD74C4A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384158"/>
              </p:ext>
            </p:extLst>
          </p:nvPr>
        </p:nvGraphicFramePr>
        <p:xfrm>
          <a:off x="1829773" y="1528903"/>
          <a:ext cx="21970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2366">
                  <a:extLst>
                    <a:ext uri="{9D8B030D-6E8A-4147-A177-3AD203B41FA5}">
                      <a16:colId xmlns:a16="http://schemas.microsoft.com/office/drawing/2014/main" val="451288770"/>
                    </a:ext>
                  </a:extLst>
                </a:gridCol>
                <a:gridCol w="732366">
                  <a:extLst>
                    <a:ext uri="{9D8B030D-6E8A-4147-A177-3AD203B41FA5}">
                      <a16:colId xmlns:a16="http://schemas.microsoft.com/office/drawing/2014/main" val="415569202"/>
                    </a:ext>
                  </a:extLst>
                </a:gridCol>
                <a:gridCol w="732366">
                  <a:extLst>
                    <a:ext uri="{9D8B030D-6E8A-4147-A177-3AD203B41FA5}">
                      <a16:colId xmlns:a16="http://schemas.microsoft.com/office/drawing/2014/main" val="24655879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299326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650EACB4-BA1C-42C2-BFA0-9E5C986F63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8625065"/>
              </p:ext>
            </p:extLst>
          </p:nvPr>
        </p:nvGraphicFramePr>
        <p:xfrm>
          <a:off x="1829771" y="2203395"/>
          <a:ext cx="21970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2366">
                  <a:extLst>
                    <a:ext uri="{9D8B030D-6E8A-4147-A177-3AD203B41FA5}">
                      <a16:colId xmlns:a16="http://schemas.microsoft.com/office/drawing/2014/main" val="451288770"/>
                    </a:ext>
                  </a:extLst>
                </a:gridCol>
                <a:gridCol w="732366">
                  <a:extLst>
                    <a:ext uri="{9D8B030D-6E8A-4147-A177-3AD203B41FA5}">
                      <a16:colId xmlns:a16="http://schemas.microsoft.com/office/drawing/2014/main" val="415569202"/>
                    </a:ext>
                  </a:extLst>
                </a:gridCol>
                <a:gridCol w="732366">
                  <a:extLst>
                    <a:ext uri="{9D8B030D-6E8A-4147-A177-3AD203B41FA5}">
                      <a16:colId xmlns:a16="http://schemas.microsoft.com/office/drawing/2014/main" val="24655879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299326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18307F75-1ED4-4460-938A-C5FC425C86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23285"/>
              </p:ext>
            </p:extLst>
          </p:nvPr>
        </p:nvGraphicFramePr>
        <p:xfrm>
          <a:off x="1829771" y="2987720"/>
          <a:ext cx="21970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2366">
                  <a:extLst>
                    <a:ext uri="{9D8B030D-6E8A-4147-A177-3AD203B41FA5}">
                      <a16:colId xmlns:a16="http://schemas.microsoft.com/office/drawing/2014/main" val="451288770"/>
                    </a:ext>
                  </a:extLst>
                </a:gridCol>
                <a:gridCol w="732366">
                  <a:extLst>
                    <a:ext uri="{9D8B030D-6E8A-4147-A177-3AD203B41FA5}">
                      <a16:colId xmlns:a16="http://schemas.microsoft.com/office/drawing/2014/main" val="415569202"/>
                    </a:ext>
                  </a:extLst>
                </a:gridCol>
                <a:gridCol w="732366">
                  <a:extLst>
                    <a:ext uri="{9D8B030D-6E8A-4147-A177-3AD203B41FA5}">
                      <a16:colId xmlns:a16="http://schemas.microsoft.com/office/drawing/2014/main" val="24655879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299326"/>
                  </a:ext>
                </a:extLst>
              </a:tr>
            </a:tbl>
          </a:graphicData>
        </a:graphic>
      </p:graphicFrame>
      <p:sp>
        <p:nvSpPr>
          <p:cNvPr id="12" name="矩形 11">
            <a:extLst>
              <a:ext uri="{FF2B5EF4-FFF2-40B4-BE49-F238E27FC236}">
                <a16:creationId xmlns:a16="http://schemas.microsoft.com/office/drawing/2014/main" id="{5983B69F-4E09-4799-8468-AB8C964A755F}"/>
              </a:ext>
            </a:extLst>
          </p:cNvPr>
          <p:cNvSpPr/>
          <p:nvPr/>
        </p:nvSpPr>
        <p:spPr>
          <a:xfrm>
            <a:off x="9539654" y="372243"/>
            <a:ext cx="2303582" cy="104533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矩陣方向都是先列後行</a:t>
            </a: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13B2E8F3-271E-4EC3-943B-5FB47928AB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9997" y="1640159"/>
            <a:ext cx="3867690" cy="1876687"/>
          </a:xfrm>
          <a:prstGeom prst="rect">
            <a:avLst/>
          </a:prstGeom>
        </p:spPr>
      </p:pic>
      <p:sp>
        <p:nvSpPr>
          <p:cNvPr id="16" name="內容版面配置區 2">
            <a:extLst>
              <a:ext uri="{FF2B5EF4-FFF2-40B4-BE49-F238E27FC236}">
                <a16:creationId xmlns:a16="http://schemas.microsoft.com/office/drawing/2014/main" id="{539A67EC-D2E9-42F9-8F1D-AC4179BEE2F4}"/>
              </a:ext>
            </a:extLst>
          </p:cNvPr>
          <p:cNvSpPr txBox="1">
            <a:spLocks/>
          </p:cNvSpPr>
          <p:nvPr/>
        </p:nvSpPr>
        <p:spPr>
          <a:xfrm>
            <a:off x="1145930" y="3930331"/>
            <a:ext cx="10515600" cy="490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print(c[:</a:t>
            </a:r>
            <a:r>
              <a:rPr lang="en-US" altLang="zh-TW" sz="2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2, :</a:t>
            </a:r>
            <a:r>
              <a:rPr lang="en-US" altLang="zh-TW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2]) # </a:t>
            </a:r>
            <a:r>
              <a:rPr lang="zh-TW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指定第</a:t>
            </a:r>
            <a:r>
              <a:rPr lang="en-US" altLang="zh-TW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0~1</a:t>
            </a:r>
            <a:r>
              <a:rPr lang="zh-TW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列，第</a:t>
            </a:r>
            <a:r>
              <a:rPr lang="en-US" altLang="zh-TW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0~1</a:t>
            </a:r>
            <a:r>
              <a:rPr lang="zh-TW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行</a:t>
            </a:r>
          </a:p>
        </p:txBody>
      </p: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75AAC0F1-FD11-4522-AD74-57F99B1E26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625113"/>
              </p:ext>
            </p:extLst>
          </p:nvPr>
        </p:nvGraphicFramePr>
        <p:xfrm>
          <a:off x="1829771" y="4648595"/>
          <a:ext cx="21970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2366">
                  <a:extLst>
                    <a:ext uri="{9D8B030D-6E8A-4147-A177-3AD203B41FA5}">
                      <a16:colId xmlns:a16="http://schemas.microsoft.com/office/drawing/2014/main" val="451288770"/>
                    </a:ext>
                  </a:extLst>
                </a:gridCol>
                <a:gridCol w="732366">
                  <a:extLst>
                    <a:ext uri="{9D8B030D-6E8A-4147-A177-3AD203B41FA5}">
                      <a16:colId xmlns:a16="http://schemas.microsoft.com/office/drawing/2014/main" val="415569202"/>
                    </a:ext>
                  </a:extLst>
                </a:gridCol>
                <a:gridCol w="732366">
                  <a:extLst>
                    <a:ext uri="{9D8B030D-6E8A-4147-A177-3AD203B41FA5}">
                      <a16:colId xmlns:a16="http://schemas.microsoft.com/office/drawing/2014/main" val="24655879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299326"/>
                  </a:ext>
                </a:extLst>
              </a:tr>
            </a:tbl>
          </a:graphicData>
        </a:graphic>
      </p:graphicFrame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422D77F2-DBCD-49CA-80FB-F43611236F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1594868"/>
              </p:ext>
            </p:extLst>
          </p:nvPr>
        </p:nvGraphicFramePr>
        <p:xfrm>
          <a:off x="1829769" y="5323087"/>
          <a:ext cx="21970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2366">
                  <a:extLst>
                    <a:ext uri="{9D8B030D-6E8A-4147-A177-3AD203B41FA5}">
                      <a16:colId xmlns:a16="http://schemas.microsoft.com/office/drawing/2014/main" val="451288770"/>
                    </a:ext>
                  </a:extLst>
                </a:gridCol>
                <a:gridCol w="732366">
                  <a:extLst>
                    <a:ext uri="{9D8B030D-6E8A-4147-A177-3AD203B41FA5}">
                      <a16:colId xmlns:a16="http://schemas.microsoft.com/office/drawing/2014/main" val="415569202"/>
                    </a:ext>
                  </a:extLst>
                </a:gridCol>
                <a:gridCol w="732366">
                  <a:extLst>
                    <a:ext uri="{9D8B030D-6E8A-4147-A177-3AD203B41FA5}">
                      <a16:colId xmlns:a16="http://schemas.microsoft.com/office/drawing/2014/main" val="24655879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299326"/>
                  </a:ext>
                </a:extLst>
              </a:tr>
            </a:tbl>
          </a:graphicData>
        </a:graphic>
      </p:graphicFrame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933B56EC-CEAB-4858-939C-41916CE40C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324137"/>
              </p:ext>
            </p:extLst>
          </p:nvPr>
        </p:nvGraphicFramePr>
        <p:xfrm>
          <a:off x="1829769" y="6107412"/>
          <a:ext cx="21970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2366">
                  <a:extLst>
                    <a:ext uri="{9D8B030D-6E8A-4147-A177-3AD203B41FA5}">
                      <a16:colId xmlns:a16="http://schemas.microsoft.com/office/drawing/2014/main" val="451288770"/>
                    </a:ext>
                  </a:extLst>
                </a:gridCol>
                <a:gridCol w="732366">
                  <a:extLst>
                    <a:ext uri="{9D8B030D-6E8A-4147-A177-3AD203B41FA5}">
                      <a16:colId xmlns:a16="http://schemas.microsoft.com/office/drawing/2014/main" val="415569202"/>
                    </a:ext>
                  </a:extLst>
                </a:gridCol>
                <a:gridCol w="732366">
                  <a:extLst>
                    <a:ext uri="{9D8B030D-6E8A-4147-A177-3AD203B41FA5}">
                      <a16:colId xmlns:a16="http://schemas.microsoft.com/office/drawing/2014/main" val="24655879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299326"/>
                  </a:ext>
                </a:extLst>
              </a:tr>
            </a:tbl>
          </a:graphicData>
        </a:graphic>
      </p:graphicFrame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9997" y="5171049"/>
            <a:ext cx="4892632" cy="522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373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13" grpId="0" animBg="1"/>
      <p:bldP spid="1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8E7894-9118-47EA-BB1D-AB6D76FA74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11231"/>
            <a:ext cx="9144000" cy="1035538"/>
          </a:xfrm>
        </p:spPr>
        <p:txBody>
          <a:bodyPr>
            <a:normAutofit/>
          </a:bodyPr>
          <a:lstStyle/>
          <a:p>
            <a:r>
              <a:rPr lang="zh-TW" altLang="en-US" b="1" dirty="0">
                <a:ln w="13462">
                  <a:solidFill>
                    <a:schemeClr val="bg1"/>
                  </a:solidFill>
                  <a:prstDash val="solid"/>
                </a:ln>
                <a:effectLst>
                  <a:outerShdw dist="38100" dir="2700000" algn="bl" rotWithShape="0">
                    <a:schemeClr val="accent5"/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流程控制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792353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E0476B-0020-4FA3-BA7E-160675E7B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Python </a:t>
            </a:r>
            <a:r>
              <a:rPr lang="zh-TW" altLang="en-US" dirty="0"/>
              <a:t>的流程控制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182F48AF-ABEF-4AC6-992A-25108DB5EDAD}"/>
              </a:ext>
            </a:extLst>
          </p:cNvPr>
          <p:cNvSpPr txBox="1"/>
          <p:nvPr/>
        </p:nvSpPr>
        <p:spPr>
          <a:xfrm>
            <a:off x="277690" y="1747245"/>
            <a:ext cx="321912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If (</a:t>
            </a:r>
            <a:r>
              <a:rPr lang="zh-TW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邏輯</a:t>
            </a:r>
            <a:r>
              <a:rPr lang="zh-TW" altLang="en-US" sz="2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判斷</a:t>
            </a:r>
            <a:r>
              <a:rPr lang="en-US" altLang="zh-TW" sz="2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lang="en-US" altLang="zh-TW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):</a:t>
            </a:r>
          </a:p>
          <a:p>
            <a:r>
              <a:rPr lang="en-US" altLang="zh-TW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zh-TW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描述 </a:t>
            </a:r>
            <a:r>
              <a:rPr lang="en-US" altLang="zh-TW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…</a:t>
            </a:r>
          </a:p>
          <a:p>
            <a:endParaRPr lang="en-US" altLang="zh-TW" sz="2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TW" sz="2400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elif</a:t>
            </a:r>
            <a:r>
              <a:rPr lang="en-US" altLang="zh-TW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zh-TW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邏輯判斷</a:t>
            </a:r>
            <a:r>
              <a:rPr lang="en-US" altLang="zh-TW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b):</a:t>
            </a:r>
          </a:p>
          <a:p>
            <a:r>
              <a:rPr lang="en-US" altLang="zh-TW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zh-TW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描述 </a:t>
            </a:r>
            <a:r>
              <a:rPr lang="en-US" altLang="zh-TW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…</a:t>
            </a:r>
          </a:p>
          <a:p>
            <a:endParaRPr lang="en-US" altLang="zh-TW" sz="2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TW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else:</a:t>
            </a:r>
          </a:p>
          <a:p>
            <a:r>
              <a:rPr lang="en-US" altLang="zh-TW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zh-TW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描述 </a:t>
            </a:r>
            <a:r>
              <a:rPr lang="en-US" altLang="zh-TW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…</a:t>
            </a:r>
            <a:endParaRPr lang="zh-TW" altLang="en-US" sz="2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55EF03C-2085-48F0-948B-D56AFC52D1B4}"/>
              </a:ext>
            </a:extLst>
          </p:cNvPr>
          <p:cNvSpPr/>
          <p:nvPr/>
        </p:nvSpPr>
        <p:spPr>
          <a:xfrm>
            <a:off x="7060726" y="4016833"/>
            <a:ext cx="586155" cy="3409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80BC1F8-BC61-4501-A0EE-D49E40AA5189}"/>
              </a:ext>
            </a:extLst>
          </p:cNvPr>
          <p:cNvSpPr/>
          <p:nvPr/>
        </p:nvSpPr>
        <p:spPr>
          <a:xfrm>
            <a:off x="7736815" y="4436415"/>
            <a:ext cx="463982" cy="2611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F72989BC-118D-492F-B088-30D550173720}"/>
              </a:ext>
            </a:extLst>
          </p:cNvPr>
          <p:cNvGrpSpPr/>
          <p:nvPr/>
        </p:nvGrpSpPr>
        <p:grpSpPr>
          <a:xfrm>
            <a:off x="4554415" y="751114"/>
            <a:ext cx="7359895" cy="4486275"/>
            <a:chOff x="4554415" y="1185862"/>
            <a:chExt cx="7359895" cy="4486275"/>
          </a:xfrm>
        </p:grpSpPr>
        <p:pic>
          <p:nvPicPr>
            <p:cNvPr id="1026" name="Picture 2" descr="https://lh6.googleusercontent.com/uAjyqCJ0pEmJAaYNXSsgdY-q24T6mr_48QS15eQjU4tYo7Hze99xvKeM0fELqkxb7Ict1LSWw_5pPH4N592SaBWpN1UxIBll48b1fs84IpHileQWlyiLEVOnJLT-yuXfsADhFBc">
              <a:extLst>
                <a:ext uri="{FF2B5EF4-FFF2-40B4-BE49-F238E27FC236}">
                  <a16:creationId xmlns:a16="http://schemas.microsoft.com/office/drawing/2014/main" id="{F7FE1A54-04A1-4452-93C7-D41AC9E9FC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54415" y="1185862"/>
              <a:ext cx="7359895" cy="44862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9DAA0284-EEA6-40E5-996D-D24B4232AAEE}"/>
                </a:ext>
              </a:extLst>
            </p:cNvPr>
            <p:cNvSpPr/>
            <p:nvPr/>
          </p:nvSpPr>
          <p:spPr>
            <a:xfrm>
              <a:off x="5618285" y="1617785"/>
              <a:ext cx="914400" cy="21629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0F46C58-2F0C-4BF3-9441-5E3D21731628}"/>
                </a:ext>
              </a:extLst>
            </p:cNvPr>
            <p:cNvSpPr/>
            <p:nvPr/>
          </p:nvSpPr>
          <p:spPr>
            <a:xfrm>
              <a:off x="4554415" y="4390294"/>
              <a:ext cx="785806" cy="11576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副標題 2">
              <a:extLst>
                <a:ext uri="{FF2B5EF4-FFF2-40B4-BE49-F238E27FC236}">
                  <a16:creationId xmlns:a16="http://schemas.microsoft.com/office/drawing/2014/main" id="{A7767DC2-AD12-4782-B7F0-6BD77B34EAE8}"/>
                </a:ext>
              </a:extLst>
            </p:cNvPr>
            <p:cNvSpPr txBox="1">
              <a:spLocks/>
            </p:cNvSpPr>
            <p:nvPr/>
          </p:nvSpPr>
          <p:spPr>
            <a:xfrm>
              <a:off x="4761400" y="4506058"/>
              <a:ext cx="675535" cy="34092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zh-TW" sz="20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and</a:t>
              </a:r>
              <a:endParaRPr lang="zh-TW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8" name="副標題 2">
              <a:extLst>
                <a:ext uri="{FF2B5EF4-FFF2-40B4-BE49-F238E27FC236}">
                  <a16:creationId xmlns:a16="http://schemas.microsoft.com/office/drawing/2014/main" id="{26BA075A-A1DD-4669-AEDC-40DC0A6E396D}"/>
                </a:ext>
              </a:extLst>
            </p:cNvPr>
            <p:cNvSpPr txBox="1">
              <a:spLocks/>
            </p:cNvSpPr>
            <p:nvPr/>
          </p:nvSpPr>
          <p:spPr>
            <a:xfrm>
              <a:off x="4822943" y="4871164"/>
              <a:ext cx="675535" cy="34092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zh-TW" sz="20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or</a:t>
              </a:r>
              <a:endParaRPr lang="zh-TW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054B1F1-8B8A-4E18-8CAF-2562D25A252F}"/>
                </a:ext>
              </a:extLst>
            </p:cNvPr>
            <p:cNvSpPr/>
            <p:nvPr/>
          </p:nvSpPr>
          <p:spPr>
            <a:xfrm>
              <a:off x="5324310" y="5188141"/>
              <a:ext cx="2423724" cy="3409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5" name="副標題 2">
            <a:extLst>
              <a:ext uri="{FF2B5EF4-FFF2-40B4-BE49-F238E27FC236}">
                <a16:creationId xmlns:a16="http://schemas.microsoft.com/office/drawing/2014/main" id="{E2D1D7E5-862C-4531-B383-56CC2F4C661B}"/>
              </a:ext>
            </a:extLst>
          </p:cNvPr>
          <p:cNvSpPr txBox="1">
            <a:spLocks/>
          </p:cNvSpPr>
          <p:nvPr/>
        </p:nvSpPr>
        <p:spPr>
          <a:xfrm>
            <a:off x="1524000" y="5535720"/>
            <a:ext cx="9144000" cy="1052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Using </a:t>
            </a:r>
            <a:r>
              <a:rPr lang="en-US" altLang="zh-TW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Colab</a:t>
            </a:r>
            <a:r>
              <a:rPr lang="en-US" altLang="zh-TW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to check python if statement…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hlinkClick r:id="rId3"/>
              </a:rPr>
              <a:t>AIworkshop0206</a:t>
            </a:r>
            <a:endParaRPr lang="zh-TW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55866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E0476B-0020-4FA3-BA7E-160675E7B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Python </a:t>
            </a:r>
            <a:r>
              <a:rPr lang="zh-TW" altLang="en-US" dirty="0"/>
              <a:t>的流程控制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9B2C74B2-9639-433A-A78B-AFA1D2C72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8864" y="1828438"/>
            <a:ext cx="4659189" cy="1318591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A4BA94AB-F4BE-4363-8B80-EA3513FA37AF}"/>
              </a:ext>
            </a:extLst>
          </p:cNvPr>
          <p:cNvSpPr/>
          <p:nvPr/>
        </p:nvSpPr>
        <p:spPr>
          <a:xfrm>
            <a:off x="4299439" y="2031023"/>
            <a:ext cx="1776046" cy="44840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7FF8073-0C7B-4501-8953-F05452DF5E7A}"/>
              </a:ext>
            </a:extLst>
          </p:cNvPr>
          <p:cNvSpPr/>
          <p:nvPr/>
        </p:nvSpPr>
        <p:spPr>
          <a:xfrm>
            <a:off x="4223239" y="2553367"/>
            <a:ext cx="1776046" cy="44840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9F3D85E-7527-495B-9557-05DA2B9D0598}"/>
              </a:ext>
            </a:extLst>
          </p:cNvPr>
          <p:cNvSpPr/>
          <p:nvPr/>
        </p:nvSpPr>
        <p:spPr>
          <a:xfrm>
            <a:off x="6468207" y="2031023"/>
            <a:ext cx="1189893" cy="44840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44E6510-759D-4BD2-90C9-E95BA3469CEE}"/>
              </a:ext>
            </a:extLst>
          </p:cNvPr>
          <p:cNvSpPr/>
          <p:nvPr/>
        </p:nvSpPr>
        <p:spPr>
          <a:xfrm>
            <a:off x="2262188" y="4333012"/>
            <a:ext cx="901724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Using </a:t>
            </a:r>
            <a:r>
              <a:rPr lang="en-US" altLang="zh-TW" sz="2800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Colab</a:t>
            </a:r>
            <a:r>
              <a:rPr lang="en-US" altLang="zh-TW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to check python if statement…</a:t>
            </a:r>
          </a:p>
          <a:p>
            <a:r>
              <a:rPr lang="en-US" altLang="zh-TW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hlinkClick r:id="rId3"/>
              </a:rPr>
              <a:t>AIworkshop0206</a:t>
            </a:r>
            <a:endParaRPr lang="zh-TW" altLang="en-US" sz="28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29318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DE097D32-3B39-4161-9D12-0B79A3245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536" y="3127625"/>
            <a:ext cx="10515600" cy="94067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TW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中所有變數皆是物件，其型別由等號右邊決定</a:t>
            </a:r>
            <a:endParaRPr lang="en-US" altLang="zh-TW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5B5832A-680F-4F0E-81EF-485738884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Summary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0754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5.googleusercontent.com/kx8tldwbc_8luwZK6pOebeCJPJ8jzv5yjEDxlTFnF7oypi1j7s7FCs4eUtH3TECL5OuNKWf5vc1opGaGoLiH_n8_qrQ8iM7-apQtzYzw-KM0VvTBK9taoK3cWdlPZjPY53RyUOQ">
            <a:extLst>
              <a:ext uri="{FF2B5EF4-FFF2-40B4-BE49-F238E27FC236}">
                <a16:creationId xmlns:a16="http://schemas.microsoft.com/office/drawing/2014/main" id="{D5054D5C-1D80-457F-9A74-3ABF7B91F4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4285" y="883296"/>
            <a:ext cx="3714594" cy="2942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DE99E138-E66D-485B-8F48-BD3DDAEFF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914" y="4443076"/>
            <a:ext cx="2019475" cy="1928027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377B39E2-EC0F-44E2-BBE0-5B9AAA5F02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2978" y="4443076"/>
            <a:ext cx="2377209" cy="192802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DDC6524A-BDE2-47C2-B455-7D958968D9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0446" y="4443076"/>
            <a:ext cx="2849301" cy="1928027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818E4DAE-D84A-4B2A-A65F-72D05AE36FAD}"/>
              </a:ext>
            </a:extLst>
          </p:cNvPr>
          <p:cNvSpPr/>
          <p:nvPr/>
        </p:nvSpPr>
        <p:spPr>
          <a:xfrm>
            <a:off x="9783946" y="1674674"/>
            <a:ext cx="1582484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類別</a:t>
            </a:r>
            <a:endParaRPr lang="en-US" altLang="zh-TW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pPr algn="ctr"/>
            <a:r>
              <a:rPr lang="en-US" altLang="zh-TW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class</a:t>
            </a:r>
            <a:endParaRPr lang="zh-TW" altLang="en-US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93D5EF-70F0-4EB7-B333-BF61CAEB0919}"/>
              </a:ext>
            </a:extLst>
          </p:cNvPr>
          <p:cNvSpPr/>
          <p:nvPr/>
        </p:nvSpPr>
        <p:spPr>
          <a:xfrm>
            <a:off x="9536841" y="4712159"/>
            <a:ext cx="2021707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物件</a:t>
            </a:r>
            <a:endParaRPr lang="en-US" altLang="zh-TW" sz="54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pPr algn="ctr"/>
            <a:r>
              <a:rPr lang="en-US" altLang="zh-TW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object</a:t>
            </a:r>
            <a:endParaRPr lang="zh-TW" altLang="en-US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D6934D3A-BFA4-4DEE-A13B-631A5B87DA9C}"/>
              </a:ext>
            </a:extLst>
          </p:cNvPr>
          <p:cNvCxnSpPr>
            <a:cxnSpLocks/>
          </p:cNvCxnSpPr>
          <p:nvPr/>
        </p:nvCxnSpPr>
        <p:spPr>
          <a:xfrm>
            <a:off x="6386146" y="2551837"/>
            <a:ext cx="3012831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DAE56B52-2D23-40CB-B9CB-34BBDDAA21E1}"/>
              </a:ext>
            </a:extLst>
          </p:cNvPr>
          <p:cNvCxnSpPr>
            <a:cxnSpLocks/>
          </p:cNvCxnSpPr>
          <p:nvPr/>
        </p:nvCxnSpPr>
        <p:spPr>
          <a:xfrm>
            <a:off x="8590384" y="5442857"/>
            <a:ext cx="870857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0045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s://lh5.googleusercontent.com/kx8tldwbc_8luwZK6pOebeCJPJ8jzv5yjEDxlTFnF7oypi1j7s7FCs4eUtH3TECL5OuNKWf5vc1opGaGoLiH_n8_qrQ8iM7-apQtzYzw-KM0VvTBK9taoK3cWdlPZjPY53RyUOQ">
            <a:extLst>
              <a:ext uri="{FF2B5EF4-FFF2-40B4-BE49-F238E27FC236}">
                <a16:creationId xmlns:a16="http://schemas.microsoft.com/office/drawing/2014/main" id="{01F1BC0C-0105-4F1D-B008-BA68C81D69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056" y="855881"/>
            <a:ext cx="2194756" cy="1738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B78B6744-BA81-4025-982B-C86926D16B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9459" y="844973"/>
            <a:ext cx="1835020" cy="1751925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9CA8ED6F-FEBC-4714-A849-99ED0723EC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3545" y="831381"/>
            <a:ext cx="2568963" cy="1738332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47CDA9F8-1BA5-4487-A1AE-E43363B14943}"/>
              </a:ext>
            </a:extLst>
          </p:cNvPr>
          <p:cNvSpPr/>
          <p:nvPr/>
        </p:nvSpPr>
        <p:spPr>
          <a:xfrm>
            <a:off x="-520256" y="239211"/>
            <a:ext cx="437143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2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類別</a:t>
            </a:r>
            <a:r>
              <a:rPr lang="en-US" altLang="zh-TW" sz="2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(class)</a:t>
            </a:r>
            <a:endParaRPr lang="zh-TW" altLang="en-US" sz="2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D2CDC5E-8F7C-4479-82AE-B4AB0DF0D0DF}"/>
              </a:ext>
            </a:extLst>
          </p:cNvPr>
          <p:cNvSpPr/>
          <p:nvPr/>
        </p:nvSpPr>
        <p:spPr>
          <a:xfrm>
            <a:off x="3001253" y="230202"/>
            <a:ext cx="437143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物件</a:t>
            </a:r>
            <a:r>
              <a:rPr lang="en-US" altLang="zh-TW" sz="2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(</a:t>
            </a:r>
            <a:r>
              <a:rPr lang="en-US" altLang="zh-TW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object</a:t>
            </a:r>
            <a:r>
              <a:rPr lang="en-US" altLang="zh-TW" sz="2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)</a:t>
            </a:r>
            <a:endParaRPr lang="zh-TW" altLang="en-US" sz="2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288B0CF-4AB0-4C67-93E2-15C3EE25A9FD}"/>
              </a:ext>
            </a:extLst>
          </p:cNvPr>
          <p:cNvSpPr/>
          <p:nvPr/>
        </p:nvSpPr>
        <p:spPr>
          <a:xfrm>
            <a:off x="6403847" y="239211"/>
            <a:ext cx="437143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物件</a:t>
            </a:r>
            <a:r>
              <a:rPr lang="en-US" altLang="zh-TW" sz="2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(</a:t>
            </a:r>
            <a:r>
              <a:rPr lang="en-US" altLang="zh-TW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object</a:t>
            </a:r>
            <a:r>
              <a:rPr lang="en-US" altLang="zh-TW" sz="2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)</a:t>
            </a:r>
            <a:endParaRPr lang="zh-TW" altLang="en-US" sz="2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CFA4F78-7231-49AD-B714-8431EDEB06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7649336"/>
              </p:ext>
            </p:extLst>
          </p:nvPr>
        </p:nvGraphicFramePr>
        <p:xfrm>
          <a:off x="607527" y="3909438"/>
          <a:ext cx="9412482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7494">
                  <a:extLst>
                    <a:ext uri="{9D8B030D-6E8A-4147-A177-3AD203B41FA5}">
                      <a16:colId xmlns:a16="http://schemas.microsoft.com/office/drawing/2014/main" val="3200434382"/>
                    </a:ext>
                  </a:extLst>
                </a:gridCol>
                <a:gridCol w="3137494">
                  <a:extLst>
                    <a:ext uri="{9D8B030D-6E8A-4147-A177-3AD203B41FA5}">
                      <a16:colId xmlns:a16="http://schemas.microsoft.com/office/drawing/2014/main" val="21363107"/>
                    </a:ext>
                  </a:extLst>
                </a:gridCol>
                <a:gridCol w="3137494">
                  <a:extLst>
                    <a:ext uri="{9D8B030D-6E8A-4147-A177-3AD203B41FA5}">
                      <a16:colId xmlns:a16="http://schemas.microsoft.com/office/drawing/2014/main" val="5057923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integer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整數</a:t>
                      </a:r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r>
                        <a:rPr lang="zh-TW" altLang="en-US" sz="24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號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整數</a:t>
                      </a:r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  <a:r>
                        <a:rPr lang="zh-TW" altLang="en-US" sz="24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號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669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float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浮點數</a:t>
                      </a:r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r>
                        <a:rPr lang="zh-TW" altLang="en-US" sz="24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號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浮點數</a:t>
                      </a:r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  <a:r>
                        <a:rPr lang="zh-TW" altLang="en-US" sz="24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號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2854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string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字串</a:t>
                      </a:r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r>
                        <a:rPr lang="zh-TW" altLang="en-US" sz="24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號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字串</a:t>
                      </a:r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  <a:r>
                        <a:rPr lang="zh-TW" altLang="en-US" sz="24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號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49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…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…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…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3123630"/>
                  </a:ext>
                </a:extLst>
              </a:tr>
            </a:tbl>
          </a:graphicData>
        </a:graphic>
      </p:graphicFrame>
      <p:sp>
        <p:nvSpPr>
          <p:cNvPr id="12" name="文字方塊 11">
            <a:extLst>
              <a:ext uri="{FF2B5EF4-FFF2-40B4-BE49-F238E27FC236}">
                <a16:creationId xmlns:a16="http://schemas.microsoft.com/office/drawing/2014/main" id="{AAEFB6ED-1104-4685-B0D6-5AD1AF880089}"/>
              </a:ext>
            </a:extLst>
          </p:cNvPr>
          <p:cNvSpPr txBox="1"/>
          <p:nvPr/>
        </p:nvSpPr>
        <p:spPr>
          <a:xfrm>
            <a:off x="10268995" y="1450762"/>
            <a:ext cx="531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…</a:t>
            </a:r>
            <a:endParaRPr lang="zh-TW" altLang="en-US" sz="2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0ABD4D63-5ED0-42F4-8498-706BE14A6AF0}"/>
              </a:ext>
            </a:extLst>
          </p:cNvPr>
          <p:cNvSpPr txBox="1"/>
          <p:nvPr/>
        </p:nvSpPr>
        <p:spPr>
          <a:xfrm>
            <a:off x="10268997" y="3788234"/>
            <a:ext cx="531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…</a:t>
            </a:r>
            <a:endParaRPr lang="zh-TW" altLang="en-US" sz="2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F3A61BC6-FE67-4959-9293-4D3A56422729}"/>
              </a:ext>
            </a:extLst>
          </p:cNvPr>
          <p:cNvSpPr txBox="1"/>
          <p:nvPr/>
        </p:nvSpPr>
        <p:spPr>
          <a:xfrm>
            <a:off x="10268995" y="4249899"/>
            <a:ext cx="531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…</a:t>
            </a:r>
            <a:endParaRPr lang="zh-TW" altLang="en-US" sz="2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7E4B48AE-30BF-4708-B9BB-32730111727B}"/>
              </a:ext>
            </a:extLst>
          </p:cNvPr>
          <p:cNvSpPr txBox="1"/>
          <p:nvPr/>
        </p:nvSpPr>
        <p:spPr>
          <a:xfrm>
            <a:off x="10268995" y="4711564"/>
            <a:ext cx="531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…</a:t>
            </a:r>
            <a:endParaRPr lang="zh-TW" altLang="en-US" sz="2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DD0B62D8-D60D-4FD9-B5E4-00ADBF1EC722}"/>
              </a:ext>
            </a:extLst>
          </p:cNvPr>
          <p:cNvSpPr txBox="1"/>
          <p:nvPr/>
        </p:nvSpPr>
        <p:spPr>
          <a:xfrm>
            <a:off x="10268995" y="5157453"/>
            <a:ext cx="531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…</a:t>
            </a:r>
            <a:endParaRPr lang="zh-TW" altLang="en-US" sz="2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7" name="副標題 2">
            <a:extLst>
              <a:ext uri="{FF2B5EF4-FFF2-40B4-BE49-F238E27FC236}">
                <a16:creationId xmlns:a16="http://schemas.microsoft.com/office/drawing/2014/main" id="{67DBA5ED-C516-4D42-9901-8A53F8E54D2B}"/>
              </a:ext>
            </a:extLst>
          </p:cNvPr>
          <p:cNvSpPr txBox="1">
            <a:spLocks/>
          </p:cNvSpPr>
          <p:nvPr/>
        </p:nvSpPr>
        <p:spPr>
          <a:xfrm>
            <a:off x="607527" y="3193693"/>
            <a:ext cx="9661466" cy="610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Python </a:t>
            </a:r>
            <a:r>
              <a:rPr lang="zh-TW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內建有三種基本類別</a:t>
            </a:r>
          </a:p>
        </p:txBody>
      </p:sp>
    </p:spTree>
    <p:extLst>
      <p:ext uri="{BB962C8B-B14F-4D97-AF65-F5344CB8AC3E}">
        <p14:creationId xmlns:p14="http://schemas.microsoft.com/office/powerpoint/2010/main" val="459879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9AA3B12C-8062-D24E-82AE-BBD46C713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21" y="136525"/>
            <a:ext cx="10515600" cy="614589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Python</a:t>
            </a:r>
            <a:r>
              <a:rPr lang="zh-TW" altLang="en-US" dirty="0"/>
              <a:t> 資料型態</a:t>
            </a:r>
          </a:p>
        </p:txBody>
      </p:sp>
      <p:pic>
        <p:nvPicPr>
          <p:cNvPr id="5" name="Picture 2" descr="https://lh5.googleusercontent.com/kx8tldwbc_8luwZK6pOebeCJPJ8jzv5yjEDxlTFnF7oypi1j7s7FCs4eUtH3TECL5OuNKWf5vc1opGaGoLiH_n8_qrQ8iM7-apQtzYzw-KM0VvTBK9taoK3cWdlPZjPY53RyUOQ">
            <a:extLst>
              <a:ext uri="{FF2B5EF4-FFF2-40B4-BE49-F238E27FC236}">
                <a16:creationId xmlns:a16="http://schemas.microsoft.com/office/drawing/2014/main" id="{88CAD86E-B52C-A047-A811-18C99C5C7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091" y="1740737"/>
            <a:ext cx="2194756" cy="1738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7DE5E560-B316-E842-9EA7-D83BB7ED4F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6494" y="1729829"/>
            <a:ext cx="1835020" cy="175192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CF10C250-89E7-7B44-83D6-85EDB5DC68FB}"/>
              </a:ext>
            </a:extLst>
          </p:cNvPr>
          <p:cNvSpPr/>
          <p:nvPr/>
        </p:nvSpPr>
        <p:spPr>
          <a:xfrm>
            <a:off x="480168" y="896537"/>
            <a:ext cx="437143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類</a:t>
            </a:r>
            <a:r>
              <a:rPr lang="zh-TW" altLang="en-US" sz="2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別</a:t>
            </a:r>
            <a:r>
              <a:rPr lang="en-US" altLang="zh-TW" sz="2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(class)</a:t>
            </a:r>
            <a:endParaRPr lang="zh-TW" altLang="en-US" sz="2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537D90A-48AE-4643-9952-B1D57195C679}"/>
              </a:ext>
            </a:extLst>
          </p:cNvPr>
          <p:cNvSpPr/>
          <p:nvPr/>
        </p:nvSpPr>
        <p:spPr>
          <a:xfrm>
            <a:off x="4001677" y="887528"/>
            <a:ext cx="437143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物件</a:t>
            </a:r>
            <a:r>
              <a:rPr lang="en-US" altLang="zh-TW" sz="2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(</a:t>
            </a:r>
            <a:r>
              <a:rPr lang="en-US" altLang="zh-TW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object</a:t>
            </a:r>
            <a:r>
              <a:rPr lang="en-US" altLang="zh-TW" sz="2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)</a:t>
            </a:r>
            <a:endParaRPr lang="zh-TW" altLang="en-US" sz="2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742B583-C5C8-054F-9D34-3F6945C22A26}"/>
              </a:ext>
            </a:extLst>
          </p:cNvPr>
          <p:cNvSpPr/>
          <p:nvPr/>
        </p:nvSpPr>
        <p:spPr>
          <a:xfrm>
            <a:off x="7523186" y="896537"/>
            <a:ext cx="437143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描述：</a:t>
            </a:r>
            <a:r>
              <a:rPr lang="en-US" altLang="zh-TW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v</a:t>
            </a:r>
            <a:r>
              <a:rPr lang="en-US" altLang="zh-TW" sz="2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alue</a:t>
            </a:r>
            <a:endParaRPr lang="zh-TW" altLang="en-US" sz="2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CAF95C1-E0AE-CA42-87A9-DD0A6AF0112B}"/>
              </a:ext>
            </a:extLst>
          </p:cNvPr>
          <p:cNvSpPr/>
          <p:nvPr/>
        </p:nvSpPr>
        <p:spPr>
          <a:xfrm>
            <a:off x="7649796" y="2374958"/>
            <a:ext cx="437143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500 </a:t>
            </a:r>
            <a:r>
              <a:rPr lang="zh-TW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坪</a:t>
            </a:r>
            <a:endParaRPr lang="zh-TW" altLang="en-US" sz="2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06EF22DB-D023-984F-8E6F-AEB0730E0B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6725" y="4232060"/>
            <a:ext cx="2849301" cy="1928027"/>
          </a:xfrm>
          <a:prstGeom prst="rect">
            <a:avLst/>
          </a:prstGeom>
        </p:spPr>
      </p:pic>
      <p:pic>
        <p:nvPicPr>
          <p:cNvPr id="12" name="Picture 2" descr="https://lh5.googleusercontent.com/kx8tldwbc_8luwZK6pOebeCJPJ8jzv5yjEDxlTFnF7oypi1j7s7FCs4eUtH3TECL5OuNKWf5vc1opGaGoLiH_n8_qrQ8iM7-apQtzYzw-KM0VvTBK9taoK3cWdlPZjPY53RyUOQ">
            <a:extLst>
              <a:ext uri="{FF2B5EF4-FFF2-40B4-BE49-F238E27FC236}">
                <a16:creationId xmlns:a16="http://schemas.microsoft.com/office/drawing/2014/main" id="{3BAEAEC7-8649-A247-99B1-768A24BDF5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505" y="4326862"/>
            <a:ext cx="2194756" cy="1738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5D88C9E4-F845-8C46-B811-45FA48C80C80}"/>
              </a:ext>
            </a:extLst>
          </p:cNvPr>
          <p:cNvSpPr/>
          <p:nvPr/>
        </p:nvSpPr>
        <p:spPr>
          <a:xfrm>
            <a:off x="7649795" y="4965239"/>
            <a:ext cx="437143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100 </a:t>
            </a:r>
            <a:r>
              <a:rPr lang="zh-TW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坪</a:t>
            </a:r>
            <a:endParaRPr lang="zh-TW" altLang="en-US" sz="2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49657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8AA15BA2-7CD2-48F8-A5E6-E74570FF9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21" y="136525"/>
            <a:ext cx="10515600" cy="614589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Python</a:t>
            </a:r>
            <a:r>
              <a:rPr lang="zh-TW" altLang="en-US" dirty="0"/>
              <a:t> 資料型態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358582A-B38C-4D6E-81E4-9733841BC43D}"/>
              </a:ext>
            </a:extLst>
          </p:cNvPr>
          <p:cNvSpPr/>
          <p:nvPr/>
        </p:nvSpPr>
        <p:spPr>
          <a:xfrm>
            <a:off x="388775" y="760123"/>
            <a:ext cx="437143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2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類別</a:t>
            </a:r>
            <a:r>
              <a:rPr lang="en-US" altLang="zh-TW" sz="2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(</a:t>
            </a:r>
            <a:r>
              <a:rPr lang="en-US" altLang="zh-TW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class</a:t>
            </a:r>
            <a:r>
              <a:rPr lang="en-US" altLang="zh-TW" sz="2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)</a:t>
            </a:r>
            <a:endParaRPr lang="zh-TW" altLang="en-US" sz="2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AEA8FB8-9614-44FB-86E4-654BB30844B6}"/>
              </a:ext>
            </a:extLst>
          </p:cNvPr>
          <p:cNvSpPr/>
          <p:nvPr/>
        </p:nvSpPr>
        <p:spPr>
          <a:xfrm>
            <a:off x="3910284" y="751114"/>
            <a:ext cx="437143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物件</a:t>
            </a:r>
            <a:r>
              <a:rPr lang="en-US" altLang="zh-TW" sz="2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(</a:t>
            </a:r>
            <a:r>
              <a:rPr lang="en-US" altLang="zh-TW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object</a:t>
            </a:r>
            <a:r>
              <a:rPr lang="en-US" altLang="zh-TW" sz="2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)</a:t>
            </a:r>
            <a:endParaRPr lang="zh-TW" altLang="en-US" sz="2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BEA7892-BB3E-4CEB-A03D-28D800468B81}"/>
              </a:ext>
            </a:extLst>
          </p:cNvPr>
          <p:cNvSpPr/>
          <p:nvPr/>
        </p:nvSpPr>
        <p:spPr>
          <a:xfrm>
            <a:off x="7431793" y="760123"/>
            <a:ext cx="437143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描述：</a:t>
            </a:r>
            <a:r>
              <a:rPr lang="en-US" altLang="zh-TW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v</a:t>
            </a:r>
            <a:r>
              <a:rPr lang="en-US" altLang="zh-TW" sz="2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alue</a:t>
            </a:r>
            <a:endParaRPr lang="zh-TW" altLang="en-US" sz="2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1A9F087-E9C0-401D-ACB1-2D6140C4DCEF}"/>
              </a:ext>
            </a:extLst>
          </p:cNvPr>
          <p:cNvSpPr/>
          <p:nvPr/>
        </p:nvSpPr>
        <p:spPr>
          <a:xfrm>
            <a:off x="1753299" y="1333850"/>
            <a:ext cx="1644242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integer</a:t>
            </a:r>
            <a:endParaRPr lang="zh-TW" altLang="en-US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93ECB4B-FA43-48AE-84D8-8B0839A81E58}"/>
              </a:ext>
            </a:extLst>
          </p:cNvPr>
          <p:cNvSpPr/>
          <p:nvPr/>
        </p:nvSpPr>
        <p:spPr>
          <a:xfrm>
            <a:off x="5273878" y="1333850"/>
            <a:ext cx="1644242" cy="4616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integerObj</a:t>
            </a:r>
            <a:endParaRPr lang="zh-TW" altLang="en-US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7B85B5C-00F8-49D4-AAE5-88A26FF1CBF4}"/>
              </a:ext>
            </a:extLst>
          </p:cNvPr>
          <p:cNvSpPr/>
          <p:nvPr/>
        </p:nvSpPr>
        <p:spPr>
          <a:xfrm>
            <a:off x="8825216" y="1333849"/>
            <a:ext cx="1644242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10</a:t>
            </a:r>
            <a:endParaRPr lang="zh-TW" altLang="en-US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79671B8-BB72-432B-8705-F47007F32FBB}"/>
              </a:ext>
            </a:extLst>
          </p:cNvPr>
          <p:cNvSpPr/>
          <p:nvPr/>
        </p:nvSpPr>
        <p:spPr>
          <a:xfrm>
            <a:off x="82421" y="2517470"/>
            <a:ext cx="1182847" cy="94440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C/C++</a:t>
            </a:r>
          </a:p>
          <a:p>
            <a:pPr algn="ctr"/>
            <a:r>
              <a:rPr lang="en-US" altLang="zh-TW" dirty="0"/>
              <a:t>C#</a:t>
            </a:r>
          </a:p>
          <a:p>
            <a:pPr algn="ctr"/>
            <a:r>
              <a:rPr lang="en-US" altLang="zh-TW" dirty="0"/>
              <a:t>Java</a:t>
            </a:r>
            <a:endParaRPr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6FC9CE94-D105-44EF-80D5-B7C99F1E56FF}"/>
              </a:ext>
            </a:extLst>
          </p:cNvPr>
          <p:cNvSpPr txBox="1"/>
          <p:nvPr/>
        </p:nvSpPr>
        <p:spPr>
          <a:xfrm>
            <a:off x="1906374" y="2852475"/>
            <a:ext cx="5081656" cy="461665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Integer </a:t>
            </a:r>
            <a:r>
              <a:rPr lang="en-US" altLang="zh-TW" sz="2400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integerObj</a:t>
            </a:r>
            <a:r>
              <a:rPr lang="en-US" altLang="zh-TW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= 10</a:t>
            </a:r>
            <a:endParaRPr lang="zh-TW" altLang="en-US" sz="2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81E6AC9-B83C-4CF3-B3CB-AC544857A558}"/>
              </a:ext>
            </a:extLst>
          </p:cNvPr>
          <p:cNvSpPr/>
          <p:nvPr/>
        </p:nvSpPr>
        <p:spPr>
          <a:xfrm>
            <a:off x="82421" y="4202938"/>
            <a:ext cx="1182847" cy="52850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javaScript</a:t>
            </a:r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AD60B7B5-E28C-4BDE-9EE6-3F5851962A41}"/>
              </a:ext>
            </a:extLst>
          </p:cNvPr>
          <p:cNvSpPr txBox="1"/>
          <p:nvPr/>
        </p:nvSpPr>
        <p:spPr>
          <a:xfrm>
            <a:off x="1906374" y="4236358"/>
            <a:ext cx="5081656" cy="461665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var </a:t>
            </a:r>
            <a:r>
              <a:rPr lang="en-US" altLang="zh-TW" sz="2400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integerObj</a:t>
            </a:r>
            <a:r>
              <a:rPr lang="en-US" altLang="zh-TW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= 10</a:t>
            </a:r>
            <a:endParaRPr lang="zh-TW" altLang="en-US" sz="2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E7992DF-A14C-4DC9-BBC8-BABA964A7300}"/>
              </a:ext>
            </a:extLst>
          </p:cNvPr>
          <p:cNvSpPr/>
          <p:nvPr/>
        </p:nvSpPr>
        <p:spPr>
          <a:xfrm>
            <a:off x="82421" y="5490730"/>
            <a:ext cx="1182847" cy="52850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python</a:t>
            </a:r>
            <a:endParaRPr lang="zh-TW" alt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1333C0C2-D468-4DE1-914E-94C4BC4BF09B}"/>
              </a:ext>
            </a:extLst>
          </p:cNvPr>
          <p:cNvSpPr txBox="1"/>
          <p:nvPr/>
        </p:nvSpPr>
        <p:spPr>
          <a:xfrm>
            <a:off x="1906374" y="5524150"/>
            <a:ext cx="5081656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integerObj</a:t>
            </a:r>
            <a:r>
              <a:rPr lang="en-US" altLang="zh-TW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= 10</a:t>
            </a:r>
            <a:endParaRPr lang="zh-TW" altLang="en-US" sz="2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箭號: 弧形上彎 1">
            <a:extLst>
              <a:ext uri="{FF2B5EF4-FFF2-40B4-BE49-F238E27FC236}">
                <a16:creationId xmlns:a16="http://schemas.microsoft.com/office/drawing/2014/main" id="{73304327-10DD-4EB6-AD7E-DD810B5BC5D8}"/>
              </a:ext>
            </a:extLst>
          </p:cNvPr>
          <p:cNvSpPr/>
          <p:nvPr/>
        </p:nvSpPr>
        <p:spPr>
          <a:xfrm>
            <a:off x="3130061" y="2047915"/>
            <a:ext cx="2293286" cy="280656"/>
          </a:xfrm>
          <a:prstGeom prst="curvedUp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D39835E-EB5B-4829-A5A9-EE797617F8F8}"/>
              </a:ext>
            </a:extLst>
          </p:cNvPr>
          <p:cNvSpPr/>
          <p:nvPr/>
        </p:nvSpPr>
        <p:spPr>
          <a:xfrm>
            <a:off x="5228062" y="2064883"/>
            <a:ext cx="118284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宣告</a:t>
            </a:r>
            <a:endParaRPr lang="zh-TW" altLang="en-US" sz="2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chemeClr val="accent2">
                  <a:lumMod val="20000"/>
                  <a:lumOff val="80000"/>
                </a:scheme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8CC69230-4A54-40E7-A694-BF49E0E21884}"/>
              </a:ext>
            </a:extLst>
          </p:cNvPr>
          <p:cNvSpPr/>
          <p:nvPr/>
        </p:nvSpPr>
        <p:spPr>
          <a:xfrm>
            <a:off x="8281715" y="5537750"/>
            <a:ext cx="1182847" cy="52850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動態宣告</a:t>
            </a:r>
          </a:p>
        </p:txBody>
      </p:sp>
      <p:sp>
        <p:nvSpPr>
          <p:cNvPr id="26" name="箭號: 弧形上彎 25">
            <a:extLst>
              <a:ext uri="{FF2B5EF4-FFF2-40B4-BE49-F238E27FC236}">
                <a16:creationId xmlns:a16="http://schemas.microsoft.com/office/drawing/2014/main" id="{E2F2F27B-8594-46F5-BC7F-D7C9D2710373}"/>
              </a:ext>
            </a:extLst>
          </p:cNvPr>
          <p:cNvSpPr/>
          <p:nvPr/>
        </p:nvSpPr>
        <p:spPr>
          <a:xfrm>
            <a:off x="6410910" y="6268784"/>
            <a:ext cx="2293286" cy="280656"/>
          </a:xfrm>
          <a:prstGeom prst="curvedUp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557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5" grpId="0" animBg="1"/>
      <p:bldP spid="2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36B50F03-44CA-4D37-9070-BF35C7F9B2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35" y="92319"/>
            <a:ext cx="6334183" cy="6673362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9EE4F627-2CCD-49B9-AE9E-E87F042E7D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1210" y="2793202"/>
            <a:ext cx="5229955" cy="3972479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B6E4CE6D-186C-4EF8-A363-DC106C98155B}"/>
              </a:ext>
            </a:extLst>
          </p:cNvPr>
          <p:cNvSpPr txBox="1"/>
          <p:nvPr/>
        </p:nvSpPr>
        <p:spPr>
          <a:xfrm>
            <a:off x="6978459" y="443383"/>
            <a:ext cx="3792118" cy="461665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沒有動態宣告的狀況</a:t>
            </a:r>
            <a:r>
              <a:rPr lang="en-US" altLang="zh-TW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510585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018BC616-CFB7-4673-AC49-8616E53B8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0476" y="106836"/>
            <a:ext cx="5891047" cy="6644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41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>
            <a:extLst>
              <a:ext uri="{FF2B5EF4-FFF2-40B4-BE49-F238E27FC236}">
                <a16:creationId xmlns:a16="http://schemas.microsoft.com/office/drawing/2014/main" id="{0F5E33BC-9F02-487D-AE79-42ACA7C85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21" y="136525"/>
            <a:ext cx="10515600" cy="614589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資料型態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7CDA9F8-1BA5-4487-A1AE-E43363B14943}"/>
              </a:ext>
            </a:extLst>
          </p:cNvPr>
          <p:cNvSpPr/>
          <p:nvPr/>
        </p:nvSpPr>
        <p:spPr>
          <a:xfrm>
            <a:off x="903833" y="673522"/>
            <a:ext cx="437143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類</a:t>
            </a:r>
            <a:r>
              <a:rPr lang="zh-TW" altLang="en-US" sz="2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別</a:t>
            </a:r>
            <a:r>
              <a:rPr lang="en-US" altLang="zh-TW" sz="2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(</a:t>
            </a:r>
            <a:r>
              <a:rPr lang="en-US" altLang="zh-TW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class</a:t>
            </a:r>
            <a:r>
              <a:rPr lang="en-US" altLang="zh-TW" sz="2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)</a:t>
            </a:r>
            <a:endParaRPr lang="zh-TW" altLang="en-US" sz="2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D2CDC5E-8F7C-4479-82AE-B4AB0DF0D0DF}"/>
              </a:ext>
            </a:extLst>
          </p:cNvPr>
          <p:cNvSpPr/>
          <p:nvPr/>
        </p:nvSpPr>
        <p:spPr>
          <a:xfrm>
            <a:off x="4072016" y="697354"/>
            <a:ext cx="437143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物件</a:t>
            </a:r>
            <a:r>
              <a:rPr lang="en-US" altLang="zh-TW" sz="2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(</a:t>
            </a:r>
            <a:r>
              <a:rPr lang="en-US" altLang="zh-TW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object</a:t>
            </a:r>
            <a:r>
              <a:rPr lang="en-US" altLang="zh-TW" sz="2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)</a:t>
            </a:r>
            <a:endParaRPr lang="zh-TW" altLang="en-US" sz="2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86D5593-3F8D-48B9-A2B2-A58AF8C3CE7C}"/>
              </a:ext>
            </a:extLst>
          </p:cNvPr>
          <p:cNvSpPr/>
          <p:nvPr/>
        </p:nvSpPr>
        <p:spPr>
          <a:xfrm>
            <a:off x="7270062" y="706363"/>
            <a:ext cx="437143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描述：</a:t>
            </a:r>
            <a:r>
              <a:rPr lang="en-US" altLang="zh-TW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value</a:t>
            </a:r>
            <a:endParaRPr lang="zh-TW" altLang="en-US" sz="24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ED3BA8BD-C2EA-4371-B3BF-FD4C5FC74C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6820949"/>
              </p:ext>
            </p:extLst>
          </p:nvPr>
        </p:nvGraphicFramePr>
        <p:xfrm>
          <a:off x="1551490" y="1177037"/>
          <a:ext cx="9412482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7494">
                  <a:extLst>
                    <a:ext uri="{9D8B030D-6E8A-4147-A177-3AD203B41FA5}">
                      <a16:colId xmlns:a16="http://schemas.microsoft.com/office/drawing/2014/main" val="3200434382"/>
                    </a:ext>
                  </a:extLst>
                </a:gridCol>
                <a:gridCol w="3137494">
                  <a:extLst>
                    <a:ext uri="{9D8B030D-6E8A-4147-A177-3AD203B41FA5}">
                      <a16:colId xmlns:a16="http://schemas.microsoft.com/office/drawing/2014/main" val="21363107"/>
                    </a:ext>
                  </a:extLst>
                </a:gridCol>
                <a:gridCol w="3137494">
                  <a:extLst>
                    <a:ext uri="{9D8B030D-6E8A-4147-A177-3AD203B41FA5}">
                      <a16:colId xmlns:a16="http://schemas.microsoft.com/office/drawing/2014/main" val="5057923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integer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整數</a:t>
                      </a:r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r>
                        <a:rPr lang="zh-TW" altLang="en-US" sz="24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號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669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float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浮點數</a:t>
                      </a:r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r>
                        <a:rPr lang="zh-TW" altLang="en-US" sz="24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號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10.567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2854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string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字串</a:t>
                      </a:r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r>
                        <a:rPr lang="zh-TW" altLang="en-US" sz="24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號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“hello”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49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…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…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…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3123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SomthingClass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Object1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Any Value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320953"/>
                  </a:ext>
                </a:extLst>
              </a:tr>
            </a:tbl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6D911C7B-EF14-4684-961B-37237400F15D}"/>
              </a:ext>
            </a:extLst>
          </p:cNvPr>
          <p:cNvSpPr/>
          <p:nvPr/>
        </p:nvSpPr>
        <p:spPr>
          <a:xfrm>
            <a:off x="1847461" y="4037429"/>
            <a:ext cx="8647923" cy="268404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A =</a:t>
            </a:r>
            <a:r>
              <a:rPr lang="zh-TW" altLang="en-US" sz="2800" dirty="0"/>
              <a:t> </a:t>
            </a:r>
            <a:r>
              <a:rPr lang="en-US" altLang="zh-TW" sz="2800" dirty="0"/>
              <a:t>10</a:t>
            </a:r>
          </a:p>
          <a:p>
            <a:pPr algn="ctr"/>
            <a:r>
              <a:rPr lang="en-US" altLang="zh-TW" sz="2800" dirty="0"/>
              <a:t>B = 10.567</a:t>
            </a:r>
          </a:p>
          <a:p>
            <a:pPr algn="ctr"/>
            <a:r>
              <a:rPr lang="en-US" altLang="zh-TW" sz="2800" dirty="0"/>
              <a:t>C = “hello”</a:t>
            </a:r>
          </a:p>
          <a:p>
            <a:pPr algn="ctr"/>
            <a:r>
              <a:rPr lang="en-US" altLang="zh-TW" sz="28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692799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3098</TotalTime>
  <Words>807</Words>
  <Application>Microsoft Office PowerPoint</Application>
  <PresentationFormat>寬螢幕</PresentationFormat>
  <Paragraphs>283</Paragraphs>
  <Slides>28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34" baseType="lpstr">
      <vt:lpstr>Microsoft YaHei</vt:lpstr>
      <vt:lpstr>新細明體</vt:lpstr>
      <vt:lpstr>Arial</vt:lpstr>
      <vt:lpstr>Calibri</vt:lpstr>
      <vt:lpstr>Calibri Light</vt:lpstr>
      <vt:lpstr>Office 佈景主題</vt:lpstr>
      <vt:lpstr>Python</vt:lpstr>
      <vt:lpstr>PowerPoint 簡報</vt:lpstr>
      <vt:lpstr>PowerPoint 簡報</vt:lpstr>
      <vt:lpstr>PowerPoint 簡報</vt:lpstr>
      <vt:lpstr>Python 資料型態</vt:lpstr>
      <vt:lpstr>Python 資料型態</vt:lpstr>
      <vt:lpstr>PowerPoint 簡報</vt:lpstr>
      <vt:lpstr>PowerPoint 簡報</vt:lpstr>
      <vt:lpstr>Python 資料型態</vt:lpstr>
      <vt:lpstr>Python 數學計算</vt:lpstr>
      <vt:lpstr>函式(Function)</vt:lpstr>
      <vt:lpstr>在人工智慧中我們要找一個function…</vt:lpstr>
      <vt:lpstr>Python 的函式</vt:lpstr>
      <vt:lpstr>Python 的自訂函式</vt:lpstr>
      <vt:lpstr>Practice</vt:lpstr>
      <vt:lpstr>自訂類別</vt:lpstr>
      <vt:lpstr>PowerPoint 簡報</vt:lpstr>
      <vt:lpstr>PowerPoint 簡報</vt:lpstr>
      <vt:lpstr>PowerPoint 簡報</vt:lpstr>
      <vt:lpstr>Python Class</vt:lpstr>
      <vt:lpstr>PowerPoint 簡報</vt:lpstr>
      <vt:lpstr>向量</vt:lpstr>
      <vt:lpstr>Numpy 基本介紹</vt:lpstr>
      <vt:lpstr>矩陣切片 AIworkshop0205</vt:lpstr>
      <vt:lpstr>流程控制</vt:lpstr>
      <vt:lpstr>Python 的流程控制</vt:lpstr>
      <vt:lpstr>Python 的流程控制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熠程 黃</dc:creator>
  <cp:lastModifiedBy>Miller.Huang(黃熠程)</cp:lastModifiedBy>
  <cp:revision>92</cp:revision>
  <dcterms:created xsi:type="dcterms:W3CDTF">2022-01-15T03:15:15Z</dcterms:created>
  <dcterms:modified xsi:type="dcterms:W3CDTF">2022-03-16T12:10:11Z</dcterms:modified>
</cp:coreProperties>
</file>