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2" r:id="rId3"/>
    <p:sldId id="274" r:id="rId4"/>
    <p:sldId id="273" r:id="rId5"/>
    <p:sldId id="275" r:id="rId6"/>
    <p:sldId id="277" r:id="rId7"/>
    <p:sldId id="298" r:id="rId8"/>
    <p:sldId id="276" r:id="rId9"/>
    <p:sldId id="283" r:id="rId10"/>
    <p:sldId id="278" r:id="rId11"/>
    <p:sldId id="279" r:id="rId12"/>
    <p:sldId id="280" r:id="rId13"/>
    <p:sldId id="282" r:id="rId14"/>
    <p:sldId id="258" r:id="rId15"/>
    <p:sldId id="284" r:id="rId16"/>
    <p:sldId id="287" r:id="rId17"/>
    <p:sldId id="288" r:id="rId18"/>
    <p:sldId id="289" r:id="rId19"/>
    <p:sldId id="290" r:id="rId20"/>
    <p:sldId id="293" r:id="rId21"/>
    <p:sldId id="297" r:id="rId22"/>
    <p:sldId id="294" r:id="rId23"/>
    <p:sldId id="292" r:id="rId24"/>
    <p:sldId id="295" r:id="rId25"/>
    <p:sldId id="296" r:id="rId26"/>
    <p:sldId id="270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9BC69-CE86-47F8-94F1-27DFBBEDF83D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94F1F-438C-4E11-BD9B-45E4126051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587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D850AB-8248-47F3-B224-532EABCC1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89C7F1-5C89-447B-956C-157F5F660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79AD14-5F78-4EF7-9135-17676C28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CC8D-BC7C-43E9-B2D0-4506F9A7FEB6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249A9D-FEAD-471D-8AD7-48812460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12BD66-A422-4702-B2F6-F830C752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7675-FCB2-4E06-BC68-F99265C09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4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14098-162C-4FB5-B09F-91B3C82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DA21A9-3CF8-458F-ACC5-B14580BB5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9F3D35-8044-47D0-91A5-9C7C0BFC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CC8D-BC7C-43E9-B2D0-4506F9A7FEB6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2E5FE8-0628-4BDA-B78D-00CA4C5D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9A0E92-99EF-4143-8B87-1F0625C2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7675-FCB2-4E06-BC68-F99265C09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38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2A2C65F-2BED-442C-B908-A6A9E12C8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323D14-B11C-4916-B0E2-BA98EC27D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31595D-C492-447D-9253-7988EDFA1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CC8D-BC7C-43E9-B2D0-4506F9A7FEB6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D8DE1D-5584-4BC0-9A82-4E62AB66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C09803-D044-4548-9DD2-0E48AECE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7675-FCB2-4E06-BC68-F99265C09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59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bg>
      <p:bgPr>
        <a:blipFill dpi="0" rotWithShape="1">
          <a:blip r:embed="rId2">
            <a:alphaModFix amt="99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9000" smoothness="5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896B1C-2446-4A17-B9AF-99823C29A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500067-40CB-49A3-9A83-294CD940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CC8D-BC7C-43E9-B2D0-4506F9A7FEB6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FF2DCB-8392-4F31-A9E5-CC87304E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1FE157-AD3D-4EB7-95E5-F2F55702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7675-FCB2-4E06-BC68-F99265C09C5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35FC2679-4536-41CA-B4F9-B8F3CC6D2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91" y="130233"/>
            <a:ext cx="10515600" cy="80094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949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A6482-4153-46D0-AB33-0C0D18E7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75F551-23CB-4083-9F26-D90B13BD7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BCFC16-14BA-405C-BE02-108A869D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CC8D-BC7C-43E9-B2D0-4506F9A7FEB6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B61926-E59B-446C-913D-8166B052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937247-AF6F-49C6-9774-E77182D2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7675-FCB2-4E06-BC68-F99265C09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93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503B3-8DDA-4E9F-9A3F-53B28109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F97865-6125-48C9-9F1E-CF54F1A0F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3CD250-8E39-4FB0-911D-97CB50728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EE0EF6-AFE9-44CA-93B1-067096F6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CC8D-BC7C-43E9-B2D0-4506F9A7FEB6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8E30FD-771C-4A6D-9327-F0F5DEEEF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A39261-4D08-433E-9B26-072E7016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7675-FCB2-4E06-BC68-F99265C09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03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6F12-8531-4207-A9A9-8A6038F6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7ABD64-B37F-4C0D-967A-7E8741606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DEFFCE-FD32-4327-B8EF-B084BB417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9E66F6B-55F1-4EAD-835F-D0754E8F8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70C856-F873-4DDA-A35F-422AE8001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D45834-5904-47CD-A11D-09112714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CC8D-BC7C-43E9-B2D0-4506F9A7FEB6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D362A61-D6BC-4939-BDC8-DE695354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15FAA57-F944-4726-96CA-21D874F9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7675-FCB2-4E06-BC68-F99265C09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50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2A1782-E8AF-46F6-B510-38FB8B17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6B5846B-A6BA-497C-9FF3-D839E11D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CC8D-BC7C-43E9-B2D0-4506F9A7FEB6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4D8836C-29C0-42F1-826F-900CBA47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4BBFEB0-3D1E-4196-9373-268219FD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7675-FCB2-4E06-BC68-F99265C09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63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EE68566-AB67-494F-B1C8-DC883A97B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CC8D-BC7C-43E9-B2D0-4506F9A7FEB6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A1F12E9-3547-4F51-9FCD-3F787A0D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FCE6F5-4812-4860-9684-C6363651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7675-FCB2-4E06-BC68-F99265C09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8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E027AC-1D9B-4EF1-8BD7-1F7AE036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C4C5EB-C7EF-4B6E-BCE1-4CE609EF8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458BCD-7953-4948-8050-50739FAF6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D86605-28EF-41F2-9C61-7BD54569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CC8D-BC7C-43E9-B2D0-4506F9A7FEB6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291822-6153-4A5A-AA27-D1F04453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5C8121-C150-4666-B05F-D53CE814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7675-FCB2-4E06-BC68-F99265C09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10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CE60A7-95AC-4C2F-B574-070E6000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92A597F-99B8-40CB-85EF-E95B9E964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C4536B-992B-4F75-9810-8E2CA64E8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109EC6-6873-4D2E-AF1C-ED259DB85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CC8D-BC7C-43E9-B2D0-4506F9A7FEB6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E5E804-A56D-4F3D-9B23-4D567745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C3029C-D002-46B1-8911-9C56CE4A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7675-FCB2-4E06-BC68-F99265C09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00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716E96-92DC-48EF-967E-8494BACA5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AC8C69-9AA3-48CC-BCBA-A5C6DFB43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8C7609-33BD-406C-A739-80A505E1C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CC8D-BC7C-43E9-B2D0-4506F9A7FEB6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D19106-12E2-40A3-8EB6-FD2F7C629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A46FF3-2062-4AB7-AED7-54DCF9414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C7675-FCB2-4E06-BC68-F99265C09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43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10.png"/><Relationship Id="rId4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mKSkgZZc7NjF4kLIW2VoMmlMfLbjpZLp?usp=sharing" TargetMode="External"/><Relationship Id="rId2" Type="http://schemas.openxmlformats.org/officeDocument/2006/relationships/hyperlink" Target="https://colab.research.google.com/drive/1ZEJGAQ94otMvvLYJ8xsjwaZ6AGY3tdyA?usp=shar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0.png"/><Relationship Id="rId9" Type="http://schemas.openxmlformats.org/officeDocument/2006/relationships/image" Target="../media/image1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  <a14:imgEffect>
                      <a14:colorTemperature colorTemp="2379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C494BCE3-518A-4299-BC06-485A09F5B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9355" y="4404048"/>
            <a:ext cx="9144000" cy="1200329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黃熠程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2022/01/30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550BC41-DEF4-447B-A38F-34955023156A}"/>
              </a:ext>
            </a:extLst>
          </p:cNvPr>
          <p:cNvSpPr/>
          <p:nvPr/>
        </p:nvSpPr>
        <p:spPr>
          <a:xfrm>
            <a:off x="2405743" y="1892463"/>
            <a:ext cx="723122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實作線性分類機</a:t>
            </a:r>
            <a:endParaRPr lang="zh-TW" altLang="en-US" sz="7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6044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B28D193-89E5-4F12-94C9-EADF0E57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分類機</a:t>
            </a:r>
            <a:r>
              <a:rPr lang="en-US" altLang="zh-TW" dirty="0"/>
              <a:t>?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61003B5-A567-4661-8C13-73C99E46E099}"/>
              </a:ext>
            </a:extLst>
          </p:cNvPr>
          <p:cNvCxnSpPr>
            <a:cxnSpLocks/>
          </p:cNvCxnSpPr>
          <p:nvPr/>
        </p:nvCxnSpPr>
        <p:spPr>
          <a:xfrm>
            <a:off x="687754" y="4775200"/>
            <a:ext cx="4329723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3AB0F80-E1A5-42EF-812A-82F13F7E984C}"/>
              </a:ext>
            </a:extLst>
          </p:cNvPr>
          <p:cNvCxnSpPr>
            <a:cxnSpLocks/>
          </p:cNvCxnSpPr>
          <p:nvPr/>
        </p:nvCxnSpPr>
        <p:spPr>
          <a:xfrm flipV="1">
            <a:off x="687754" y="1152770"/>
            <a:ext cx="0" cy="362243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72E9FBB0-46B5-401D-A0F4-145165C33D15}"/>
              </a:ext>
            </a:extLst>
          </p:cNvPr>
          <p:cNvSpPr/>
          <p:nvPr/>
        </p:nvSpPr>
        <p:spPr>
          <a:xfrm>
            <a:off x="3851855" y="3297519"/>
            <a:ext cx="290280" cy="2629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5BEB1AD0-2B28-4336-8AC3-F3CD1BC4D229}"/>
              </a:ext>
            </a:extLst>
          </p:cNvPr>
          <p:cNvSpPr/>
          <p:nvPr/>
        </p:nvSpPr>
        <p:spPr>
          <a:xfrm>
            <a:off x="1714348" y="1819839"/>
            <a:ext cx="290280" cy="26296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4BE8970-EAEF-48BA-ABE0-958AB4C88508}"/>
              </a:ext>
            </a:extLst>
          </p:cNvPr>
          <p:cNvCxnSpPr>
            <a:cxnSpLocks/>
          </p:cNvCxnSpPr>
          <p:nvPr/>
        </p:nvCxnSpPr>
        <p:spPr>
          <a:xfrm flipV="1">
            <a:off x="687754" y="1152770"/>
            <a:ext cx="2149231" cy="362243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E58C88D4-9F75-4A70-9EEF-DDCEA173C721}"/>
              </a:ext>
            </a:extLst>
          </p:cNvPr>
          <p:cNvCxnSpPr>
            <a:cxnSpLocks/>
          </p:cNvCxnSpPr>
          <p:nvPr/>
        </p:nvCxnSpPr>
        <p:spPr>
          <a:xfrm flipV="1">
            <a:off x="687754" y="1819839"/>
            <a:ext cx="3164101" cy="295536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副標題 2">
            <a:extLst>
              <a:ext uri="{FF2B5EF4-FFF2-40B4-BE49-F238E27FC236}">
                <a16:creationId xmlns:a16="http://schemas.microsoft.com/office/drawing/2014/main" id="{16EA279F-B2E4-4837-97C2-BB61A9C1D39F}"/>
              </a:ext>
            </a:extLst>
          </p:cNvPr>
          <p:cNvSpPr txBox="1">
            <a:spLocks/>
          </p:cNvSpPr>
          <p:nvPr/>
        </p:nvSpPr>
        <p:spPr>
          <a:xfrm>
            <a:off x="4258244" y="1584206"/>
            <a:ext cx="4495231" cy="53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我們希望的分類線能在中間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63AB8FB-BAEE-4F5A-9B82-CE5B97A6E74C}"/>
                  </a:ext>
                </a:extLst>
              </p:cNvPr>
              <p:cNvSpPr/>
              <p:nvPr/>
            </p:nvSpPr>
            <p:spPr>
              <a:xfrm>
                <a:off x="4722115" y="494903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63AB8FB-BAEE-4F5A-9B82-CE5B97A6E7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115" y="4949037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副標題 2">
                <a:extLst>
                  <a:ext uri="{FF2B5EF4-FFF2-40B4-BE49-F238E27FC236}">
                    <a16:creationId xmlns:a16="http://schemas.microsoft.com/office/drawing/2014/main" id="{262FFB4E-BB61-4F8B-BCDC-DCDD9A8ADA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94044" y="753025"/>
                <a:ext cx="1553349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y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副標題 2">
                <a:extLst>
                  <a:ext uri="{FF2B5EF4-FFF2-40B4-BE49-F238E27FC236}">
                    <a16:creationId xmlns:a16="http://schemas.microsoft.com/office/drawing/2014/main" id="{262FFB4E-BB61-4F8B-BCDC-DCDD9A8AD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044" y="753025"/>
                <a:ext cx="1553349" cy="530142"/>
              </a:xfrm>
              <a:prstGeom prst="rect">
                <a:avLst/>
              </a:prstGeom>
              <a:blipFill>
                <a:blip r:embed="rId3"/>
                <a:stretch>
                  <a:fillRect l="-1176" t="-16279" b="-69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7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B28D193-89E5-4F12-94C9-EADF0E57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Math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副標題 2">
                <a:extLst>
                  <a:ext uri="{FF2B5EF4-FFF2-40B4-BE49-F238E27FC236}">
                    <a16:creationId xmlns:a16="http://schemas.microsoft.com/office/drawing/2014/main" id="{3FCE2F34-D5B2-465C-BA38-3D848E1D2E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57912" y="1098742"/>
                <a:ext cx="1553349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y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altLang="zh-TW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副標題 2">
                <a:extLst>
                  <a:ext uri="{FF2B5EF4-FFF2-40B4-BE49-F238E27FC236}">
                    <a16:creationId xmlns:a16="http://schemas.microsoft.com/office/drawing/2014/main" id="{3FCE2F34-D5B2-465C-BA38-3D848E1D2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912" y="1098742"/>
                <a:ext cx="1553349" cy="530142"/>
              </a:xfrm>
              <a:prstGeom prst="rect">
                <a:avLst/>
              </a:prstGeom>
              <a:blipFill>
                <a:blip r:embed="rId2"/>
                <a:stretch>
                  <a:fillRect l="-1181" t="-16092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副標題 2">
            <a:extLst>
              <a:ext uri="{FF2B5EF4-FFF2-40B4-BE49-F238E27FC236}">
                <a16:creationId xmlns:a16="http://schemas.microsoft.com/office/drawing/2014/main" id="{5353C289-24A4-44A5-8CBD-BD57BE801762}"/>
              </a:ext>
            </a:extLst>
          </p:cNvPr>
          <p:cNvSpPr txBox="1">
            <a:spLocks/>
          </p:cNvSpPr>
          <p:nvPr/>
        </p:nvSpPr>
        <p:spPr>
          <a:xfrm>
            <a:off x="5738403" y="1098742"/>
            <a:ext cx="6332457" cy="53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y: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預測值  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x: 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觀測值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特徵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w: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係數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權重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副標題 2">
                <a:extLst>
                  <a:ext uri="{FF2B5EF4-FFF2-40B4-BE49-F238E27FC236}">
                    <a16:creationId xmlns:a16="http://schemas.microsoft.com/office/drawing/2014/main" id="{F28734B1-0499-4F54-A40D-88208C446F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57912" y="2228065"/>
                <a:ext cx="1723292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L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y</m:t>
                    </m:r>
                    <m:r>
                      <a:rPr lang="en-US" altLang="zh-TW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TW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𝑦</m:t>
                        </m:r>
                      </m:e>
                    </m:acc>
                  </m:oMath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副標題 2">
                <a:extLst>
                  <a:ext uri="{FF2B5EF4-FFF2-40B4-BE49-F238E27FC236}">
                    <a16:creationId xmlns:a16="http://schemas.microsoft.com/office/drawing/2014/main" id="{F28734B1-0499-4F54-A40D-88208C446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912" y="2228065"/>
                <a:ext cx="1723292" cy="530142"/>
              </a:xfrm>
              <a:prstGeom prst="rect">
                <a:avLst/>
              </a:prstGeom>
              <a:blipFill>
                <a:blip r:embed="rId3"/>
                <a:stretch>
                  <a:fillRect l="-1064" t="-16092" r="-7447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副標題 2">
                <a:extLst>
                  <a:ext uri="{FF2B5EF4-FFF2-40B4-BE49-F238E27FC236}">
                    <a16:creationId xmlns:a16="http://schemas.microsoft.com/office/drawing/2014/main" id="{CC7D7A66-133E-4DA4-B6F1-0A16BB1C9A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38404" y="2228065"/>
                <a:ext cx="4757655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𝑦</m:t>
                        </m:r>
                      </m:e>
                    </m:acc>
                    <m:r>
                      <a:rPr lang="en-US" altLang="zh-TW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: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目標值 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真值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)</a:t>
                </a:r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副標題 2">
                <a:extLst>
                  <a:ext uri="{FF2B5EF4-FFF2-40B4-BE49-F238E27FC236}">
                    <a16:creationId xmlns:a16="http://schemas.microsoft.com/office/drawing/2014/main" id="{CC7D7A66-133E-4DA4-B6F1-0A16BB1C9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404" y="2228065"/>
                <a:ext cx="4757655" cy="530142"/>
              </a:xfrm>
              <a:prstGeom prst="rect">
                <a:avLst/>
              </a:prstGeom>
              <a:blipFill>
                <a:blip r:embed="rId4"/>
                <a:stretch>
                  <a:fillRect l="-384" t="-16092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副標題 2">
                <a:extLst>
                  <a:ext uri="{FF2B5EF4-FFF2-40B4-BE49-F238E27FC236}">
                    <a16:creationId xmlns:a16="http://schemas.microsoft.com/office/drawing/2014/main" id="{13B2647E-A768-4EA9-9E6C-F03AEB6AC6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2940" y="3443358"/>
                <a:ext cx="2755921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𝑦</m:t>
                        </m:r>
                      </m:e>
                    </m:acc>
                    <m:r>
                      <a:rPr lang="en-US" altLang="zh-TW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=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𝑤</m:t>
                    </m:r>
                    <m:r>
                      <a:rPr lang="en-US" altLang="zh-TW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+∆</m:t>
                    </m:r>
                    <m:r>
                      <a:rPr lang="en-US" altLang="zh-TW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)x</a:t>
                </a:r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副標題 2">
                <a:extLst>
                  <a:ext uri="{FF2B5EF4-FFF2-40B4-BE49-F238E27FC236}">
                    <a16:creationId xmlns:a16="http://schemas.microsoft.com/office/drawing/2014/main" id="{13B2647E-A768-4EA9-9E6C-F03AEB6AC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0" y="3443358"/>
                <a:ext cx="2755921" cy="530142"/>
              </a:xfrm>
              <a:prstGeom prst="rect">
                <a:avLst/>
              </a:prstGeom>
              <a:blipFill>
                <a:blip r:embed="rId5"/>
                <a:stretch>
                  <a:fillRect l="-664" t="-16092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副標題 2">
                <a:extLst>
                  <a:ext uri="{FF2B5EF4-FFF2-40B4-BE49-F238E27FC236}">
                    <a16:creationId xmlns:a16="http://schemas.microsoft.com/office/drawing/2014/main" id="{8E8A9994-EA7C-4609-8149-E4B9DA172D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38404" y="3429000"/>
                <a:ext cx="6332457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TW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: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係數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權重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)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變化量</a:t>
                </a:r>
              </a:p>
            </p:txBody>
          </p:sp>
        </mc:Choice>
        <mc:Fallback xmlns="">
          <p:sp>
            <p:nvSpPr>
              <p:cNvPr id="9" name="副標題 2">
                <a:extLst>
                  <a:ext uri="{FF2B5EF4-FFF2-40B4-BE49-F238E27FC236}">
                    <a16:creationId xmlns:a16="http://schemas.microsoft.com/office/drawing/2014/main" id="{8E8A9994-EA7C-4609-8149-E4B9DA172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404" y="3429000"/>
                <a:ext cx="6332457" cy="530142"/>
              </a:xfrm>
              <a:prstGeom prst="rect">
                <a:avLst/>
              </a:prstGeom>
              <a:blipFill>
                <a:blip r:embed="rId6"/>
                <a:stretch>
                  <a:fillRect l="-192" t="-16279" b="-58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副標題 2">
                <a:extLst>
                  <a:ext uri="{FF2B5EF4-FFF2-40B4-BE49-F238E27FC236}">
                    <a16:creationId xmlns:a16="http://schemas.microsoft.com/office/drawing/2014/main" id="{FD62F2F8-4BBE-4CB8-90FC-55444FED35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55024" y="4658651"/>
                <a:ext cx="2329068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𝑦</m:t>
                          </m:r>
                        </m:e>
                      </m:acc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−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𝑦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=∆</m:t>
                      </m:r>
                      <m:r>
                        <a:rPr lang="en-US" altLang="zh-TW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𝑤𝑥</m:t>
                      </m:r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副標題 2">
                <a:extLst>
                  <a:ext uri="{FF2B5EF4-FFF2-40B4-BE49-F238E27FC236}">
                    <a16:creationId xmlns:a16="http://schemas.microsoft.com/office/drawing/2014/main" id="{FD62F2F8-4BBE-4CB8-90FC-55444FED3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024" y="4658651"/>
                <a:ext cx="2329068" cy="530142"/>
              </a:xfrm>
              <a:prstGeom prst="rect">
                <a:avLst/>
              </a:prstGeom>
              <a:blipFill>
                <a:blip r:embed="rId7"/>
                <a:stretch>
                  <a:fillRect t="-9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8E7B0754-BA79-44F6-83AC-04464550F3F4}"/>
              </a:ext>
            </a:extLst>
          </p:cNvPr>
          <p:cNvSpPr/>
          <p:nvPr/>
        </p:nvSpPr>
        <p:spPr>
          <a:xfrm>
            <a:off x="1199578" y="1086561"/>
            <a:ext cx="1516185" cy="530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定義模型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1A57E8-FEAC-4F1F-BCF9-42884C200B41}"/>
              </a:ext>
            </a:extLst>
          </p:cNvPr>
          <p:cNvSpPr/>
          <p:nvPr/>
        </p:nvSpPr>
        <p:spPr>
          <a:xfrm>
            <a:off x="1199579" y="2228065"/>
            <a:ext cx="1516185" cy="530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定義誤差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副標題 2">
                <a:extLst>
                  <a:ext uri="{FF2B5EF4-FFF2-40B4-BE49-F238E27FC236}">
                    <a16:creationId xmlns:a16="http://schemas.microsoft.com/office/drawing/2014/main" id="{49F2A2B4-68FD-475F-B766-71D13A61B7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98223" y="4489628"/>
                <a:ext cx="2755921" cy="8681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𝜂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L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副標題 2">
                <a:extLst>
                  <a:ext uri="{FF2B5EF4-FFF2-40B4-BE49-F238E27FC236}">
                    <a16:creationId xmlns:a16="http://schemas.microsoft.com/office/drawing/2014/main" id="{49F2A2B4-68FD-475F-B766-71D13A61B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223" y="4489628"/>
                <a:ext cx="2755921" cy="8681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B59D456A-E577-4841-8C63-E91D66CF9500}"/>
              </a:ext>
            </a:extLst>
          </p:cNvPr>
          <p:cNvSpPr/>
          <p:nvPr/>
        </p:nvSpPr>
        <p:spPr>
          <a:xfrm>
            <a:off x="555544" y="3267943"/>
            <a:ext cx="2594705" cy="800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Pick the best function</a:t>
            </a:r>
            <a:endParaRPr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副標題 2">
                <a:extLst>
                  <a:ext uri="{FF2B5EF4-FFF2-40B4-BE49-F238E27FC236}">
                    <a16:creationId xmlns:a16="http://schemas.microsoft.com/office/drawing/2014/main" id="{63B41AC2-6794-4E44-B100-EC2F6B689A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62065" y="4658651"/>
                <a:ext cx="1822982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𝜂</m:t>
                    </m:r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:</a:t>
                </a:r>
                <a:r>
                  <a:rPr lang="zh-TW" altLang="en-US" sz="24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學習率</a:t>
                </a:r>
              </a:p>
            </p:txBody>
          </p:sp>
        </mc:Choice>
        <mc:Fallback xmlns="">
          <p:sp>
            <p:nvSpPr>
              <p:cNvPr id="18" name="副標題 2">
                <a:extLst>
                  <a:ext uri="{FF2B5EF4-FFF2-40B4-BE49-F238E27FC236}">
                    <a16:creationId xmlns:a16="http://schemas.microsoft.com/office/drawing/2014/main" id="{63B41AC2-6794-4E44-B100-EC2F6B689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065" y="4658651"/>
                <a:ext cx="1822982" cy="530142"/>
              </a:xfrm>
              <a:prstGeom prst="rect">
                <a:avLst/>
              </a:prstGeom>
              <a:blipFill>
                <a:blip r:embed="rId9"/>
                <a:stretch>
                  <a:fillRect l="-1003" t="-16092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85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B28D193-89E5-4F12-94C9-EADF0E57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分類機</a:t>
            </a:r>
            <a:r>
              <a:rPr lang="en-US" altLang="zh-TW" dirty="0"/>
              <a:t>?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61003B5-A567-4661-8C13-73C99E46E099}"/>
              </a:ext>
            </a:extLst>
          </p:cNvPr>
          <p:cNvCxnSpPr>
            <a:cxnSpLocks/>
          </p:cNvCxnSpPr>
          <p:nvPr/>
        </p:nvCxnSpPr>
        <p:spPr>
          <a:xfrm>
            <a:off x="687754" y="4775200"/>
            <a:ext cx="4329723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3AB0F80-E1A5-42EF-812A-82F13F7E984C}"/>
              </a:ext>
            </a:extLst>
          </p:cNvPr>
          <p:cNvCxnSpPr>
            <a:cxnSpLocks/>
          </p:cNvCxnSpPr>
          <p:nvPr/>
        </p:nvCxnSpPr>
        <p:spPr>
          <a:xfrm flipV="1">
            <a:off x="687754" y="1152770"/>
            <a:ext cx="0" cy="362243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72E9FBB0-46B5-401D-A0F4-145165C33D15}"/>
              </a:ext>
            </a:extLst>
          </p:cNvPr>
          <p:cNvSpPr/>
          <p:nvPr/>
        </p:nvSpPr>
        <p:spPr>
          <a:xfrm>
            <a:off x="3851855" y="3297519"/>
            <a:ext cx="290280" cy="2629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5BEB1AD0-2B28-4336-8AC3-F3CD1BC4D229}"/>
              </a:ext>
            </a:extLst>
          </p:cNvPr>
          <p:cNvSpPr/>
          <p:nvPr/>
        </p:nvSpPr>
        <p:spPr>
          <a:xfrm>
            <a:off x="1714348" y="1819839"/>
            <a:ext cx="290280" cy="26296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38F46A0-B6BF-4064-80E1-4E66F54D9F0F}"/>
              </a:ext>
            </a:extLst>
          </p:cNvPr>
          <p:cNvCxnSpPr>
            <a:cxnSpLocks/>
          </p:cNvCxnSpPr>
          <p:nvPr/>
        </p:nvCxnSpPr>
        <p:spPr>
          <a:xfrm flipV="1">
            <a:off x="687754" y="4449141"/>
            <a:ext cx="4329723" cy="3260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箭號: 左-右雙向 28">
            <a:extLst>
              <a:ext uri="{FF2B5EF4-FFF2-40B4-BE49-F238E27FC236}">
                <a16:creationId xmlns:a16="http://schemas.microsoft.com/office/drawing/2014/main" id="{96B79810-0D5A-4E35-B871-FFA7FEAB211A}"/>
              </a:ext>
            </a:extLst>
          </p:cNvPr>
          <p:cNvSpPr/>
          <p:nvPr/>
        </p:nvSpPr>
        <p:spPr>
          <a:xfrm rot="16200000">
            <a:off x="4111752" y="3431813"/>
            <a:ext cx="1483203" cy="281354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副標題 2">
                <a:extLst>
                  <a:ext uri="{FF2B5EF4-FFF2-40B4-BE49-F238E27FC236}">
                    <a16:creationId xmlns:a16="http://schemas.microsoft.com/office/drawing/2014/main" id="{4FEA238A-FCCC-4BCF-9826-2C9694CC71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93666" y="4184070"/>
                <a:ext cx="1553349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y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1" name="副標題 2">
                <a:extLst>
                  <a:ext uri="{FF2B5EF4-FFF2-40B4-BE49-F238E27FC236}">
                    <a16:creationId xmlns:a16="http://schemas.microsoft.com/office/drawing/2014/main" id="{4FEA238A-FCCC-4BCF-9826-2C9694CC7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666" y="4184070"/>
                <a:ext cx="1553349" cy="530142"/>
              </a:xfrm>
              <a:prstGeom prst="rect">
                <a:avLst/>
              </a:prstGeom>
              <a:blipFill>
                <a:blip r:embed="rId2"/>
                <a:stretch>
                  <a:fillRect l="-1176" t="-16092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>
            <a:extLst>
              <a:ext uri="{FF2B5EF4-FFF2-40B4-BE49-F238E27FC236}">
                <a16:creationId xmlns:a16="http://schemas.microsoft.com/office/drawing/2014/main" id="{A073E074-7CE0-4A7D-B89C-3E9AD51BEF48}"/>
              </a:ext>
            </a:extLst>
          </p:cNvPr>
          <p:cNvSpPr/>
          <p:nvPr/>
        </p:nvSpPr>
        <p:spPr>
          <a:xfrm>
            <a:off x="5474593" y="4171889"/>
            <a:ext cx="1516185" cy="530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定義模型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副標題 2">
                <a:extLst>
                  <a:ext uri="{FF2B5EF4-FFF2-40B4-BE49-F238E27FC236}">
                    <a16:creationId xmlns:a16="http://schemas.microsoft.com/office/drawing/2014/main" id="{5129B83E-681C-4948-9617-5476C5E4E8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94286" y="2360898"/>
                <a:ext cx="1723292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L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y</m:t>
                    </m:r>
                    <m:r>
                      <a:rPr lang="en-US" altLang="zh-TW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TW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𝑦</m:t>
                        </m:r>
                      </m:e>
                    </m:acc>
                  </m:oMath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3" name="副標題 2">
                <a:extLst>
                  <a:ext uri="{FF2B5EF4-FFF2-40B4-BE49-F238E27FC236}">
                    <a16:creationId xmlns:a16="http://schemas.microsoft.com/office/drawing/2014/main" id="{5129B83E-681C-4948-9617-5476C5E4E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286" y="2360898"/>
                <a:ext cx="1723292" cy="530142"/>
              </a:xfrm>
              <a:prstGeom prst="rect">
                <a:avLst/>
              </a:prstGeom>
              <a:blipFill>
                <a:blip r:embed="rId3"/>
                <a:stretch>
                  <a:fillRect l="-1064" t="-16092" r="-7447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副標題 2">
                <a:extLst>
                  <a:ext uri="{FF2B5EF4-FFF2-40B4-BE49-F238E27FC236}">
                    <a16:creationId xmlns:a16="http://schemas.microsoft.com/office/drawing/2014/main" id="{EA727CCF-72C9-47FC-B6F7-5D62CC142F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87369" y="2360898"/>
                <a:ext cx="2501209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𝑦</m:t>
                        </m:r>
                      </m:e>
                    </m:acc>
                    <m:r>
                      <a:rPr lang="en-US" altLang="zh-TW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: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目標值 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真值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)</a:t>
                </a:r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4" name="副標題 2">
                <a:extLst>
                  <a:ext uri="{FF2B5EF4-FFF2-40B4-BE49-F238E27FC236}">
                    <a16:creationId xmlns:a16="http://schemas.microsoft.com/office/drawing/2014/main" id="{EA727CCF-72C9-47FC-B6F7-5D62CC142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369" y="2360898"/>
                <a:ext cx="2501209" cy="530142"/>
              </a:xfrm>
              <a:prstGeom prst="rect">
                <a:avLst/>
              </a:prstGeom>
              <a:blipFill>
                <a:blip r:embed="rId4"/>
                <a:stretch>
                  <a:fillRect l="-732" t="-16092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>
            <a:extLst>
              <a:ext uri="{FF2B5EF4-FFF2-40B4-BE49-F238E27FC236}">
                <a16:creationId xmlns:a16="http://schemas.microsoft.com/office/drawing/2014/main" id="{D80EC10F-9F52-410B-B0CB-C6229F3CD561}"/>
              </a:ext>
            </a:extLst>
          </p:cNvPr>
          <p:cNvSpPr/>
          <p:nvPr/>
        </p:nvSpPr>
        <p:spPr>
          <a:xfrm>
            <a:off x="5108310" y="2360898"/>
            <a:ext cx="1516185" cy="530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定義誤差</a:t>
            </a:r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B6BD831A-FD91-4731-8975-F737D90751C1}"/>
              </a:ext>
            </a:extLst>
          </p:cNvPr>
          <p:cNvCxnSpPr>
            <a:cxnSpLocks/>
          </p:cNvCxnSpPr>
          <p:nvPr/>
        </p:nvCxnSpPr>
        <p:spPr>
          <a:xfrm flipV="1">
            <a:off x="687754" y="2625969"/>
            <a:ext cx="4218354" cy="214923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92F17A5-C8ED-40B2-BC90-F11CE0095DDE}"/>
              </a:ext>
            </a:extLst>
          </p:cNvPr>
          <p:cNvCxnSpPr>
            <a:cxnSpLocks/>
          </p:cNvCxnSpPr>
          <p:nvPr/>
        </p:nvCxnSpPr>
        <p:spPr>
          <a:xfrm flipV="1">
            <a:off x="687754" y="3429000"/>
            <a:ext cx="4218354" cy="13462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EEB2312-C93F-48CD-9BE1-B5C5EF40DE09}"/>
                  </a:ext>
                </a:extLst>
              </p:cNvPr>
              <p:cNvSpPr/>
              <p:nvPr/>
            </p:nvSpPr>
            <p:spPr>
              <a:xfrm>
                <a:off x="4722115" y="494903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EEB2312-C93F-48CD-9BE1-B5C5EF40D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115" y="4949037"/>
                <a:ext cx="3679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副標題 2">
                <a:extLst>
                  <a:ext uri="{FF2B5EF4-FFF2-40B4-BE49-F238E27FC236}">
                    <a16:creationId xmlns:a16="http://schemas.microsoft.com/office/drawing/2014/main" id="{002A8F90-335F-463E-B347-860CE6F29D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99427" y="3170442"/>
                <a:ext cx="1553349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y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9" name="副標題 2">
                <a:extLst>
                  <a:ext uri="{FF2B5EF4-FFF2-40B4-BE49-F238E27FC236}">
                    <a16:creationId xmlns:a16="http://schemas.microsoft.com/office/drawing/2014/main" id="{002A8F90-335F-463E-B347-860CE6F29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427" y="3170442"/>
                <a:ext cx="1553349" cy="530142"/>
              </a:xfrm>
              <a:prstGeom prst="rect">
                <a:avLst/>
              </a:prstGeom>
              <a:blipFill>
                <a:blip r:embed="rId6"/>
                <a:stretch>
                  <a:fillRect l="-1176" t="-16092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63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B28D193-89E5-4F12-94C9-EADF0E57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分類機</a:t>
            </a:r>
            <a:r>
              <a:rPr lang="en-US" altLang="zh-TW" dirty="0"/>
              <a:t>?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61003B5-A567-4661-8C13-73C99E46E099}"/>
              </a:ext>
            </a:extLst>
          </p:cNvPr>
          <p:cNvCxnSpPr>
            <a:cxnSpLocks/>
          </p:cNvCxnSpPr>
          <p:nvPr/>
        </p:nvCxnSpPr>
        <p:spPr>
          <a:xfrm>
            <a:off x="687754" y="4775200"/>
            <a:ext cx="4329723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3AB0F80-E1A5-42EF-812A-82F13F7E984C}"/>
              </a:ext>
            </a:extLst>
          </p:cNvPr>
          <p:cNvCxnSpPr>
            <a:cxnSpLocks/>
          </p:cNvCxnSpPr>
          <p:nvPr/>
        </p:nvCxnSpPr>
        <p:spPr>
          <a:xfrm flipV="1">
            <a:off x="687754" y="1152770"/>
            <a:ext cx="0" cy="362243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72E9FBB0-46B5-401D-A0F4-145165C33D15}"/>
              </a:ext>
            </a:extLst>
          </p:cNvPr>
          <p:cNvSpPr/>
          <p:nvPr/>
        </p:nvSpPr>
        <p:spPr>
          <a:xfrm>
            <a:off x="3851855" y="3297519"/>
            <a:ext cx="290280" cy="2629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5BEB1AD0-2B28-4336-8AC3-F3CD1BC4D229}"/>
              </a:ext>
            </a:extLst>
          </p:cNvPr>
          <p:cNvSpPr/>
          <p:nvPr/>
        </p:nvSpPr>
        <p:spPr>
          <a:xfrm>
            <a:off x="1714348" y="1819839"/>
            <a:ext cx="290280" cy="26296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92F17A5-C8ED-40B2-BC90-F11CE0095DDE}"/>
              </a:ext>
            </a:extLst>
          </p:cNvPr>
          <p:cNvCxnSpPr>
            <a:cxnSpLocks/>
          </p:cNvCxnSpPr>
          <p:nvPr/>
        </p:nvCxnSpPr>
        <p:spPr>
          <a:xfrm flipV="1">
            <a:off x="687754" y="3429000"/>
            <a:ext cx="4218354" cy="134620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箭號: 左-右雙向 18">
            <a:extLst>
              <a:ext uri="{FF2B5EF4-FFF2-40B4-BE49-F238E27FC236}">
                <a16:creationId xmlns:a16="http://schemas.microsoft.com/office/drawing/2014/main" id="{83D07B87-42D5-43D7-ADBF-1A2B7A769A42}"/>
              </a:ext>
            </a:extLst>
          </p:cNvPr>
          <p:cNvSpPr/>
          <p:nvPr/>
        </p:nvSpPr>
        <p:spPr>
          <a:xfrm rot="16200000">
            <a:off x="1702533" y="2615951"/>
            <a:ext cx="2380276" cy="281354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BFA66E4-3605-4A91-AADD-6A5D66E8BD48}"/>
              </a:ext>
            </a:extLst>
          </p:cNvPr>
          <p:cNvCxnSpPr>
            <a:cxnSpLocks/>
          </p:cNvCxnSpPr>
          <p:nvPr/>
        </p:nvCxnSpPr>
        <p:spPr>
          <a:xfrm flipV="1">
            <a:off x="687754" y="1152770"/>
            <a:ext cx="2149231" cy="362243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659DA4DF-95C3-456F-9829-A1853233F828}"/>
              </a:ext>
            </a:extLst>
          </p:cNvPr>
          <p:cNvCxnSpPr>
            <a:cxnSpLocks/>
          </p:cNvCxnSpPr>
          <p:nvPr/>
        </p:nvCxnSpPr>
        <p:spPr>
          <a:xfrm flipV="1">
            <a:off x="687754" y="1633415"/>
            <a:ext cx="3852984" cy="314178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副標題 2">
                <a:extLst>
                  <a:ext uri="{FF2B5EF4-FFF2-40B4-BE49-F238E27FC236}">
                    <a16:creationId xmlns:a16="http://schemas.microsoft.com/office/drawing/2014/main" id="{F888E330-C4E2-4190-A721-2D38CAA3C9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24394" y="1025821"/>
                <a:ext cx="1723292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L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y</m:t>
                    </m:r>
                    <m:r>
                      <a:rPr lang="en-US" altLang="zh-TW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TW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𝑦</m:t>
                        </m:r>
                      </m:e>
                    </m:acc>
                  </m:oMath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5" name="副標題 2">
                <a:extLst>
                  <a:ext uri="{FF2B5EF4-FFF2-40B4-BE49-F238E27FC236}">
                    <a16:creationId xmlns:a16="http://schemas.microsoft.com/office/drawing/2014/main" id="{F888E330-C4E2-4190-A721-2D38CAA3C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94" y="1025821"/>
                <a:ext cx="1723292" cy="530142"/>
              </a:xfrm>
              <a:prstGeom prst="rect">
                <a:avLst/>
              </a:prstGeom>
              <a:blipFill>
                <a:blip r:embed="rId2"/>
                <a:stretch>
                  <a:fillRect l="-1064" t="-16092" r="-7447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21E63E-5292-4824-9BE4-7793D8081469}"/>
                  </a:ext>
                </a:extLst>
              </p:cNvPr>
              <p:cNvSpPr/>
              <p:nvPr/>
            </p:nvSpPr>
            <p:spPr>
              <a:xfrm>
                <a:off x="4722115" y="494903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21E63E-5292-4824-9BE4-7793D80814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115" y="4949037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副標題 2">
                <a:extLst>
                  <a:ext uri="{FF2B5EF4-FFF2-40B4-BE49-F238E27FC236}">
                    <a16:creationId xmlns:a16="http://schemas.microsoft.com/office/drawing/2014/main" id="{055F5D67-C064-4D7E-8053-E595068D84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99427" y="3170442"/>
                <a:ext cx="1553349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y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9" name="副標題 2">
                <a:extLst>
                  <a:ext uri="{FF2B5EF4-FFF2-40B4-BE49-F238E27FC236}">
                    <a16:creationId xmlns:a16="http://schemas.microsoft.com/office/drawing/2014/main" id="{055F5D67-C064-4D7E-8053-E595068D8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427" y="3170442"/>
                <a:ext cx="1553349" cy="530142"/>
              </a:xfrm>
              <a:prstGeom prst="rect">
                <a:avLst/>
              </a:prstGeom>
              <a:blipFill>
                <a:blip r:embed="rId4"/>
                <a:stretch>
                  <a:fillRect l="-1176" t="-16092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副標題 2">
                <a:extLst>
                  <a:ext uri="{FF2B5EF4-FFF2-40B4-BE49-F238E27FC236}">
                    <a16:creationId xmlns:a16="http://schemas.microsoft.com/office/drawing/2014/main" id="{DC37767A-2F94-412B-B0CA-EEF2740FA0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22752" y="1633414"/>
                <a:ext cx="1553349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y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0" name="副標題 2">
                <a:extLst>
                  <a:ext uri="{FF2B5EF4-FFF2-40B4-BE49-F238E27FC236}">
                    <a16:creationId xmlns:a16="http://schemas.microsoft.com/office/drawing/2014/main" id="{DC37767A-2F94-412B-B0CA-EEF2740FA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752" y="1633414"/>
                <a:ext cx="1553349" cy="530142"/>
              </a:xfrm>
              <a:prstGeom prst="rect">
                <a:avLst/>
              </a:prstGeom>
              <a:blipFill>
                <a:blip r:embed="rId5"/>
                <a:stretch>
                  <a:fillRect l="-1181" t="-16092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5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>
            <a:extLst>
              <a:ext uri="{FF2B5EF4-FFF2-40B4-BE49-F238E27FC236}">
                <a16:creationId xmlns:a16="http://schemas.microsoft.com/office/drawing/2014/main" id="{F20B3FBE-4A54-43AE-B671-91672BD1F97B}"/>
              </a:ext>
            </a:extLst>
          </p:cNvPr>
          <p:cNvSpPr txBox="1">
            <a:spLocks/>
          </p:cNvSpPr>
          <p:nvPr/>
        </p:nvSpPr>
        <p:spPr>
          <a:xfrm>
            <a:off x="1834718" y="2653463"/>
            <a:ext cx="9144000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Using </a:t>
            </a:r>
            <a:r>
              <a:rPr lang="en-US" altLang="zh-TW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Colab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to check</a:t>
            </a: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Linear classification model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C6254686-C0F0-41E6-936A-BAED27A3B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5878" y="3701968"/>
            <a:ext cx="7089559" cy="1126527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AIWorkshop0301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AIWorkshop0302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6752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E541611-70BF-44EE-BA90-1AEC27B4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90" y="130233"/>
            <a:ext cx="11670659" cy="800945"/>
          </a:xfrm>
        </p:spPr>
        <p:txBody>
          <a:bodyPr>
            <a:normAutofit/>
          </a:bodyPr>
          <a:lstStyle/>
          <a:p>
            <a:r>
              <a:rPr lang="en-US" altLang="zh-TW" dirty="0"/>
              <a:t>Machine Learning is so simple …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A7866D-588E-420F-8DDD-C80016F04CBC}"/>
              </a:ext>
            </a:extLst>
          </p:cNvPr>
          <p:cNvSpPr/>
          <p:nvPr/>
        </p:nvSpPr>
        <p:spPr>
          <a:xfrm>
            <a:off x="828675" y="1467695"/>
            <a:ext cx="2400300" cy="108585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Define a function</a:t>
            </a:r>
            <a:endParaRPr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F2CD58-7931-4616-9451-B1B600DFF8D7}"/>
              </a:ext>
            </a:extLst>
          </p:cNvPr>
          <p:cNvSpPr/>
          <p:nvPr/>
        </p:nvSpPr>
        <p:spPr>
          <a:xfrm>
            <a:off x="4889818" y="1467695"/>
            <a:ext cx="2400299" cy="108585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Define the Loss</a:t>
            </a:r>
            <a:endParaRPr lang="zh-TW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D8EC43-E050-417C-8C10-56CEE71293F4}"/>
              </a:ext>
            </a:extLst>
          </p:cNvPr>
          <p:cNvSpPr/>
          <p:nvPr/>
        </p:nvSpPr>
        <p:spPr>
          <a:xfrm>
            <a:off x="8950960" y="1467695"/>
            <a:ext cx="2930206" cy="108585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Pick the best Function</a:t>
            </a:r>
            <a:endParaRPr lang="zh-TW" altLang="en-US" sz="2400" dirty="0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A13793D2-3F21-47B6-9175-28C4984179E0}"/>
              </a:ext>
            </a:extLst>
          </p:cNvPr>
          <p:cNvSpPr/>
          <p:nvPr/>
        </p:nvSpPr>
        <p:spPr>
          <a:xfrm>
            <a:off x="3718244" y="1952625"/>
            <a:ext cx="876300" cy="28575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1300327C-3A89-4263-A2BC-448D1F31749A}"/>
              </a:ext>
            </a:extLst>
          </p:cNvPr>
          <p:cNvSpPr/>
          <p:nvPr/>
        </p:nvSpPr>
        <p:spPr>
          <a:xfrm>
            <a:off x="7618731" y="1952625"/>
            <a:ext cx="876300" cy="28575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99BB0F1-CECB-4E29-82F6-868BDB7CB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093" y="4209040"/>
            <a:ext cx="6820852" cy="2362530"/>
          </a:xfrm>
          <a:prstGeom prst="rect">
            <a:avLst/>
          </a:prstGeom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212C6775-57F6-4F52-85D9-416EFE268A27}"/>
              </a:ext>
            </a:extLst>
          </p:cNvPr>
          <p:cNvSpPr txBox="1">
            <a:spLocks/>
          </p:cNvSpPr>
          <p:nvPr/>
        </p:nvSpPr>
        <p:spPr>
          <a:xfrm>
            <a:off x="828675" y="3429000"/>
            <a:ext cx="9144000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就好像把大象塞進冰箱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22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93724FF-E634-4227-A6EF-AAA47A77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線性分類器的不足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4B4EF850-D925-4FAF-8517-27FF8FC84506}"/>
              </a:ext>
            </a:extLst>
          </p:cNvPr>
          <p:cNvCxnSpPr>
            <a:cxnSpLocks/>
          </p:cNvCxnSpPr>
          <p:nvPr/>
        </p:nvCxnSpPr>
        <p:spPr>
          <a:xfrm>
            <a:off x="1687879" y="5991225"/>
            <a:ext cx="8303846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A2E80752-9BDF-4B00-88D0-E0148D04024E}"/>
              </a:ext>
            </a:extLst>
          </p:cNvPr>
          <p:cNvCxnSpPr>
            <a:cxnSpLocks/>
          </p:cNvCxnSpPr>
          <p:nvPr/>
        </p:nvCxnSpPr>
        <p:spPr>
          <a:xfrm flipV="1">
            <a:off x="1687879" y="1238495"/>
            <a:ext cx="0" cy="475273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A34A516-B234-4284-B2EC-C5677B8BDB78}"/>
              </a:ext>
            </a:extLst>
          </p:cNvPr>
          <p:cNvCxnSpPr>
            <a:cxnSpLocks/>
          </p:cNvCxnSpPr>
          <p:nvPr/>
        </p:nvCxnSpPr>
        <p:spPr>
          <a:xfrm flipV="1">
            <a:off x="1687879" y="4876800"/>
            <a:ext cx="7941896" cy="1114426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64191DA8-9191-4849-814F-A4A06EFB1433}"/>
              </a:ext>
            </a:extLst>
          </p:cNvPr>
          <p:cNvCxnSpPr>
            <a:cxnSpLocks/>
          </p:cNvCxnSpPr>
          <p:nvPr/>
        </p:nvCxnSpPr>
        <p:spPr>
          <a:xfrm flipV="1">
            <a:off x="1687879" y="2628900"/>
            <a:ext cx="7027496" cy="3362326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F6A1750-29EE-49DD-825D-E51B04998267}"/>
              </a:ext>
            </a:extLst>
          </p:cNvPr>
          <p:cNvCxnSpPr>
            <a:cxnSpLocks/>
          </p:cNvCxnSpPr>
          <p:nvPr/>
        </p:nvCxnSpPr>
        <p:spPr>
          <a:xfrm flipV="1">
            <a:off x="1687879" y="1581150"/>
            <a:ext cx="3865196" cy="4410076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772B121D-4AE5-4250-A6C2-AD6BAD73EFBA}"/>
              </a:ext>
            </a:extLst>
          </p:cNvPr>
          <p:cNvCxnSpPr>
            <a:cxnSpLocks/>
          </p:cNvCxnSpPr>
          <p:nvPr/>
        </p:nvCxnSpPr>
        <p:spPr>
          <a:xfrm flipV="1">
            <a:off x="1687879" y="2057400"/>
            <a:ext cx="6770321" cy="2105027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7D2A2FD8-CE01-4033-A798-A06F0A40278F}"/>
              </a:ext>
            </a:extLst>
          </p:cNvPr>
          <p:cNvCxnSpPr>
            <a:cxnSpLocks/>
          </p:cNvCxnSpPr>
          <p:nvPr/>
        </p:nvCxnSpPr>
        <p:spPr>
          <a:xfrm flipV="1">
            <a:off x="1687879" y="4381499"/>
            <a:ext cx="7122746" cy="98107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副標題 2">
            <a:extLst>
              <a:ext uri="{FF2B5EF4-FFF2-40B4-BE49-F238E27FC236}">
                <a16:creationId xmlns:a16="http://schemas.microsoft.com/office/drawing/2014/main" id="{01287A6F-CE3B-4EE4-BAAE-0EB754FAC99E}"/>
              </a:ext>
            </a:extLst>
          </p:cNvPr>
          <p:cNvSpPr txBox="1">
            <a:spLocks/>
          </p:cNvSpPr>
          <p:nvPr/>
        </p:nvSpPr>
        <p:spPr>
          <a:xfrm>
            <a:off x="9991725" y="4667030"/>
            <a:ext cx="1552573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調整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副標題 2">
            <a:extLst>
              <a:ext uri="{FF2B5EF4-FFF2-40B4-BE49-F238E27FC236}">
                <a16:creationId xmlns:a16="http://schemas.microsoft.com/office/drawing/2014/main" id="{0ED45C0A-FA84-46E2-8BC3-BE64809715DC}"/>
              </a:ext>
            </a:extLst>
          </p:cNvPr>
          <p:cNvSpPr txBox="1">
            <a:spLocks/>
          </p:cNvSpPr>
          <p:nvPr/>
        </p:nvSpPr>
        <p:spPr>
          <a:xfrm>
            <a:off x="9629775" y="3952437"/>
            <a:ext cx="1552573" cy="61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調整截距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FFD6940-C2D1-4D1F-9357-5F2621AD628A}"/>
                  </a:ext>
                </a:extLst>
              </p:cNvPr>
              <p:cNvSpPr/>
              <p:nvPr/>
            </p:nvSpPr>
            <p:spPr>
              <a:xfrm>
                <a:off x="9720243" y="609425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FFD6940-C2D1-4D1F-9357-5F2621AD62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243" y="6094257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54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93724FF-E634-4227-A6EF-AAA47A77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線性分類器的不足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4B4EF850-D925-4FAF-8517-27FF8FC84506}"/>
              </a:ext>
            </a:extLst>
          </p:cNvPr>
          <p:cNvCxnSpPr>
            <a:cxnSpLocks/>
          </p:cNvCxnSpPr>
          <p:nvPr/>
        </p:nvCxnSpPr>
        <p:spPr>
          <a:xfrm>
            <a:off x="1687879" y="5991225"/>
            <a:ext cx="8303846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A2E80752-9BDF-4B00-88D0-E0148D04024E}"/>
              </a:ext>
            </a:extLst>
          </p:cNvPr>
          <p:cNvCxnSpPr>
            <a:cxnSpLocks/>
          </p:cNvCxnSpPr>
          <p:nvPr/>
        </p:nvCxnSpPr>
        <p:spPr>
          <a:xfrm flipV="1">
            <a:off x="1687879" y="1238495"/>
            <a:ext cx="0" cy="475273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F6A1750-29EE-49DD-825D-E51B04998267}"/>
              </a:ext>
            </a:extLst>
          </p:cNvPr>
          <p:cNvCxnSpPr>
            <a:cxnSpLocks/>
          </p:cNvCxnSpPr>
          <p:nvPr/>
        </p:nvCxnSpPr>
        <p:spPr>
          <a:xfrm flipV="1">
            <a:off x="1687879" y="2687736"/>
            <a:ext cx="1664921" cy="2390776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6411DCFF-C581-47E3-B78B-A255C360F186}"/>
              </a:ext>
            </a:extLst>
          </p:cNvPr>
          <p:cNvCxnSpPr>
            <a:cxnSpLocks/>
          </p:cNvCxnSpPr>
          <p:nvPr/>
        </p:nvCxnSpPr>
        <p:spPr>
          <a:xfrm>
            <a:off x="3352800" y="2687736"/>
            <a:ext cx="1543050" cy="1066800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780C52B-D9DD-40EC-AD3A-6F7373E53B3A}"/>
              </a:ext>
            </a:extLst>
          </p:cNvPr>
          <p:cNvCxnSpPr>
            <a:cxnSpLocks/>
          </p:cNvCxnSpPr>
          <p:nvPr/>
        </p:nvCxnSpPr>
        <p:spPr>
          <a:xfrm flipH="1">
            <a:off x="4895850" y="2344836"/>
            <a:ext cx="4600575" cy="1409700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副標題 2">
            <a:extLst>
              <a:ext uri="{FF2B5EF4-FFF2-40B4-BE49-F238E27FC236}">
                <a16:creationId xmlns:a16="http://schemas.microsoft.com/office/drawing/2014/main" id="{8C846653-5510-4B61-B811-FF1F0EDB2280}"/>
              </a:ext>
            </a:extLst>
          </p:cNvPr>
          <p:cNvSpPr txBox="1">
            <a:spLocks/>
          </p:cNvSpPr>
          <p:nvPr/>
        </p:nvSpPr>
        <p:spPr>
          <a:xfrm>
            <a:off x="2520339" y="1349595"/>
            <a:ext cx="9144000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Real curve 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 constant + sum of a set of  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FDE2ADD-3A4D-4706-822E-A1A0588B5986}"/>
                  </a:ext>
                </a:extLst>
              </p:cNvPr>
              <p:cNvSpPr/>
              <p:nvPr/>
            </p:nvSpPr>
            <p:spPr>
              <a:xfrm>
                <a:off x="9720243" y="609425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FDE2ADD-3A4D-4706-822E-A1A0588B5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243" y="6094257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4C7833E-6C3F-4F27-8E4E-94D949A9EA57}"/>
              </a:ext>
            </a:extLst>
          </p:cNvPr>
          <p:cNvCxnSpPr>
            <a:cxnSpLocks/>
          </p:cNvCxnSpPr>
          <p:nvPr/>
        </p:nvCxnSpPr>
        <p:spPr>
          <a:xfrm flipH="1">
            <a:off x="9602453" y="1740339"/>
            <a:ext cx="485775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32E7FB9-2A12-43F7-ABC2-C29F1D78836B}"/>
              </a:ext>
            </a:extLst>
          </p:cNvPr>
          <p:cNvCxnSpPr>
            <a:cxnSpLocks/>
          </p:cNvCxnSpPr>
          <p:nvPr/>
        </p:nvCxnSpPr>
        <p:spPr>
          <a:xfrm flipH="1">
            <a:off x="10088228" y="1349595"/>
            <a:ext cx="190499" cy="390744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A999D89-8B9B-413A-9670-621FC2A66AEE}"/>
              </a:ext>
            </a:extLst>
          </p:cNvPr>
          <p:cNvCxnSpPr>
            <a:cxnSpLocks/>
          </p:cNvCxnSpPr>
          <p:nvPr/>
        </p:nvCxnSpPr>
        <p:spPr>
          <a:xfrm flipH="1">
            <a:off x="10278728" y="1349594"/>
            <a:ext cx="485774" cy="1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84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4B4EF850-D925-4FAF-8517-27FF8FC84506}"/>
              </a:ext>
            </a:extLst>
          </p:cNvPr>
          <p:cNvCxnSpPr>
            <a:cxnSpLocks/>
          </p:cNvCxnSpPr>
          <p:nvPr/>
        </p:nvCxnSpPr>
        <p:spPr>
          <a:xfrm>
            <a:off x="1687879" y="5991225"/>
            <a:ext cx="8303846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A2E80752-9BDF-4B00-88D0-E0148D04024E}"/>
              </a:ext>
            </a:extLst>
          </p:cNvPr>
          <p:cNvCxnSpPr>
            <a:cxnSpLocks/>
          </p:cNvCxnSpPr>
          <p:nvPr/>
        </p:nvCxnSpPr>
        <p:spPr>
          <a:xfrm flipV="1">
            <a:off x="1687879" y="1238495"/>
            <a:ext cx="0" cy="475273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副標題 2">
            <a:extLst>
              <a:ext uri="{FF2B5EF4-FFF2-40B4-BE49-F238E27FC236}">
                <a16:creationId xmlns:a16="http://schemas.microsoft.com/office/drawing/2014/main" id="{2D570CE4-F9DF-4420-B00B-B054DEB17117}"/>
              </a:ext>
            </a:extLst>
          </p:cNvPr>
          <p:cNvSpPr txBox="1">
            <a:spLocks/>
          </p:cNvSpPr>
          <p:nvPr/>
        </p:nvSpPr>
        <p:spPr>
          <a:xfrm>
            <a:off x="352425" y="371255"/>
            <a:ext cx="9144000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Real curve 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 constant + sum of a set of  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4C7833E-6C3F-4F27-8E4E-94D949A9EA57}"/>
              </a:ext>
            </a:extLst>
          </p:cNvPr>
          <p:cNvCxnSpPr>
            <a:cxnSpLocks/>
          </p:cNvCxnSpPr>
          <p:nvPr/>
        </p:nvCxnSpPr>
        <p:spPr>
          <a:xfrm flipH="1">
            <a:off x="7239000" y="761999"/>
            <a:ext cx="485775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32E7FB9-2A12-43F7-ABC2-C29F1D78836B}"/>
              </a:ext>
            </a:extLst>
          </p:cNvPr>
          <p:cNvCxnSpPr>
            <a:cxnSpLocks/>
          </p:cNvCxnSpPr>
          <p:nvPr/>
        </p:nvCxnSpPr>
        <p:spPr>
          <a:xfrm flipH="1">
            <a:off x="7724775" y="371255"/>
            <a:ext cx="190499" cy="390744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A999D89-8B9B-413A-9670-621FC2A66AEE}"/>
              </a:ext>
            </a:extLst>
          </p:cNvPr>
          <p:cNvCxnSpPr>
            <a:cxnSpLocks/>
          </p:cNvCxnSpPr>
          <p:nvPr/>
        </p:nvCxnSpPr>
        <p:spPr>
          <a:xfrm flipH="1">
            <a:off x="7915275" y="371254"/>
            <a:ext cx="485774" cy="1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9D68DCF-E1EF-4480-8B6A-C94AB4420A49}"/>
              </a:ext>
            </a:extLst>
          </p:cNvPr>
          <p:cNvCxnSpPr>
            <a:cxnSpLocks/>
          </p:cNvCxnSpPr>
          <p:nvPr/>
        </p:nvCxnSpPr>
        <p:spPr>
          <a:xfrm flipV="1">
            <a:off x="1687879" y="2687736"/>
            <a:ext cx="1664921" cy="2390776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1BDD7715-2D31-4C50-9BFB-2D930EA6B178}"/>
              </a:ext>
            </a:extLst>
          </p:cNvPr>
          <p:cNvCxnSpPr>
            <a:cxnSpLocks/>
          </p:cNvCxnSpPr>
          <p:nvPr/>
        </p:nvCxnSpPr>
        <p:spPr>
          <a:xfrm>
            <a:off x="268653" y="5078511"/>
            <a:ext cx="9618297" cy="1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57032B12-B0CF-4CDF-9E3C-2B1DFA713246}"/>
              </a:ext>
            </a:extLst>
          </p:cNvPr>
          <p:cNvCxnSpPr>
            <a:cxnSpLocks/>
          </p:cNvCxnSpPr>
          <p:nvPr/>
        </p:nvCxnSpPr>
        <p:spPr>
          <a:xfrm>
            <a:off x="268653" y="5991225"/>
            <a:ext cx="1419226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A62B048D-AD1E-4966-87B2-8057F43103B0}"/>
              </a:ext>
            </a:extLst>
          </p:cNvPr>
          <p:cNvCxnSpPr>
            <a:cxnSpLocks/>
          </p:cNvCxnSpPr>
          <p:nvPr/>
        </p:nvCxnSpPr>
        <p:spPr>
          <a:xfrm flipH="1">
            <a:off x="1687881" y="3754536"/>
            <a:ext cx="1664919" cy="2222182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1C326716-5240-497A-8E81-0909EB7C73CD}"/>
              </a:ext>
            </a:extLst>
          </p:cNvPr>
          <p:cNvCxnSpPr>
            <a:cxnSpLocks/>
          </p:cNvCxnSpPr>
          <p:nvPr/>
        </p:nvCxnSpPr>
        <p:spPr>
          <a:xfrm flipH="1">
            <a:off x="3352800" y="3754536"/>
            <a:ext cx="6534150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0AE4F71F-5F4A-47BE-B4C2-AB0366EEF994}"/>
              </a:ext>
            </a:extLst>
          </p:cNvPr>
          <p:cNvCxnSpPr>
            <a:cxnSpLocks/>
          </p:cNvCxnSpPr>
          <p:nvPr/>
        </p:nvCxnSpPr>
        <p:spPr>
          <a:xfrm>
            <a:off x="1687878" y="5991225"/>
            <a:ext cx="159824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EB75BAC8-B947-4089-80EB-9C4E8367D8BB}"/>
              </a:ext>
            </a:extLst>
          </p:cNvPr>
          <p:cNvCxnSpPr>
            <a:cxnSpLocks/>
          </p:cNvCxnSpPr>
          <p:nvPr/>
        </p:nvCxnSpPr>
        <p:spPr>
          <a:xfrm>
            <a:off x="3352800" y="2687736"/>
            <a:ext cx="1543050" cy="1066800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0B857CC4-18A1-4FBC-BD40-2585CC0AA48F}"/>
              </a:ext>
            </a:extLst>
          </p:cNvPr>
          <p:cNvCxnSpPr>
            <a:cxnSpLocks/>
          </p:cNvCxnSpPr>
          <p:nvPr/>
        </p:nvCxnSpPr>
        <p:spPr>
          <a:xfrm>
            <a:off x="3286125" y="5991225"/>
            <a:ext cx="129540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47AC78F3-EDAA-4E3E-9A1B-59B2CB360994}"/>
              </a:ext>
            </a:extLst>
          </p:cNvPr>
          <p:cNvCxnSpPr>
            <a:cxnSpLocks/>
          </p:cNvCxnSpPr>
          <p:nvPr/>
        </p:nvCxnSpPr>
        <p:spPr>
          <a:xfrm>
            <a:off x="4581525" y="6600825"/>
            <a:ext cx="53054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393F4325-F870-410A-8C5A-294D30DA3414}"/>
              </a:ext>
            </a:extLst>
          </p:cNvPr>
          <p:cNvCxnSpPr>
            <a:cxnSpLocks/>
          </p:cNvCxnSpPr>
          <p:nvPr/>
        </p:nvCxnSpPr>
        <p:spPr>
          <a:xfrm flipH="1">
            <a:off x="4895851" y="2209800"/>
            <a:ext cx="4991099" cy="1544736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BA8CAEC9-7AA5-4806-B161-8FBB2CF0449C}"/>
              </a:ext>
            </a:extLst>
          </p:cNvPr>
          <p:cNvCxnSpPr>
            <a:cxnSpLocks/>
          </p:cNvCxnSpPr>
          <p:nvPr/>
        </p:nvCxnSpPr>
        <p:spPr>
          <a:xfrm>
            <a:off x="1687878" y="5991225"/>
            <a:ext cx="32079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924224BD-3552-4E70-955C-726AF4AEF250}"/>
              </a:ext>
            </a:extLst>
          </p:cNvPr>
          <p:cNvCxnSpPr>
            <a:cxnSpLocks/>
          </p:cNvCxnSpPr>
          <p:nvPr/>
        </p:nvCxnSpPr>
        <p:spPr>
          <a:xfrm flipV="1">
            <a:off x="4895850" y="4743450"/>
            <a:ext cx="4991100" cy="12573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9F527BE-9969-40CD-8498-A92D5BE768F6}"/>
                  </a:ext>
                </a:extLst>
              </p:cNvPr>
              <p:cNvSpPr/>
              <p:nvPr/>
            </p:nvSpPr>
            <p:spPr>
              <a:xfrm>
                <a:off x="9720243" y="609425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9F527BE-9969-40CD-8498-A92D5BE768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243" y="6094257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31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>
            <a:extLst>
              <a:ext uri="{FF2B5EF4-FFF2-40B4-BE49-F238E27FC236}">
                <a16:creationId xmlns:a16="http://schemas.microsoft.com/office/drawing/2014/main" id="{FA676554-FCC7-4BED-8FEF-625CC16EC47B}"/>
              </a:ext>
            </a:extLst>
          </p:cNvPr>
          <p:cNvSpPr txBox="1">
            <a:spLocks/>
          </p:cNvSpPr>
          <p:nvPr/>
        </p:nvSpPr>
        <p:spPr>
          <a:xfrm>
            <a:off x="615339" y="330420"/>
            <a:ext cx="9144000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Real curve 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 constant + sum of a set of  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097A5F2-8EE6-45F1-A376-B150C25DE6CD}"/>
              </a:ext>
            </a:extLst>
          </p:cNvPr>
          <p:cNvCxnSpPr>
            <a:cxnSpLocks/>
          </p:cNvCxnSpPr>
          <p:nvPr/>
        </p:nvCxnSpPr>
        <p:spPr>
          <a:xfrm flipH="1">
            <a:off x="8086725" y="330420"/>
            <a:ext cx="190499" cy="390744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1CFF1A2-EF30-4F29-A615-D407D0259B57}"/>
              </a:ext>
            </a:extLst>
          </p:cNvPr>
          <p:cNvCxnSpPr>
            <a:cxnSpLocks/>
          </p:cNvCxnSpPr>
          <p:nvPr/>
        </p:nvCxnSpPr>
        <p:spPr>
          <a:xfrm flipH="1">
            <a:off x="8277225" y="330419"/>
            <a:ext cx="485774" cy="1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58B52A4-F717-4286-BEAF-907263E8EB89}"/>
              </a:ext>
            </a:extLst>
          </p:cNvPr>
          <p:cNvCxnSpPr>
            <a:cxnSpLocks/>
          </p:cNvCxnSpPr>
          <p:nvPr/>
        </p:nvCxnSpPr>
        <p:spPr>
          <a:xfrm>
            <a:off x="1687879" y="5991225"/>
            <a:ext cx="8303846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BBDC5FE-830C-4C55-9826-0C3CFEFCC0E2}"/>
              </a:ext>
            </a:extLst>
          </p:cNvPr>
          <p:cNvCxnSpPr>
            <a:cxnSpLocks/>
          </p:cNvCxnSpPr>
          <p:nvPr/>
        </p:nvCxnSpPr>
        <p:spPr>
          <a:xfrm flipV="1">
            <a:off x="1687879" y="1238495"/>
            <a:ext cx="0" cy="474320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120AEE9-F9FE-422F-BBC5-4AFF418F6D09}"/>
              </a:ext>
            </a:extLst>
          </p:cNvPr>
          <p:cNvCxnSpPr>
            <a:cxnSpLocks/>
          </p:cNvCxnSpPr>
          <p:nvPr/>
        </p:nvCxnSpPr>
        <p:spPr>
          <a:xfrm flipH="1">
            <a:off x="1687880" y="5981700"/>
            <a:ext cx="2731720" cy="16314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E2594DC-DC24-44AC-8D4A-42D9C027AC39}"/>
              </a:ext>
            </a:extLst>
          </p:cNvPr>
          <p:cNvCxnSpPr>
            <a:cxnSpLocks/>
          </p:cNvCxnSpPr>
          <p:nvPr/>
        </p:nvCxnSpPr>
        <p:spPr>
          <a:xfrm flipH="1">
            <a:off x="4419602" y="2428875"/>
            <a:ext cx="1995486" cy="3573902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2D40525-5B93-4E09-8FCA-39ADF4310D9E}"/>
              </a:ext>
            </a:extLst>
          </p:cNvPr>
          <p:cNvCxnSpPr>
            <a:cxnSpLocks/>
          </p:cNvCxnSpPr>
          <p:nvPr/>
        </p:nvCxnSpPr>
        <p:spPr>
          <a:xfrm flipH="1">
            <a:off x="6367462" y="2428875"/>
            <a:ext cx="3438525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3255CA36-35D3-4D12-894F-B69F6A13E98C}"/>
              </a:ext>
            </a:extLst>
          </p:cNvPr>
          <p:cNvCxnSpPr>
            <a:cxnSpLocks/>
          </p:cNvCxnSpPr>
          <p:nvPr/>
        </p:nvCxnSpPr>
        <p:spPr>
          <a:xfrm flipH="1">
            <a:off x="7600950" y="721164"/>
            <a:ext cx="485775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副標題 2">
            <a:extLst>
              <a:ext uri="{FF2B5EF4-FFF2-40B4-BE49-F238E27FC236}">
                <a16:creationId xmlns:a16="http://schemas.microsoft.com/office/drawing/2014/main" id="{F018B8A4-6ECF-47E3-AA5A-9F7266636962}"/>
              </a:ext>
            </a:extLst>
          </p:cNvPr>
          <p:cNvSpPr txBox="1">
            <a:spLocks/>
          </p:cNvSpPr>
          <p:nvPr/>
        </p:nvSpPr>
        <p:spPr>
          <a:xfrm>
            <a:off x="7843837" y="1806575"/>
            <a:ext cx="3990971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hard sigmoid function  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手繪多邊形: 圖案 20">
            <a:extLst>
              <a:ext uri="{FF2B5EF4-FFF2-40B4-BE49-F238E27FC236}">
                <a16:creationId xmlns:a16="http://schemas.microsoft.com/office/drawing/2014/main" id="{DB08AD03-1A72-427A-9F57-F0E989B75803}"/>
              </a:ext>
            </a:extLst>
          </p:cNvPr>
          <p:cNvSpPr/>
          <p:nvPr/>
        </p:nvSpPr>
        <p:spPr>
          <a:xfrm>
            <a:off x="1666875" y="2428875"/>
            <a:ext cx="8305800" cy="3571875"/>
          </a:xfrm>
          <a:custGeom>
            <a:avLst/>
            <a:gdLst>
              <a:gd name="connsiteX0" fmla="*/ 0 w 8305800"/>
              <a:gd name="connsiteY0" fmla="*/ 3571875 h 3571875"/>
              <a:gd name="connsiteX1" fmla="*/ 133350 w 8305800"/>
              <a:gd name="connsiteY1" fmla="*/ 3562350 h 3571875"/>
              <a:gd name="connsiteX2" fmla="*/ 219075 w 8305800"/>
              <a:gd name="connsiteY2" fmla="*/ 3552825 h 3571875"/>
              <a:gd name="connsiteX3" fmla="*/ 666750 w 8305800"/>
              <a:gd name="connsiteY3" fmla="*/ 3543300 h 3571875"/>
              <a:gd name="connsiteX4" fmla="*/ 781050 w 8305800"/>
              <a:gd name="connsiteY4" fmla="*/ 3533775 h 3571875"/>
              <a:gd name="connsiteX5" fmla="*/ 866775 w 8305800"/>
              <a:gd name="connsiteY5" fmla="*/ 3524250 h 3571875"/>
              <a:gd name="connsiteX6" fmla="*/ 990600 w 8305800"/>
              <a:gd name="connsiteY6" fmla="*/ 3514725 h 3571875"/>
              <a:gd name="connsiteX7" fmla="*/ 1028700 w 8305800"/>
              <a:gd name="connsiteY7" fmla="*/ 3505200 h 3571875"/>
              <a:gd name="connsiteX8" fmla="*/ 1162050 w 8305800"/>
              <a:gd name="connsiteY8" fmla="*/ 3486150 h 3571875"/>
              <a:gd name="connsiteX9" fmla="*/ 1266825 w 8305800"/>
              <a:gd name="connsiteY9" fmla="*/ 3467100 h 3571875"/>
              <a:gd name="connsiteX10" fmla="*/ 1333500 w 8305800"/>
              <a:gd name="connsiteY10" fmla="*/ 3448050 h 3571875"/>
              <a:gd name="connsiteX11" fmla="*/ 1362075 w 8305800"/>
              <a:gd name="connsiteY11" fmla="*/ 3438525 h 3571875"/>
              <a:gd name="connsiteX12" fmla="*/ 1409700 w 8305800"/>
              <a:gd name="connsiteY12" fmla="*/ 3429000 h 3571875"/>
              <a:gd name="connsiteX13" fmla="*/ 1438275 w 8305800"/>
              <a:gd name="connsiteY13" fmla="*/ 3419475 h 3571875"/>
              <a:gd name="connsiteX14" fmla="*/ 1533525 w 8305800"/>
              <a:gd name="connsiteY14" fmla="*/ 3409950 h 3571875"/>
              <a:gd name="connsiteX15" fmla="*/ 1619250 w 8305800"/>
              <a:gd name="connsiteY15" fmla="*/ 3390900 h 3571875"/>
              <a:gd name="connsiteX16" fmla="*/ 1676400 w 8305800"/>
              <a:gd name="connsiteY16" fmla="*/ 3381375 h 3571875"/>
              <a:gd name="connsiteX17" fmla="*/ 1704975 w 8305800"/>
              <a:gd name="connsiteY17" fmla="*/ 3371850 h 3571875"/>
              <a:gd name="connsiteX18" fmla="*/ 1781175 w 8305800"/>
              <a:gd name="connsiteY18" fmla="*/ 3362325 h 3571875"/>
              <a:gd name="connsiteX19" fmla="*/ 1809750 w 8305800"/>
              <a:gd name="connsiteY19" fmla="*/ 3352800 h 3571875"/>
              <a:gd name="connsiteX20" fmla="*/ 1924050 w 8305800"/>
              <a:gd name="connsiteY20" fmla="*/ 3333750 h 3571875"/>
              <a:gd name="connsiteX21" fmla="*/ 1990725 w 8305800"/>
              <a:gd name="connsiteY21" fmla="*/ 3314700 h 3571875"/>
              <a:gd name="connsiteX22" fmla="*/ 2028825 w 8305800"/>
              <a:gd name="connsiteY22" fmla="*/ 3305175 h 3571875"/>
              <a:gd name="connsiteX23" fmla="*/ 2057400 w 8305800"/>
              <a:gd name="connsiteY23" fmla="*/ 3295650 h 3571875"/>
              <a:gd name="connsiteX24" fmla="*/ 2133600 w 8305800"/>
              <a:gd name="connsiteY24" fmla="*/ 3276600 h 3571875"/>
              <a:gd name="connsiteX25" fmla="*/ 2181225 w 8305800"/>
              <a:gd name="connsiteY25" fmla="*/ 3257550 h 3571875"/>
              <a:gd name="connsiteX26" fmla="*/ 2209800 w 8305800"/>
              <a:gd name="connsiteY26" fmla="*/ 3248025 h 3571875"/>
              <a:gd name="connsiteX27" fmla="*/ 2247900 w 8305800"/>
              <a:gd name="connsiteY27" fmla="*/ 3228975 h 3571875"/>
              <a:gd name="connsiteX28" fmla="*/ 2343150 w 8305800"/>
              <a:gd name="connsiteY28" fmla="*/ 3190875 h 3571875"/>
              <a:gd name="connsiteX29" fmla="*/ 2476500 w 8305800"/>
              <a:gd name="connsiteY29" fmla="*/ 3133725 h 3571875"/>
              <a:gd name="connsiteX30" fmla="*/ 2562225 w 8305800"/>
              <a:gd name="connsiteY30" fmla="*/ 3086100 h 3571875"/>
              <a:gd name="connsiteX31" fmla="*/ 2590800 w 8305800"/>
              <a:gd name="connsiteY31" fmla="*/ 3057525 h 3571875"/>
              <a:gd name="connsiteX32" fmla="*/ 2628900 w 8305800"/>
              <a:gd name="connsiteY32" fmla="*/ 3038475 h 3571875"/>
              <a:gd name="connsiteX33" fmla="*/ 2686050 w 8305800"/>
              <a:gd name="connsiteY33" fmla="*/ 3009900 h 3571875"/>
              <a:gd name="connsiteX34" fmla="*/ 2714625 w 8305800"/>
              <a:gd name="connsiteY34" fmla="*/ 2981325 h 3571875"/>
              <a:gd name="connsiteX35" fmla="*/ 2743200 w 8305800"/>
              <a:gd name="connsiteY35" fmla="*/ 2962275 h 3571875"/>
              <a:gd name="connsiteX36" fmla="*/ 2781300 w 8305800"/>
              <a:gd name="connsiteY36" fmla="*/ 2933700 h 3571875"/>
              <a:gd name="connsiteX37" fmla="*/ 2809875 w 8305800"/>
              <a:gd name="connsiteY37" fmla="*/ 2905125 h 3571875"/>
              <a:gd name="connsiteX38" fmla="*/ 2895600 w 8305800"/>
              <a:gd name="connsiteY38" fmla="*/ 2847975 h 3571875"/>
              <a:gd name="connsiteX39" fmla="*/ 2962275 w 8305800"/>
              <a:gd name="connsiteY39" fmla="*/ 2781300 h 3571875"/>
              <a:gd name="connsiteX40" fmla="*/ 3038475 w 8305800"/>
              <a:gd name="connsiteY40" fmla="*/ 2724150 h 3571875"/>
              <a:gd name="connsiteX41" fmla="*/ 3114675 w 8305800"/>
              <a:gd name="connsiteY41" fmla="*/ 2647950 h 3571875"/>
              <a:gd name="connsiteX42" fmla="*/ 3152775 w 8305800"/>
              <a:gd name="connsiteY42" fmla="*/ 2609850 h 3571875"/>
              <a:gd name="connsiteX43" fmla="*/ 3190875 w 8305800"/>
              <a:gd name="connsiteY43" fmla="*/ 2581275 h 3571875"/>
              <a:gd name="connsiteX44" fmla="*/ 3228975 w 8305800"/>
              <a:gd name="connsiteY44" fmla="*/ 2562225 h 3571875"/>
              <a:gd name="connsiteX45" fmla="*/ 3314700 w 8305800"/>
              <a:gd name="connsiteY45" fmla="*/ 2457450 h 3571875"/>
              <a:gd name="connsiteX46" fmla="*/ 3333750 w 8305800"/>
              <a:gd name="connsiteY46" fmla="*/ 2428875 h 3571875"/>
              <a:gd name="connsiteX47" fmla="*/ 3400425 w 8305800"/>
              <a:gd name="connsiteY47" fmla="*/ 2362200 h 3571875"/>
              <a:gd name="connsiteX48" fmla="*/ 3429000 w 8305800"/>
              <a:gd name="connsiteY48" fmla="*/ 2333625 h 3571875"/>
              <a:gd name="connsiteX49" fmla="*/ 3476625 w 8305800"/>
              <a:gd name="connsiteY49" fmla="*/ 2266950 h 3571875"/>
              <a:gd name="connsiteX50" fmla="*/ 3514725 w 8305800"/>
              <a:gd name="connsiteY50" fmla="*/ 2209800 h 3571875"/>
              <a:gd name="connsiteX51" fmla="*/ 3543300 w 8305800"/>
              <a:gd name="connsiteY51" fmla="*/ 2181225 h 3571875"/>
              <a:gd name="connsiteX52" fmla="*/ 3562350 w 8305800"/>
              <a:gd name="connsiteY52" fmla="*/ 2152650 h 3571875"/>
              <a:gd name="connsiteX53" fmla="*/ 3590925 w 8305800"/>
              <a:gd name="connsiteY53" fmla="*/ 2114550 h 3571875"/>
              <a:gd name="connsiteX54" fmla="*/ 3629025 w 8305800"/>
              <a:gd name="connsiteY54" fmla="*/ 2057400 h 3571875"/>
              <a:gd name="connsiteX55" fmla="*/ 3657600 w 8305800"/>
              <a:gd name="connsiteY55" fmla="*/ 2019300 h 3571875"/>
              <a:gd name="connsiteX56" fmla="*/ 3676650 w 8305800"/>
              <a:gd name="connsiteY56" fmla="*/ 1981200 h 3571875"/>
              <a:gd name="connsiteX57" fmla="*/ 3705225 w 8305800"/>
              <a:gd name="connsiteY57" fmla="*/ 1952625 h 3571875"/>
              <a:gd name="connsiteX58" fmla="*/ 3724275 w 8305800"/>
              <a:gd name="connsiteY58" fmla="*/ 1914525 h 3571875"/>
              <a:gd name="connsiteX59" fmla="*/ 3752850 w 8305800"/>
              <a:gd name="connsiteY59" fmla="*/ 1885950 h 3571875"/>
              <a:gd name="connsiteX60" fmla="*/ 3810000 w 8305800"/>
              <a:gd name="connsiteY60" fmla="*/ 1809750 h 3571875"/>
              <a:gd name="connsiteX61" fmla="*/ 3867150 w 8305800"/>
              <a:gd name="connsiteY61" fmla="*/ 1743075 h 3571875"/>
              <a:gd name="connsiteX62" fmla="*/ 3886200 w 8305800"/>
              <a:gd name="connsiteY62" fmla="*/ 1704975 h 3571875"/>
              <a:gd name="connsiteX63" fmla="*/ 3933825 w 8305800"/>
              <a:gd name="connsiteY63" fmla="*/ 1638300 h 3571875"/>
              <a:gd name="connsiteX64" fmla="*/ 3971925 w 8305800"/>
              <a:gd name="connsiteY64" fmla="*/ 1562100 h 3571875"/>
              <a:gd name="connsiteX65" fmla="*/ 4019550 w 8305800"/>
              <a:gd name="connsiteY65" fmla="*/ 1495425 h 3571875"/>
              <a:gd name="connsiteX66" fmla="*/ 4038600 w 8305800"/>
              <a:gd name="connsiteY66" fmla="*/ 1457325 h 3571875"/>
              <a:gd name="connsiteX67" fmla="*/ 4057650 w 8305800"/>
              <a:gd name="connsiteY67" fmla="*/ 1428750 h 3571875"/>
              <a:gd name="connsiteX68" fmla="*/ 4067175 w 8305800"/>
              <a:gd name="connsiteY68" fmla="*/ 1400175 h 3571875"/>
              <a:gd name="connsiteX69" fmla="*/ 4095750 w 8305800"/>
              <a:gd name="connsiteY69" fmla="*/ 1371600 h 3571875"/>
              <a:gd name="connsiteX70" fmla="*/ 4124325 w 8305800"/>
              <a:gd name="connsiteY70" fmla="*/ 1333500 h 3571875"/>
              <a:gd name="connsiteX71" fmla="*/ 4143375 w 8305800"/>
              <a:gd name="connsiteY71" fmla="*/ 1295400 h 3571875"/>
              <a:gd name="connsiteX72" fmla="*/ 4171950 w 8305800"/>
              <a:gd name="connsiteY72" fmla="*/ 1247775 h 3571875"/>
              <a:gd name="connsiteX73" fmla="*/ 4191000 w 8305800"/>
              <a:gd name="connsiteY73" fmla="*/ 1190625 h 3571875"/>
              <a:gd name="connsiteX74" fmla="*/ 4219575 w 8305800"/>
              <a:gd name="connsiteY74" fmla="*/ 1152525 h 3571875"/>
              <a:gd name="connsiteX75" fmla="*/ 4257675 w 8305800"/>
              <a:gd name="connsiteY75" fmla="*/ 1076325 h 3571875"/>
              <a:gd name="connsiteX76" fmla="*/ 4267200 w 8305800"/>
              <a:gd name="connsiteY76" fmla="*/ 1038225 h 3571875"/>
              <a:gd name="connsiteX77" fmla="*/ 4286250 w 8305800"/>
              <a:gd name="connsiteY77" fmla="*/ 1009650 h 3571875"/>
              <a:gd name="connsiteX78" fmla="*/ 4295775 w 8305800"/>
              <a:gd name="connsiteY78" fmla="*/ 981075 h 3571875"/>
              <a:gd name="connsiteX79" fmla="*/ 4314825 w 8305800"/>
              <a:gd name="connsiteY79" fmla="*/ 952500 h 3571875"/>
              <a:gd name="connsiteX80" fmla="*/ 4343400 w 8305800"/>
              <a:gd name="connsiteY80" fmla="*/ 885825 h 3571875"/>
              <a:gd name="connsiteX81" fmla="*/ 4362450 w 8305800"/>
              <a:gd name="connsiteY81" fmla="*/ 857250 h 3571875"/>
              <a:gd name="connsiteX82" fmla="*/ 4381500 w 8305800"/>
              <a:gd name="connsiteY82" fmla="*/ 819150 h 3571875"/>
              <a:gd name="connsiteX83" fmla="*/ 4438650 w 8305800"/>
              <a:gd name="connsiteY83" fmla="*/ 752475 h 3571875"/>
              <a:gd name="connsiteX84" fmla="*/ 4467225 w 8305800"/>
              <a:gd name="connsiteY84" fmla="*/ 714375 h 3571875"/>
              <a:gd name="connsiteX85" fmla="*/ 4543425 w 8305800"/>
              <a:gd name="connsiteY85" fmla="*/ 600075 h 3571875"/>
              <a:gd name="connsiteX86" fmla="*/ 4581525 w 8305800"/>
              <a:gd name="connsiteY86" fmla="*/ 561975 h 3571875"/>
              <a:gd name="connsiteX87" fmla="*/ 4619625 w 8305800"/>
              <a:gd name="connsiteY87" fmla="*/ 533400 h 3571875"/>
              <a:gd name="connsiteX88" fmla="*/ 4714875 w 8305800"/>
              <a:gd name="connsiteY88" fmla="*/ 428625 h 3571875"/>
              <a:gd name="connsiteX89" fmla="*/ 4781550 w 8305800"/>
              <a:gd name="connsiteY89" fmla="*/ 381000 h 3571875"/>
              <a:gd name="connsiteX90" fmla="*/ 4848225 w 8305800"/>
              <a:gd name="connsiteY90" fmla="*/ 342900 h 3571875"/>
              <a:gd name="connsiteX91" fmla="*/ 4876800 w 8305800"/>
              <a:gd name="connsiteY91" fmla="*/ 314325 h 3571875"/>
              <a:gd name="connsiteX92" fmla="*/ 4914900 w 8305800"/>
              <a:gd name="connsiteY92" fmla="*/ 295275 h 3571875"/>
              <a:gd name="connsiteX93" fmla="*/ 4981575 w 8305800"/>
              <a:gd name="connsiteY93" fmla="*/ 247650 h 3571875"/>
              <a:gd name="connsiteX94" fmla="*/ 5048250 w 8305800"/>
              <a:gd name="connsiteY94" fmla="*/ 219075 h 3571875"/>
              <a:gd name="connsiteX95" fmla="*/ 5076825 w 8305800"/>
              <a:gd name="connsiteY95" fmla="*/ 200025 h 3571875"/>
              <a:gd name="connsiteX96" fmla="*/ 5114925 w 8305800"/>
              <a:gd name="connsiteY96" fmla="*/ 190500 h 3571875"/>
              <a:gd name="connsiteX97" fmla="*/ 5162550 w 8305800"/>
              <a:gd name="connsiteY97" fmla="*/ 171450 h 3571875"/>
              <a:gd name="connsiteX98" fmla="*/ 5238750 w 8305800"/>
              <a:gd name="connsiteY98" fmla="*/ 133350 h 3571875"/>
              <a:gd name="connsiteX99" fmla="*/ 5295900 w 8305800"/>
              <a:gd name="connsiteY99" fmla="*/ 114300 h 3571875"/>
              <a:gd name="connsiteX100" fmla="*/ 5324475 w 8305800"/>
              <a:gd name="connsiteY100" fmla="*/ 104775 h 3571875"/>
              <a:gd name="connsiteX101" fmla="*/ 5353050 w 8305800"/>
              <a:gd name="connsiteY101" fmla="*/ 85725 h 3571875"/>
              <a:gd name="connsiteX102" fmla="*/ 5391150 w 8305800"/>
              <a:gd name="connsiteY102" fmla="*/ 76200 h 3571875"/>
              <a:gd name="connsiteX103" fmla="*/ 5419725 w 8305800"/>
              <a:gd name="connsiteY103" fmla="*/ 66675 h 3571875"/>
              <a:gd name="connsiteX104" fmla="*/ 5457825 w 8305800"/>
              <a:gd name="connsiteY104" fmla="*/ 57150 h 3571875"/>
              <a:gd name="connsiteX105" fmla="*/ 5514975 w 8305800"/>
              <a:gd name="connsiteY105" fmla="*/ 38100 h 3571875"/>
              <a:gd name="connsiteX106" fmla="*/ 5648325 w 8305800"/>
              <a:gd name="connsiteY106" fmla="*/ 19050 h 3571875"/>
              <a:gd name="connsiteX107" fmla="*/ 5715000 w 8305800"/>
              <a:gd name="connsiteY107" fmla="*/ 9525 h 3571875"/>
              <a:gd name="connsiteX108" fmla="*/ 6324600 w 8305800"/>
              <a:gd name="connsiteY108" fmla="*/ 0 h 3571875"/>
              <a:gd name="connsiteX109" fmla="*/ 8305800 w 8305800"/>
              <a:gd name="connsiteY109" fmla="*/ 9525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8305800" h="3571875">
                <a:moveTo>
                  <a:pt x="0" y="3571875"/>
                </a:moveTo>
                <a:lnTo>
                  <a:pt x="133350" y="3562350"/>
                </a:lnTo>
                <a:cubicBezTo>
                  <a:pt x="161993" y="3559859"/>
                  <a:pt x="190342" y="3553851"/>
                  <a:pt x="219075" y="3552825"/>
                </a:cubicBezTo>
                <a:cubicBezTo>
                  <a:pt x="368239" y="3547498"/>
                  <a:pt x="517525" y="3546475"/>
                  <a:pt x="666750" y="3543300"/>
                </a:cubicBezTo>
                <a:lnTo>
                  <a:pt x="781050" y="3533775"/>
                </a:lnTo>
                <a:cubicBezTo>
                  <a:pt x="809671" y="3531049"/>
                  <a:pt x="838142" y="3526853"/>
                  <a:pt x="866775" y="3524250"/>
                </a:cubicBezTo>
                <a:cubicBezTo>
                  <a:pt x="908002" y="3520502"/>
                  <a:pt x="949325" y="3517900"/>
                  <a:pt x="990600" y="3514725"/>
                </a:cubicBezTo>
                <a:cubicBezTo>
                  <a:pt x="1003300" y="3511550"/>
                  <a:pt x="1015787" y="3507352"/>
                  <a:pt x="1028700" y="3505200"/>
                </a:cubicBezTo>
                <a:cubicBezTo>
                  <a:pt x="1072990" y="3497818"/>
                  <a:pt x="1118489" y="3497040"/>
                  <a:pt x="1162050" y="3486150"/>
                </a:cubicBezTo>
                <a:cubicBezTo>
                  <a:pt x="1221930" y="3471180"/>
                  <a:pt x="1187191" y="3478476"/>
                  <a:pt x="1266825" y="3467100"/>
                </a:cubicBezTo>
                <a:cubicBezTo>
                  <a:pt x="1335338" y="3444262"/>
                  <a:pt x="1249779" y="3471970"/>
                  <a:pt x="1333500" y="3448050"/>
                </a:cubicBezTo>
                <a:cubicBezTo>
                  <a:pt x="1343154" y="3445292"/>
                  <a:pt x="1352335" y="3440960"/>
                  <a:pt x="1362075" y="3438525"/>
                </a:cubicBezTo>
                <a:cubicBezTo>
                  <a:pt x="1377781" y="3434598"/>
                  <a:pt x="1393994" y="3432927"/>
                  <a:pt x="1409700" y="3429000"/>
                </a:cubicBezTo>
                <a:cubicBezTo>
                  <a:pt x="1419440" y="3426565"/>
                  <a:pt x="1428352" y="3421002"/>
                  <a:pt x="1438275" y="3419475"/>
                </a:cubicBezTo>
                <a:cubicBezTo>
                  <a:pt x="1469812" y="3414623"/>
                  <a:pt x="1501897" y="3414167"/>
                  <a:pt x="1533525" y="3409950"/>
                </a:cubicBezTo>
                <a:cubicBezTo>
                  <a:pt x="1583431" y="3403296"/>
                  <a:pt x="1573979" y="3399954"/>
                  <a:pt x="1619250" y="3390900"/>
                </a:cubicBezTo>
                <a:cubicBezTo>
                  <a:pt x="1638188" y="3387112"/>
                  <a:pt x="1657547" y="3385565"/>
                  <a:pt x="1676400" y="3381375"/>
                </a:cubicBezTo>
                <a:cubicBezTo>
                  <a:pt x="1686201" y="3379197"/>
                  <a:pt x="1695097" y="3373646"/>
                  <a:pt x="1704975" y="3371850"/>
                </a:cubicBezTo>
                <a:cubicBezTo>
                  <a:pt x="1730160" y="3367271"/>
                  <a:pt x="1755775" y="3365500"/>
                  <a:pt x="1781175" y="3362325"/>
                </a:cubicBezTo>
                <a:cubicBezTo>
                  <a:pt x="1790700" y="3359150"/>
                  <a:pt x="1799905" y="3354769"/>
                  <a:pt x="1809750" y="3352800"/>
                </a:cubicBezTo>
                <a:cubicBezTo>
                  <a:pt x="1847625" y="3345225"/>
                  <a:pt x="1886578" y="3343118"/>
                  <a:pt x="1924050" y="3333750"/>
                </a:cubicBezTo>
                <a:cubicBezTo>
                  <a:pt x="2043157" y="3303973"/>
                  <a:pt x="1895072" y="3342029"/>
                  <a:pt x="1990725" y="3314700"/>
                </a:cubicBezTo>
                <a:cubicBezTo>
                  <a:pt x="2003312" y="3311104"/>
                  <a:pt x="2016238" y="3308771"/>
                  <a:pt x="2028825" y="3305175"/>
                </a:cubicBezTo>
                <a:cubicBezTo>
                  <a:pt x="2038479" y="3302417"/>
                  <a:pt x="2047714" y="3298292"/>
                  <a:pt x="2057400" y="3295650"/>
                </a:cubicBezTo>
                <a:cubicBezTo>
                  <a:pt x="2082659" y="3288761"/>
                  <a:pt x="2109291" y="3286324"/>
                  <a:pt x="2133600" y="3276600"/>
                </a:cubicBezTo>
                <a:cubicBezTo>
                  <a:pt x="2149475" y="3270250"/>
                  <a:pt x="2165216" y="3263553"/>
                  <a:pt x="2181225" y="3257550"/>
                </a:cubicBezTo>
                <a:cubicBezTo>
                  <a:pt x="2190626" y="3254025"/>
                  <a:pt x="2200572" y="3251980"/>
                  <a:pt x="2209800" y="3248025"/>
                </a:cubicBezTo>
                <a:cubicBezTo>
                  <a:pt x="2222851" y="3242432"/>
                  <a:pt x="2234849" y="3234568"/>
                  <a:pt x="2247900" y="3228975"/>
                </a:cubicBezTo>
                <a:cubicBezTo>
                  <a:pt x="2279331" y="3215505"/>
                  <a:pt x="2312564" y="3206168"/>
                  <a:pt x="2343150" y="3190875"/>
                </a:cubicBezTo>
                <a:cubicBezTo>
                  <a:pt x="2450109" y="3137396"/>
                  <a:pt x="2403962" y="3151859"/>
                  <a:pt x="2476500" y="3133725"/>
                </a:cubicBezTo>
                <a:cubicBezTo>
                  <a:pt x="2542004" y="3090056"/>
                  <a:pt x="2511930" y="3102865"/>
                  <a:pt x="2562225" y="3086100"/>
                </a:cubicBezTo>
                <a:cubicBezTo>
                  <a:pt x="2571750" y="3076575"/>
                  <a:pt x="2579839" y="3065355"/>
                  <a:pt x="2590800" y="3057525"/>
                </a:cubicBezTo>
                <a:cubicBezTo>
                  <a:pt x="2602354" y="3049272"/>
                  <a:pt x="2616572" y="3045520"/>
                  <a:pt x="2628900" y="3038475"/>
                </a:cubicBezTo>
                <a:cubicBezTo>
                  <a:pt x="2680601" y="3008932"/>
                  <a:pt x="2633659" y="3027364"/>
                  <a:pt x="2686050" y="3009900"/>
                </a:cubicBezTo>
                <a:cubicBezTo>
                  <a:pt x="2695575" y="3000375"/>
                  <a:pt x="2704277" y="2989949"/>
                  <a:pt x="2714625" y="2981325"/>
                </a:cubicBezTo>
                <a:cubicBezTo>
                  <a:pt x="2723419" y="2973996"/>
                  <a:pt x="2733885" y="2968929"/>
                  <a:pt x="2743200" y="2962275"/>
                </a:cubicBezTo>
                <a:cubicBezTo>
                  <a:pt x="2756118" y="2953048"/>
                  <a:pt x="2769247" y="2944031"/>
                  <a:pt x="2781300" y="2933700"/>
                </a:cubicBezTo>
                <a:cubicBezTo>
                  <a:pt x="2791527" y="2924934"/>
                  <a:pt x="2799099" y="2913207"/>
                  <a:pt x="2809875" y="2905125"/>
                </a:cubicBezTo>
                <a:cubicBezTo>
                  <a:pt x="2867147" y="2862171"/>
                  <a:pt x="2846090" y="2892984"/>
                  <a:pt x="2895600" y="2847975"/>
                </a:cubicBezTo>
                <a:cubicBezTo>
                  <a:pt x="2918857" y="2826832"/>
                  <a:pt x="2937130" y="2800159"/>
                  <a:pt x="2962275" y="2781300"/>
                </a:cubicBezTo>
                <a:cubicBezTo>
                  <a:pt x="2987675" y="2762250"/>
                  <a:pt x="3016024" y="2746601"/>
                  <a:pt x="3038475" y="2724150"/>
                </a:cubicBezTo>
                <a:lnTo>
                  <a:pt x="3114675" y="2647950"/>
                </a:lnTo>
                <a:cubicBezTo>
                  <a:pt x="3127375" y="2635250"/>
                  <a:pt x="3138407" y="2620626"/>
                  <a:pt x="3152775" y="2609850"/>
                </a:cubicBezTo>
                <a:cubicBezTo>
                  <a:pt x="3165475" y="2600325"/>
                  <a:pt x="3177413" y="2589689"/>
                  <a:pt x="3190875" y="2581275"/>
                </a:cubicBezTo>
                <a:cubicBezTo>
                  <a:pt x="3202916" y="2573750"/>
                  <a:pt x="3217421" y="2570478"/>
                  <a:pt x="3228975" y="2562225"/>
                </a:cubicBezTo>
                <a:cubicBezTo>
                  <a:pt x="3255575" y="2543225"/>
                  <a:pt x="3307039" y="2468942"/>
                  <a:pt x="3314700" y="2457450"/>
                </a:cubicBezTo>
                <a:cubicBezTo>
                  <a:pt x="3321050" y="2447925"/>
                  <a:pt x="3326092" y="2437384"/>
                  <a:pt x="3333750" y="2428875"/>
                </a:cubicBezTo>
                <a:cubicBezTo>
                  <a:pt x="3354776" y="2405513"/>
                  <a:pt x="3378200" y="2384425"/>
                  <a:pt x="3400425" y="2362200"/>
                </a:cubicBezTo>
                <a:lnTo>
                  <a:pt x="3429000" y="2333625"/>
                </a:lnTo>
                <a:cubicBezTo>
                  <a:pt x="3447600" y="2259226"/>
                  <a:pt x="3421717" y="2328722"/>
                  <a:pt x="3476625" y="2266950"/>
                </a:cubicBezTo>
                <a:cubicBezTo>
                  <a:pt x="3491836" y="2249838"/>
                  <a:pt x="3498536" y="2225989"/>
                  <a:pt x="3514725" y="2209800"/>
                </a:cubicBezTo>
                <a:cubicBezTo>
                  <a:pt x="3524250" y="2200275"/>
                  <a:pt x="3534676" y="2191573"/>
                  <a:pt x="3543300" y="2181225"/>
                </a:cubicBezTo>
                <a:cubicBezTo>
                  <a:pt x="3550629" y="2172431"/>
                  <a:pt x="3555696" y="2161965"/>
                  <a:pt x="3562350" y="2152650"/>
                </a:cubicBezTo>
                <a:cubicBezTo>
                  <a:pt x="3571577" y="2139732"/>
                  <a:pt x="3581821" y="2127555"/>
                  <a:pt x="3590925" y="2114550"/>
                </a:cubicBezTo>
                <a:cubicBezTo>
                  <a:pt x="3604055" y="2095793"/>
                  <a:pt x="3615288" y="2075716"/>
                  <a:pt x="3629025" y="2057400"/>
                </a:cubicBezTo>
                <a:cubicBezTo>
                  <a:pt x="3638550" y="2044700"/>
                  <a:pt x="3649186" y="2032762"/>
                  <a:pt x="3657600" y="2019300"/>
                </a:cubicBezTo>
                <a:cubicBezTo>
                  <a:pt x="3665125" y="2007259"/>
                  <a:pt x="3668397" y="1992754"/>
                  <a:pt x="3676650" y="1981200"/>
                </a:cubicBezTo>
                <a:cubicBezTo>
                  <a:pt x="3684480" y="1970239"/>
                  <a:pt x="3697395" y="1963586"/>
                  <a:pt x="3705225" y="1952625"/>
                </a:cubicBezTo>
                <a:cubicBezTo>
                  <a:pt x="3713478" y="1941071"/>
                  <a:pt x="3716022" y="1926079"/>
                  <a:pt x="3724275" y="1914525"/>
                </a:cubicBezTo>
                <a:cubicBezTo>
                  <a:pt x="3732105" y="1903564"/>
                  <a:pt x="3744320" y="1896376"/>
                  <a:pt x="3752850" y="1885950"/>
                </a:cubicBezTo>
                <a:cubicBezTo>
                  <a:pt x="3772955" y="1861377"/>
                  <a:pt x="3787549" y="1832201"/>
                  <a:pt x="3810000" y="1809750"/>
                </a:cubicBezTo>
                <a:cubicBezTo>
                  <a:pt x="3835976" y="1783774"/>
                  <a:pt x="3846785" y="1775659"/>
                  <a:pt x="3867150" y="1743075"/>
                </a:cubicBezTo>
                <a:cubicBezTo>
                  <a:pt x="3874675" y="1731034"/>
                  <a:pt x="3879155" y="1717303"/>
                  <a:pt x="3886200" y="1704975"/>
                </a:cubicBezTo>
                <a:cubicBezTo>
                  <a:pt x="3897342" y="1685476"/>
                  <a:pt x="3921559" y="1654655"/>
                  <a:pt x="3933825" y="1638300"/>
                </a:cubicBezTo>
                <a:cubicBezTo>
                  <a:pt x="3947171" y="1598261"/>
                  <a:pt x="3941933" y="1607088"/>
                  <a:pt x="3971925" y="1562100"/>
                </a:cubicBezTo>
                <a:cubicBezTo>
                  <a:pt x="3992368" y="1531435"/>
                  <a:pt x="4002511" y="1525244"/>
                  <a:pt x="4019550" y="1495425"/>
                </a:cubicBezTo>
                <a:cubicBezTo>
                  <a:pt x="4026595" y="1483097"/>
                  <a:pt x="4031555" y="1469653"/>
                  <a:pt x="4038600" y="1457325"/>
                </a:cubicBezTo>
                <a:cubicBezTo>
                  <a:pt x="4044280" y="1447386"/>
                  <a:pt x="4052530" y="1438989"/>
                  <a:pt x="4057650" y="1428750"/>
                </a:cubicBezTo>
                <a:cubicBezTo>
                  <a:pt x="4062140" y="1419770"/>
                  <a:pt x="4061606" y="1408529"/>
                  <a:pt x="4067175" y="1400175"/>
                </a:cubicBezTo>
                <a:cubicBezTo>
                  <a:pt x="4074647" y="1388967"/>
                  <a:pt x="4086984" y="1381827"/>
                  <a:pt x="4095750" y="1371600"/>
                </a:cubicBezTo>
                <a:cubicBezTo>
                  <a:pt x="4106081" y="1359547"/>
                  <a:pt x="4115911" y="1346962"/>
                  <a:pt x="4124325" y="1333500"/>
                </a:cubicBezTo>
                <a:cubicBezTo>
                  <a:pt x="4131850" y="1321459"/>
                  <a:pt x="4136479" y="1307812"/>
                  <a:pt x="4143375" y="1295400"/>
                </a:cubicBezTo>
                <a:cubicBezTo>
                  <a:pt x="4152366" y="1279216"/>
                  <a:pt x="4164289" y="1264629"/>
                  <a:pt x="4171950" y="1247775"/>
                </a:cubicBezTo>
                <a:cubicBezTo>
                  <a:pt x="4180259" y="1229494"/>
                  <a:pt x="4178952" y="1206689"/>
                  <a:pt x="4191000" y="1190625"/>
                </a:cubicBezTo>
                <a:cubicBezTo>
                  <a:pt x="4200525" y="1177925"/>
                  <a:pt x="4211865" y="1166402"/>
                  <a:pt x="4219575" y="1152525"/>
                </a:cubicBezTo>
                <a:cubicBezTo>
                  <a:pt x="4297247" y="1012716"/>
                  <a:pt x="4192738" y="1173730"/>
                  <a:pt x="4257675" y="1076325"/>
                </a:cubicBezTo>
                <a:cubicBezTo>
                  <a:pt x="4260850" y="1063625"/>
                  <a:pt x="4262043" y="1050257"/>
                  <a:pt x="4267200" y="1038225"/>
                </a:cubicBezTo>
                <a:cubicBezTo>
                  <a:pt x="4271709" y="1027703"/>
                  <a:pt x="4281130" y="1019889"/>
                  <a:pt x="4286250" y="1009650"/>
                </a:cubicBezTo>
                <a:cubicBezTo>
                  <a:pt x="4290740" y="1000670"/>
                  <a:pt x="4291285" y="990055"/>
                  <a:pt x="4295775" y="981075"/>
                </a:cubicBezTo>
                <a:cubicBezTo>
                  <a:pt x="4300895" y="970836"/>
                  <a:pt x="4309145" y="962439"/>
                  <a:pt x="4314825" y="952500"/>
                </a:cubicBezTo>
                <a:cubicBezTo>
                  <a:pt x="4394107" y="813757"/>
                  <a:pt x="4289970" y="992686"/>
                  <a:pt x="4343400" y="885825"/>
                </a:cubicBezTo>
                <a:cubicBezTo>
                  <a:pt x="4348520" y="875586"/>
                  <a:pt x="4356770" y="867189"/>
                  <a:pt x="4362450" y="857250"/>
                </a:cubicBezTo>
                <a:cubicBezTo>
                  <a:pt x="4369495" y="844922"/>
                  <a:pt x="4373975" y="831191"/>
                  <a:pt x="4381500" y="819150"/>
                </a:cubicBezTo>
                <a:cubicBezTo>
                  <a:pt x="4413639" y="767727"/>
                  <a:pt x="4402683" y="794436"/>
                  <a:pt x="4438650" y="752475"/>
                </a:cubicBezTo>
                <a:cubicBezTo>
                  <a:pt x="4448981" y="740422"/>
                  <a:pt x="4458811" y="727837"/>
                  <a:pt x="4467225" y="714375"/>
                </a:cubicBezTo>
                <a:cubicBezTo>
                  <a:pt x="4506324" y="651816"/>
                  <a:pt x="4464674" y="678826"/>
                  <a:pt x="4543425" y="600075"/>
                </a:cubicBezTo>
                <a:cubicBezTo>
                  <a:pt x="4556125" y="587375"/>
                  <a:pt x="4568008" y="573802"/>
                  <a:pt x="4581525" y="561975"/>
                </a:cubicBezTo>
                <a:cubicBezTo>
                  <a:pt x="4593472" y="551521"/>
                  <a:pt x="4608400" y="544625"/>
                  <a:pt x="4619625" y="533400"/>
                </a:cubicBezTo>
                <a:cubicBezTo>
                  <a:pt x="4659335" y="493690"/>
                  <a:pt x="4652266" y="459930"/>
                  <a:pt x="4714875" y="428625"/>
                </a:cubicBezTo>
                <a:cubicBezTo>
                  <a:pt x="4785375" y="393375"/>
                  <a:pt x="4723627" y="429269"/>
                  <a:pt x="4781550" y="381000"/>
                </a:cubicBezTo>
                <a:cubicBezTo>
                  <a:pt x="4835544" y="336005"/>
                  <a:pt x="4783011" y="389481"/>
                  <a:pt x="4848225" y="342900"/>
                </a:cubicBezTo>
                <a:cubicBezTo>
                  <a:pt x="4859186" y="335070"/>
                  <a:pt x="4865839" y="322155"/>
                  <a:pt x="4876800" y="314325"/>
                </a:cubicBezTo>
                <a:cubicBezTo>
                  <a:pt x="4888354" y="306072"/>
                  <a:pt x="4902572" y="302320"/>
                  <a:pt x="4914900" y="295275"/>
                </a:cubicBezTo>
                <a:cubicBezTo>
                  <a:pt x="4961918" y="268408"/>
                  <a:pt x="4927059" y="281722"/>
                  <a:pt x="4981575" y="247650"/>
                </a:cubicBezTo>
                <a:cubicBezTo>
                  <a:pt x="5060857" y="198099"/>
                  <a:pt x="4983435" y="251483"/>
                  <a:pt x="5048250" y="219075"/>
                </a:cubicBezTo>
                <a:cubicBezTo>
                  <a:pt x="5058489" y="213955"/>
                  <a:pt x="5066303" y="204534"/>
                  <a:pt x="5076825" y="200025"/>
                </a:cubicBezTo>
                <a:cubicBezTo>
                  <a:pt x="5088857" y="194868"/>
                  <a:pt x="5102506" y="194640"/>
                  <a:pt x="5114925" y="190500"/>
                </a:cubicBezTo>
                <a:cubicBezTo>
                  <a:pt x="5131145" y="185093"/>
                  <a:pt x="5147026" y="178615"/>
                  <a:pt x="5162550" y="171450"/>
                </a:cubicBezTo>
                <a:cubicBezTo>
                  <a:pt x="5188334" y="159550"/>
                  <a:pt x="5211809" y="142330"/>
                  <a:pt x="5238750" y="133350"/>
                </a:cubicBezTo>
                <a:lnTo>
                  <a:pt x="5295900" y="114300"/>
                </a:lnTo>
                <a:cubicBezTo>
                  <a:pt x="5305425" y="111125"/>
                  <a:pt x="5316121" y="110344"/>
                  <a:pt x="5324475" y="104775"/>
                </a:cubicBezTo>
                <a:cubicBezTo>
                  <a:pt x="5334000" y="98425"/>
                  <a:pt x="5342528" y="90234"/>
                  <a:pt x="5353050" y="85725"/>
                </a:cubicBezTo>
                <a:cubicBezTo>
                  <a:pt x="5365082" y="80568"/>
                  <a:pt x="5378563" y="79796"/>
                  <a:pt x="5391150" y="76200"/>
                </a:cubicBezTo>
                <a:cubicBezTo>
                  <a:pt x="5400804" y="73442"/>
                  <a:pt x="5410071" y="69433"/>
                  <a:pt x="5419725" y="66675"/>
                </a:cubicBezTo>
                <a:cubicBezTo>
                  <a:pt x="5432312" y="63079"/>
                  <a:pt x="5445286" y="60912"/>
                  <a:pt x="5457825" y="57150"/>
                </a:cubicBezTo>
                <a:cubicBezTo>
                  <a:pt x="5477059" y="51380"/>
                  <a:pt x="5495168" y="41401"/>
                  <a:pt x="5514975" y="38100"/>
                </a:cubicBezTo>
                <a:cubicBezTo>
                  <a:pt x="5615362" y="21369"/>
                  <a:pt x="5529120" y="34944"/>
                  <a:pt x="5648325" y="19050"/>
                </a:cubicBezTo>
                <a:cubicBezTo>
                  <a:pt x="5670579" y="16083"/>
                  <a:pt x="5692558" y="10157"/>
                  <a:pt x="5715000" y="9525"/>
                </a:cubicBezTo>
                <a:cubicBezTo>
                  <a:pt x="5918144" y="3803"/>
                  <a:pt x="6121400" y="3175"/>
                  <a:pt x="6324600" y="0"/>
                </a:cubicBezTo>
                <a:cubicBezTo>
                  <a:pt x="7531074" y="14029"/>
                  <a:pt x="6870682" y="9525"/>
                  <a:pt x="8305800" y="9525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副標題 2">
            <a:extLst>
              <a:ext uri="{FF2B5EF4-FFF2-40B4-BE49-F238E27FC236}">
                <a16:creationId xmlns:a16="http://schemas.microsoft.com/office/drawing/2014/main" id="{DB19534E-DA7B-4DD2-B035-68245E9CBC72}"/>
              </a:ext>
            </a:extLst>
          </p:cNvPr>
          <p:cNvSpPr txBox="1">
            <a:spLocks/>
          </p:cNvSpPr>
          <p:nvPr/>
        </p:nvSpPr>
        <p:spPr>
          <a:xfrm>
            <a:off x="7843836" y="2818961"/>
            <a:ext cx="3990971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sigmoid function  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8FA8982F-E530-476B-8379-193E14B43600}"/>
                  </a:ext>
                </a:extLst>
              </p:cNvPr>
              <p:cNvSpPr txBox="1"/>
              <p:nvPr/>
            </p:nvSpPr>
            <p:spPr>
              <a:xfrm>
                <a:off x="8308179" y="3426263"/>
                <a:ext cx="2276476" cy="7000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8FA8982F-E530-476B-8379-193E14B43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179" y="3426263"/>
                <a:ext cx="2276476" cy="700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副標題 2">
            <a:extLst>
              <a:ext uri="{FF2B5EF4-FFF2-40B4-BE49-F238E27FC236}">
                <a16:creationId xmlns:a16="http://schemas.microsoft.com/office/drawing/2014/main" id="{A952DBE9-D568-41B1-A4BD-84C78CFD0348}"/>
              </a:ext>
            </a:extLst>
          </p:cNvPr>
          <p:cNvSpPr txBox="1">
            <a:spLocks/>
          </p:cNvSpPr>
          <p:nvPr/>
        </p:nvSpPr>
        <p:spPr>
          <a:xfrm>
            <a:off x="1075900" y="5737946"/>
            <a:ext cx="677680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副標題 2">
            <a:extLst>
              <a:ext uri="{FF2B5EF4-FFF2-40B4-BE49-F238E27FC236}">
                <a16:creationId xmlns:a16="http://schemas.microsoft.com/office/drawing/2014/main" id="{A33B5BFD-9A21-4444-BAF3-CACE1C5FD6A4}"/>
              </a:ext>
            </a:extLst>
          </p:cNvPr>
          <p:cNvSpPr txBox="1">
            <a:spLocks/>
          </p:cNvSpPr>
          <p:nvPr/>
        </p:nvSpPr>
        <p:spPr>
          <a:xfrm>
            <a:off x="1157961" y="2195319"/>
            <a:ext cx="677680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F01AD92-141A-4706-B15A-53B93FE21F5C}"/>
                  </a:ext>
                </a:extLst>
              </p:cNvPr>
              <p:cNvSpPr/>
              <p:nvPr/>
            </p:nvSpPr>
            <p:spPr>
              <a:xfrm>
                <a:off x="9720243" y="609425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F01AD92-141A-4706-B15A-53B93FE21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243" y="6094257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59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2" grpId="0"/>
      <p:bldP spid="23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FBB5EFCE-E91A-4D72-957A-569BE7C7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預測機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D6538162-0020-4616-8440-CCFD67D6CCA6}"/>
              </a:ext>
            </a:extLst>
          </p:cNvPr>
          <p:cNvSpPr/>
          <p:nvPr/>
        </p:nvSpPr>
        <p:spPr>
          <a:xfrm>
            <a:off x="4909275" y="774870"/>
            <a:ext cx="1728128" cy="13191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預測機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1BF8316-F7B6-437D-A825-011BCEFD8124}"/>
              </a:ext>
            </a:extLst>
          </p:cNvPr>
          <p:cNvSpPr/>
          <p:nvPr/>
        </p:nvSpPr>
        <p:spPr>
          <a:xfrm>
            <a:off x="1468163" y="984213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問題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9085426-7A47-4CBB-9DEB-0FA48C60A9AB}"/>
              </a:ext>
            </a:extLst>
          </p:cNvPr>
          <p:cNvSpPr/>
          <p:nvPr/>
        </p:nvSpPr>
        <p:spPr>
          <a:xfrm>
            <a:off x="8460731" y="924462"/>
            <a:ext cx="2595291" cy="10199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答案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DF51652-B47A-4E3C-9F3B-E9AC5F91E5D1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3085947" y="1434461"/>
            <a:ext cx="1823328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3AC4EF8-97F0-4C33-AEE2-4D634A37EC22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6637403" y="1434461"/>
            <a:ext cx="1823328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1C13FDBE-F836-4D2E-AC9F-011E5C9B3446}"/>
              </a:ext>
            </a:extLst>
          </p:cNvPr>
          <p:cNvSpPr/>
          <p:nvPr/>
        </p:nvSpPr>
        <p:spPr>
          <a:xfrm>
            <a:off x="4454770" y="2472581"/>
            <a:ext cx="2643741" cy="13191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Regression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5E00D007-86FC-4172-AFEF-B605D35F9AF5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984347" y="3132172"/>
            <a:ext cx="1470423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A3DF3F5-FBF1-4905-B6BB-A11C4577405C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7098511" y="3132172"/>
            <a:ext cx="1420258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A1925865-0DE6-488C-9661-485F8318D136}"/>
              </a:ext>
            </a:extLst>
          </p:cNvPr>
          <p:cNvSpPr/>
          <p:nvPr/>
        </p:nvSpPr>
        <p:spPr>
          <a:xfrm>
            <a:off x="1468163" y="4379635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物件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0DF432FB-47B3-4A25-8955-E855F6D8C2C9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3085947" y="4829883"/>
            <a:ext cx="1760805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A617ACF9-BB3E-494C-8353-818CADBD0FE4}"/>
              </a:ext>
            </a:extLst>
          </p:cNvPr>
          <p:cNvSpPr/>
          <p:nvPr/>
        </p:nvSpPr>
        <p:spPr>
          <a:xfrm>
            <a:off x="4814277" y="4170292"/>
            <a:ext cx="1728128" cy="13191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Func</a:t>
            </a:r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7191D5B-BC56-4342-894B-CFC892842C3B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6542405" y="4829883"/>
            <a:ext cx="1823328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>
            <a:extLst>
              <a:ext uri="{FF2B5EF4-FFF2-40B4-BE49-F238E27FC236}">
                <a16:creationId xmlns:a16="http://schemas.microsoft.com/office/drawing/2014/main" id="{E6AB1F03-03EF-429C-B53F-E1AE0D63CBA5}"/>
              </a:ext>
            </a:extLst>
          </p:cNvPr>
          <p:cNvSpPr/>
          <p:nvPr/>
        </p:nvSpPr>
        <p:spPr>
          <a:xfrm>
            <a:off x="8365733" y="4338295"/>
            <a:ext cx="2595291" cy="10199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output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DAB47B05-11FB-4D96-89D6-C7A1B04A5F45}"/>
              </a:ext>
            </a:extLst>
          </p:cNvPr>
          <p:cNvSpPr txBox="1"/>
          <p:nvPr/>
        </p:nvSpPr>
        <p:spPr>
          <a:xfrm>
            <a:off x="1672930" y="2586709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氣溫</a:t>
            </a:r>
            <a:endParaRPr lang="en-US" altLang="zh-TW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氣壓</a:t>
            </a:r>
            <a:endParaRPr lang="en-US" altLang="zh-TW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風向風速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29CE3C4-EE02-4C36-B3CF-5D05939CD92E}"/>
              </a:ext>
            </a:extLst>
          </p:cNvPr>
          <p:cNvSpPr txBox="1"/>
          <p:nvPr/>
        </p:nvSpPr>
        <p:spPr>
          <a:xfrm>
            <a:off x="8843976" y="295604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明天降雨量</a:t>
            </a:r>
          </a:p>
        </p:txBody>
      </p:sp>
    </p:spTree>
    <p:extLst>
      <p:ext uri="{BB962C8B-B14F-4D97-AF65-F5344CB8AC3E}">
        <p14:creationId xmlns:p14="http://schemas.microsoft.com/office/powerpoint/2010/main" val="358238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0" grpId="0" animBg="1"/>
      <p:bldP spid="34" grpId="0" animBg="1"/>
      <p:bldP spid="38" grpId="0" animBg="1"/>
      <p:bldP spid="40" grpId="0"/>
      <p:bldP spid="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94E6A5-3C07-404D-9CA3-28A630E4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neuron</a:t>
            </a:r>
            <a:endParaRPr kumimoji="1"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6E69261-B53A-844E-8AC4-F1FCD66CB3AE}"/>
              </a:ext>
            </a:extLst>
          </p:cNvPr>
          <p:cNvSpPr/>
          <p:nvPr/>
        </p:nvSpPr>
        <p:spPr>
          <a:xfrm>
            <a:off x="4933950" y="3004925"/>
            <a:ext cx="2143958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sigmoid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DAC22FD4-6432-1D46-8C13-FCB230A95094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3082387" y="3429000"/>
            <a:ext cx="1851563" cy="69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055D7E90-D82E-0747-948A-A20CE9D00FCE}"/>
              </a:ext>
            </a:extLst>
          </p:cNvPr>
          <p:cNvSpPr/>
          <p:nvPr/>
        </p:nvSpPr>
        <p:spPr>
          <a:xfrm>
            <a:off x="1464603" y="2985704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C8E0538A-ABB2-E64D-BB58-5122D7C832DD}"/>
              </a:ext>
            </a:extLst>
          </p:cNvPr>
          <p:cNvSpPr txBox="1">
            <a:spLocks/>
          </p:cNvSpPr>
          <p:nvPr/>
        </p:nvSpPr>
        <p:spPr>
          <a:xfrm>
            <a:off x="3703369" y="3004925"/>
            <a:ext cx="1617784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156A25EE-40CC-134A-87C8-44CA6EBDC4BE}"/>
              </a:ext>
            </a:extLst>
          </p:cNvPr>
          <p:cNvCxnSpPr/>
          <p:nvPr/>
        </p:nvCxnSpPr>
        <p:spPr>
          <a:xfrm>
            <a:off x="6725246" y="3462125"/>
            <a:ext cx="18025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4C2DF0C4-AC22-4D43-A447-01B5A58A7B9C}"/>
              </a:ext>
            </a:extLst>
          </p:cNvPr>
          <p:cNvSpPr/>
          <p:nvPr/>
        </p:nvSpPr>
        <p:spPr>
          <a:xfrm>
            <a:off x="8560388" y="3004925"/>
            <a:ext cx="2595291" cy="90049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0~1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5867CB31-7115-4FBF-BCFD-5D4B40711816}"/>
                  </a:ext>
                </a:extLst>
              </p:cNvPr>
              <p:cNvSpPr txBox="1"/>
              <p:nvPr/>
            </p:nvSpPr>
            <p:spPr>
              <a:xfrm>
                <a:off x="4801432" y="4072164"/>
                <a:ext cx="2276476" cy="7000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5867CB31-7115-4FBF-BCFD-5D4B40711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432" y="4072164"/>
                <a:ext cx="2276476" cy="700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圖片 18">
            <a:extLst>
              <a:ext uri="{FF2B5EF4-FFF2-40B4-BE49-F238E27FC236}">
                <a16:creationId xmlns:a16="http://schemas.microsoft.com/office/drawing/2014/main" id="{1C715B58-2059-458A-8962-06E98400A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961" y="302666"/>
            <a:ext cx="4038321" cy="231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7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94E6A5-3C07-404D-9CA3-28A630E4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neuron</a:t>
            </a:r>
            <a:endParaRPr kumimoji="1"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6E69261-B53A-844E-8AC4-F1FCD66CB3AE}"/>
              </a:ext>
            </a:extLst>
          </p:cNvPr>
          <p:cNvSpPr/>
          <p:nvPr/>
        </p:nvSpPr>
        <p:spPr>
          <a:xfrm>
            <a:off x="4933950" y="3004925"/>
            <a:ext cx="2143958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sigmoid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DAC22FD4-6432-1D46-8C13-FCB230A95094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277772" y="2516155"/>
            <a:ext cx="1656178" cy="939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0E12521E-0D93-0E4D-9C32-64A49413AF77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277772" y="3455173"/>
            <a:ext cx="1656178" cy="4887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055D7E90-D82E-0747-948A-A20CE9D00FCE}"/>
              </a:ext>
            </a:extLst>
          </p:cNvPr>
          <p:cNvSpPr/>
          <p:nvPr/>
        </p:nvSpPr>
        <p:spPr>
          <a:xfrm>
            <a:off x="1659988" y="2025912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x1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3A10A4C-CE63-8944-8406-195D366BA83F}"/>
              </a:ext>
            </a:extLst>
          </p:cNvPr>
          <p:cNvSpPr/>
          <p:nvPr/>
        </p:nvSpPr>
        <p:spPr>
          <a:xfrm>
            <a:off x="1659988" y="3655882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x2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C8E0538A-ABB2-E64D-BB58-5122D7C832DD}"/>
              </a:ext>
            </a:extLst>
          </p:cNvPr>
          <p:cNvSpPr txBox="1">
            <a:spLocks/>
          </p:cNvSpPr>
          <p:nvPr/>
        </p:nvSpPr>
        <p:spPr>
          <a:xfrm>
            <a:off x="3723207" y="2394886"/>
            <a:ext cx="1617784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W1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副標題 2">
            <a:extLst>
              <a:ext uri="{FF2B5EF4-FFF2-40B4-BE49-F238E27FC236}">
                <a16:creationId xmlns:a16="http://schemas.microsoft.com/office/drawing/2014/main" id="{E2D542E7-84BC-2E48-A794-97967FA3C09C}"/>
              </a:ext>
            </a:extLst>
          </p:cNvPr>
          <p:cNvSpPr txBox="1">
            <a:spLocks/>
          </p:cNvSpPr>
          <p:nvPr/>
        </p:nvSpPr>
        <p:spPr>
          <a:xfrm>
            <a:off x="3723207" y="4065212"/>
            <a:ext cx="1617784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W2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156A25EE-40CC-134A-87C8-44CA6EBDC4BE}"/>
              </a:ext>
            </a:extLst>
          </p:cNvPr>
          <p:cNvCxnSpPr/>
          <p:nvPr/>
        </p:nvCxnSpPr>
        <p:spPr>
          <a:xfrm>
            <a:off x="6725246" y="3462125"/>
            <a:ext cx="18025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4C2DF0C4-AC22-4D43-A447-01B5A58A7B9C}"/>
              </a:ext>
            </a:extLst>
          </p:cNvPr>
          <p:cNvSpPr/>
          <p:nvPr/>
        </p:nvSpPr>
        <p:spPr>
          <a:xfrm>
            <a:off x="8560388" y="3004925"/>
            <a:ext cx="2595291" cy="90049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0~1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副標題 2">
            <a:extLst>
              <a:ext uri="{FF2B5EF4-FFF2-40B4-BE49-F238E27FC236}">
                <a16:creationId xmlns:a16="http://schemas.microsoft.com/office/drawing/2014/main" id="{87B8FA0A-A165-3748-86DD-DC7C561C736A}"/>
              </a:ext>
            </a:extLst>
          </p:cNvPr>
          <p:cNvSpPr txBox="1">
            <a:spLocks/>
          </p:cNvSpPr>
          <p:nvPr/>
        </p:nvSpPr>
        <p:spPr>
          <a:xfrm>
            <a:off x="2077723" y="5778121"/>
            <a:ext cx="9144000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Sigmoid (X1*W1 + X2*W2) = 0~1 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220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>
            <a:extLst>
              <a:ext uri="{FF2B5EF4-FFF2-40B4-BE49-F238E27FC236}">
                <a16:creationId xmlns:a16="http://schemas.microsoft.com/office/drawing/2014/main" id="{7AF64637-3D37-44D7-B149-E858B24F8A41}"/>
              </a:ext>
            </a:extLst>
          </p:cNvPr>
          <p:cNvSpPr/>
          <p:nvPr/>
        </p:nvSpPr>
        <p:spPr>
          <a:xfrm>
            <a:off x="183946" y="807868"/>
            <a:ext cx="2656907" cy="60501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5351CDB-1814-4FB4-AFC0-461C777D5B9A}"/>
              </a:ext>
            </a:extLst>
          </p:cNvPr>
          <p:cNvSpPr/>
          <p:nvPr/>
        </p:nvSpPr>
        <p:spPr>
          <a:xfrm flipH="1">
            <a:off x="9567425" y="1884566"/>
            <a:ext cx="2564168" cy="42183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3C4E841-6771-437C-AD20-31707F439F61}"/>
              </a:ext>
            </a:extLst>
          </p:cNvPr>
          <p:cNvSpPr/>
          <p:nvPr/>
        </p:nvSpPr>
        <p:spPr>
          <a:xfrm>
            <a:off x="3442851" y="1173760"/>
            <a:ext cx="5683393" cy="53335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594E6A5-3C07-404D-9CA3-28A630E4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91" y="130233"/>
            <a:ext cx="4843916" cy="64912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 neuron network</a:t>
            </a:r>
            <a:endParaRPr kumimoji="1"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6E69261-B53A-844E-8AC4-F1FCD66CB3AE}"/>
              </a:ext>
            </a:extLst>
          </p:cNvPr>
          <p:cNvSpPr/>
          <p:nvPr/>
        </p:nvSpPr>
        <p:spPr>
          <a:xfrm>
            <a:off x="3771181" y="1861961"/>
            <a:ext cx="1927914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sigmoid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DAC22FD4-6432-1D46-8C13-FCB230A95094}"/>
              </a:ext>
            </a:extLst>
          </p:cNvPr>
          <p:cNvCxnSpPr>
            <a:cxnSpLocks/>
            <a:stCxn id="11" idx="6"/>
            <a:endCxn id="4" idx="2"/>
          </p:cNvCxnSpPr>
          <p:nvPr/>
        </p:nvCxnSpPr>
        <p:spPr>
          <a:xfrm>
            <a:off x="2401472" y="1583800"/>
            <a:ext cx="1369709" cy="7284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0E12521E-0D93-0E4D-9C32-64A49413AF77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2401472" y="2312209"/>
            <a:ext cx="1369709" cy="824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055D7E90-D82E-0747-948A-A20CE9D00FCE}"/>
              </a:ext>
            </a:extLst>
          </p:cNvPr>
          <p:cNvSpPr/>
          <p:nvPr/>
        </p:nvSpPr>
        <p:spPr>
          <a:xfrm>
            <a:off x="783688" y="1133552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x1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3A10A4C-CE63-8944-8406-195D366BA83F}"/>
              </a:ext>
            </a:extLst>
          </p:cNvPr>
          <p:cNvSpPr/>
          <p:nvPr/>
        </p:nvSpPr>
        <p:spPr>
          <a:xfrm>
            <a:off x="783688" y="2686670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x2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4C2DF0C4-AC22-4D43-A447-01B5A58A7B9C}"/>
              </a:ext>
            </a:extLst>
          </p:cNvPr>
          <p:cNvSpPr/>
          <p:nvPr/>
        </p:nvSpPr>
        <p:spPr>
          <a:xfrm>
            <a:off x="10152896" y="2724563"/>
            <a:ext cx="1802523" cy="90049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0~1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4316BBD1-48A8-4B9C-984A-149D92FF0944}"/>
              </a:ext>
            </a:extLst>
          </p:cNvPr>
          <p:cNvSpPr/>
          <p:nvPr/>
        </p:nvSpPr>
        <p:spPr>
          <a:xfrm>
            <a:off x="783688" y="4391523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x3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" name="直線箭頭接點 7">
            <a:extLst>
              <a:ext uri="{FF2B5EF4-FFF2-40B4-BE49-F238E27FC236}">
                <a16:creationId xmlns:a16="http://schemas.microsoft.com/office/drawing/2014/main" id="{3F91C601-1496-4390-B4DA-2A8A7CA82A9E}"/>
              </a:ext>
            </a:extLst>
          </p:cNvPr>
          <p:cNvCxnSpPr>
            <a:cxnSpLocks/>
            <a:stCxn id="17" idx="6"/>
            <a:endCxn id="4" idx="2"/>
          </p:cNvCxnSpPr>
          <p:nvPr/>
        </p:nvCxnSpPr>
        <p:spPr>
          <a:xfrm flipV="1">
            <a:off x="2401472" y="2312209"/>
            <a:ext cx="1369709" cy="2529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F796DA40-E051-4420-AA5E-F74DAE59744A}"/>
              </a:ext>
            </a:extLst>
          </p:cNvPr>
          <p:cNvSpPr/>
          <p:nvPr/>
        </p:nvSpPr>
        <p:spPr>
          <a:xfrm>
            <a:off x="3771181" y="3385949"/>
            <a:ext cx="1927914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sigmoid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" name="直線箭頭接點 4">
            <a:extLst>
              <a:ext uri="{FF2B5EF4-FFF2-40B4-BE49-F238E27FC236}">
                <a16:creationId xmlns:a16="http://schemas.microsoft.com/office/drawing/2014/main" id="{7F764E82-55C7-4FB0-9EAB-1ED49213A6C6}"/>
              </a:ext>
            </a:extLst>
          </p:cNvPr>
          <p:cNvCxnSpPr>
            <a:cxnSpLocks/>
            <a:stCxn id="11" idx="6"/>
            <a:endCxn id="25" idx="2"/>
          </p:cNvCxnSpPr>
          <p:nvPr/>
        </p:nvCxnSpPr>
        <p:spPr>
          <a:xfrm>
            <a:off x="2401472" y="1583800"/>
            <a:ext cx="1369709" cy="225239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4">
            <a:extLst>
              <a:ext uri="{FF2B5EF4-FFF2-40B4-BE49-F238E27FC236}">
                <a16:creationId xmlns:a16="http://schemas.microsoft.com/office/drawing/2014/main" id="{A7917284-1F6B-4D54-BDDE-BF85814668D3}"/>
              </a:ext>
            </a:extLst>
          </p:cNvPr>
          <p:cNvCxnSpPr>
            <a:cxnSpLocks/>
            <a:stCxn id="12" idx="6"/>
            <a:endCxn id="25" idx="2"/>
          </p:cNvCxnSpPr>
          <p:nvPr/>
        </p:nvCxnSpPr>
        <p:spPr>
          <a:xfrm>
            <a:off x="2401472" y="3136918"/>
            <a:ext cx="1369709" cy="69927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4">
            <a:extLst>
              <a:ext uri="{FF2B5EF4-FFF2-40B4-BE49-F238E27FC236}">
                <a16:creationId xmlns:a16="http://schemas.microsoft.com/office/drawing/2014/main" id="{843C5BF0-8F12-4252-BE18-5BD09829A9CB}"/>
              </a:ext>
            </a:extLst>
          </p:cNvPr>
          <p:cNvCxnSpPr>
            <a:cxnSpLocks/>
            <a:stCxn id="17" idx="6"/>
            <a:endCxn id="25" idx="2"/>
          </p:cNvCxnSpPr>
          <p:nvPr/>
        </p:nvCxnSpPr>
        <p:spPr>
          <a:xfrm flipV="1">
            <a:off x="2401472" y="3836197"/>
            <a:ext cx="1369709" cy="10055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>
            <a:extLst>
              <a:ext uri="{FF2B5EF4-FFF2-40B4-BE49-F238E27FC236}">
                <a16:creationId xmlns:a16="http://schemas.microsoft.com/office/drawing/2014/main" id="{545C567E-F355-435A-8784-6C1A216C96D1}"/>
              </a:ext>
            </a:extLst>
          </p:cNvPr>
          <p:cNvSpPr/>
          <p:nvPr/>
        </p:nvSpPr>
        <p:spPr>
          <a:xfrm>
            <a:off x="7033656" y="3491027"/>
            <a:ext cx="1927914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7" name="直線箭頭接點 4">
            <a:extLst>
              <a:ext uri="{FF2B5EF4-FFF2-40B4-BE49-F238E27FC236}">
                <a16:creationId xmlns:a16="http://schemas.microsoft.com/office/drawing/2014/main" id="{1197A29C-D9CA-49C2-AF86-2529A2B2C89C}"/>
              </a:ext>
            </a:extLst>
          </p:cNvPr>
          <p:cNvCxnSpPr>
            <a:cxnSpLocks/>
            <a:stCxn id="4" idx="6"/>
            <a:endCxn id="36" idx="2"/>
          </p:cNvCxnSpPr>
          <p:nvPr/>
        </p:nvCxnSpPr>
        <p:spPr>
          <a:xfrm>
            <a:off x="5699095" y="2312209"/>
            <a:ext cx="1334561" cy="162906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箭頭接點 4">
            <a:extLst>
              <a:ext uri="{FF2B5EF4-FFF2-40B4-BE49-F238E27FC236}">
                <a16:creationId xmlns:a16="http://schemas.microsoft.com/office/drawing/2014/main" id="{8D4A0C77-B6C0-4ACC-B2F9-68F101316CCF}"/>
              </a:ext>
            </a:extLst>
          </p:cNvPr>
          <p:cNvCxnSpPr>
            <a:cxnSpLocks/>
            <a:stCxn id="25" idx="6"/>
            <a:endCxn id="36" idx="2"/>
          </p:cNvCxnSpPr>
          <p:nvPr/>
        </p:nvCxnSpPr>
        <p:spPr>
          <a:xfrm>
            <a:off x="5699095" y="3836197"/>
            <a:ext cx="1334561" cy="10507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箭頭接點 4">
            <a:extLst>
              <a:ext uri="{FF2B5EF4-FFF2-40B4-BE49-F238E27FC236}">
                <a16:creationId xmlns:a16="http://schemas.microsoft.com/office/drawing/2014/main" id="{318124D2-A54A-4269-8FB9-4E4FB6C586F0}"/>
              </a:ext>
            </a:extLst>
          </p:cNvPr>
          <p:cNvCxnSpPr>
            <a:cxnSpLocks/>
            <a:stCxn id="36" idx="6"/>
            <a:endCxn id="16" idx="2"/>
          </p:cNvCxnSpPr>
          <p:nvPr/>
        </p:nvCxnSpPr>
        <p:spPr>
          <a:xfrm flipV="1">
            <a:off x="8961570" y="3174811"/>
            <a:ext cx="1191326" cy="766464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4A4CEB65-70B2-483A-B27C-1050A6FDC17B}"/>
              </a:ext>
            </a:extLst>
          </p:cNvPr>
          <p:cNvSpPr/>
          <p:nvPr/>
        </p:nvSpPr>
        <p:spPr>
          <a:xfrm>
            <a:off x="783688" y="5827271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1" name="直線箭頭接點 7">
            <a:extLst>
              <a:ext uri="{FF2B5EF4-FFF2-40B4-BE49-F238E27FC236}">
                <a16:creationId xmlns:a16="http://schemas.microsoft.com/office/drawing/2014/main" id="{36DE5AA0-9AB2-4F3C-801B-BFDCD3FC979D}"/>
              </a:ext>
            </a:extLst>
          </p:cNvPr>
          <p:cNvCxnSpPr>
            <a:cxnSpLocks/>
            <a:stCxn id="20" idx="6"/>
            <a:endCxn id="4" idx="2"/>
          </p:cNvCxnSpPr>
          <p:nvPr/>
        </p:nvCxnSpPr>
        <p:spPr>
          <a:xfrm flipV="1">
            <a:off x="2401472" y="2312209"/>
            <a:ext cx="1369709" cy="3965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箭頭接點 4">
            <a:extLst>
              <a:ext uri="{FF2B5EF4-FFF2-40B4-BE49-F238E27FC236}">
                <a16:creationId xmlns:a16="http://schemas.microsoft.com/office/drawing/2014/main" id="{ED7FCC59-A5C1-4092-8F37-EB92C8DFEDE0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 flipV="1">
            <a:off x="2401472" y="3836197"/>
            <a:ext cx="1369709" cy="244132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>
            <a:extLst>
              <a:ext uri="{FF2B5EF4-FFF2-40B4-BE49-F238E27FC236}">
                <a16:creationId xmlns:a16="http://schemas.microsoft.com/office/drawing/2014/main" id="{E4230751-0162-42C4-8481-25BB0C7896D0}"/>
              </a:ext>
            </a:extLst>
          </p:cNvPr>
          <p:cNvSpPr/>
          <p:nvPr/>
        </p:nvSpPr>
        <p:spPr>
          <a:xfrm>
            <a:off x="3751799" y="5202443"/>
            <a:ext cx="1927914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9" name="直線箭頭接點 4">
            <a:extLst>
              <a:ext uri="{FF2B5EF4-FFF2-40B4-BE49-F238E27FC236}">
                <a16:creationId xmlns:a16="http://schemas.microsoft.com/office/drawing/2014/main" id="{BBC341FD-10E7-4070-A76C-D6A52B0F7CD2}"/>
              </a:ext>
            </a:extLst>
          </p:cNvPr>
          <p:cNvCxnSpPr>
            <a:cxnSpLocks/>
            <a:stCxn id="11" idx="6"/>
            <a:endCxn id="57" idx="2"/>
          </p:cNvCxnSpPr>
          <p:nvPr/>
        </p:nvCxnSpPr>
        <p:spPr>
          <a:xfrm>
            <a:off x="2401472" y="1583800"/>
            <a:ext cx="1350327" cy="406889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箭頭接點 4">
            <a:extLst>
              <a:ext uri="{FF2B5EF4-FFF2-40B4-BE49-F238E27FC236}">
                <a16:creationId xmlns:a16="http://schemas.microsoft.com/office/drawing/2014/main" id="{46F94A5A-1076-4219-B4E6-0BEEA9805C1D}"/>
              </a:ext>
            </a:extLst>
          </p:cNvPr>
          <p:cNvCxnSpPr>
            <a:cxnSpLocks/>
            <a:stCxn id="12" idx="6"/>
            <a:endCxn id="57" idx="2"/>
          </p:cNvCxnSpPr>
          <p:nvPr/>
        </p:nvCxnSpPr>
        <p:spPr>
          <a:xfrm>
            <a:off x="2401472" y="3136918"/>
            <a:ext cx="1350327" cy="251577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箭頭接點 4">
            <a:extLst>
              <a:ext uri="{FF2B5EF4-FFF2-40B4-BE49-F238E27FC236}">
                <a16:creationId xmlns:a16="http://schemas.microsoft.com/office/drawing/2014/main" id="{FE5A4BF9-FC4D-4DD8-9F58-C6031CD923FF}"/>
              </a:ext>
            </a:extLst>
          </p:cNvPr>
          <p:cNvCxnSpPr>
            <a:cxnSpLocks/>
            <a:stCxn id="17" idx="6"/>
            <a:endCxn id="57" idx="2"/>
          </p:cNvCxnSpPr>
          <p:nvPr/>
        </p:nvCxnSpPr>
        <p:spPr>
          <a:xfrm>
            <a:off x="2401472" y="4841771"/>
            <a:ext cx="1350327" cy="81092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箭頭接點 4">
            <a:extLst>
              <a:ext uri="{FF2B5EF4-FFF2-40B4-BE49-F238E27FC236}">
                <a16:creationId xmlns:a16="http://schemas.microsoft.com/office/drawing/2014/main" id="{B69E6645-5DC9-4D42-8257-699A12D605F1}"/>
              </a:ext>
            </a:extLst>
          </p:cNvPr>
          <p:cNvCxnSpPr>
            <a:cxnSpLocks/>
            <a:stCxn id="20" idx="6"/>
            <a:endCxn id="57" idx="2"/>
          </p:cNvCxnSpPr>
          <p:nvPr/>
        </p:nvCxnSpPr>
        <p:spPr>
          <a:xfrm flipV="1">
            <a:off x="2401472" y="5652691"/>
            <a:ext cx="1350327" cy="62482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箭頭接點 4">
            <a:extLst>
              <a:ext uri="{FF2B5EF4-FFF2-40B4-BE49-F238E27FC236}">
                <a16:creationId xmlns:a16="http://schemas.microsoft.com/office/drawing/2014/main" id="{385AFD62-6DA1-41EC-8993-B3800E62FF54}"/>
              </a:ext>
            </a:extLst>
          </p:cNvPr>
          <p:cNvCxnSpPr>
            <a:cxnSpLocks/>
            <a:stCxn id="57" idx="6"/>
            <a:endCxn id="36" idx="2"/>
          </p:cNvCxnSpPr>
          <p:nvPr/>
        </p:nvCxnSpPr>
        <p:spPr>
          <a:xfrm flipV="1">
            <a:off x="5679713" y="3941275"/>
            <a:ext cx="1353943" cy="171141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90E7FA98-2F3E-48D9-9D17-176D9CB93C60}"/>
              </a:ext>
            </a:extLst>
          </p:cNvPr>
          <p:cNvSpPr txBox="1"/>
          <p:nvPr/>
        </p:nvSpPr>
        <p:spPr>
          <a:xfrm>
            <a:off x="7396493" y="1254926"/>
            <a:ext cx="17297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Hidden Layer</a:t>
            </a:r>
            <a:endParaRPr lang="zh-TW" altLang="en-US" sz="2400" dirty="0"/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8FC462C0-3513-490E-A89A-E0F769293D04}"/>
              </a:ext>
            </a:extLst>
          </p:cNvPr>
          <p:cNvSpPr/>
          <p:nvPr/>
        </p:nvSpPr>
        <p:spPr>
          <a:xfrm>
            <a:off x="10152895" y="4262782"/>
            <a:ext cx="1802523" cy="90049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9" name="直線箭頭接點 4">
            <a:extLst>
              <a:ext uri="{FF2B5EF4-FFF2-40B4-BE49-F238E27FC236}">
                <a16:creationId xmlns:a16="http://schemas.microsoft.com/office/drawing/2014/main" id="{CFFD1981-D1CA-4E80-8F20-07C512BE562E}"/>
              </a:ext>
            </a:extLst>
          </p:cNvPr>
          <p:cNvCxnSpPr>
            <a:cxnSpLocks/>
          </p:cNvCxnSpPr>
          <p:nvPr/>
        </p:nvCxnSpPr>
        <p:spPr>
          <a:xfrm>
            <a:off x="8961570" y="3888737"/>
            <a:ext cx="1191325" cy="745368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DD98F0E9-C54D-4292-8C1F-2AE146745126}"/>
              </a:ext>
            </a:extLst>
          </p:cNvPr>
          <p:cNvSpPr txBox="1"/>
          <p:nvPr/>
        </p:nvSpPr>
        <p:spPr>
          <a:xfrm>
            <a:off x="10401842" y="1935233"/>
            <a:ext cx="17297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Output Layer</a:t>
            </a:r>
            <a:endParaRPr lang="zh-TW" altLang="en-US" sz="24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4769E526-7875-43B8-A6CD-A51B0C82C2A8}"/>
              </a:ext>
            </a:extLst>
          </p:cNvPr>
          <p:cNvSpPr txBox="1"/>
          <p:nvPr/>
        </p:nvSpPr>
        <p:spPr>
          <a:xfrm>
            <a:off x="336170" y="779358"/>
            <a:ext cx="17297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Input Layer</a:t>
            </a:r>
            <a:endParaRPr lang="zh-TW" altLang="en-US" sz="2400" dirty="0"/>
          </a:p>
        </p:txBody>
      </p:sp>
      <p:sp>
        <p:nvSpPr>
          <p:cNvPr id="85" name="標題 1">
            <a:extLst>
              <a:ext uri="{FF2B5EF4-FFF2-40B4-BE49-F238E27FC236}">
                <a16:creationId xmlns:a16="http://schemas.microsoft.com/office/drawing/2014/main" id="{30715B5D-EA7A-4B55-B954-926EC61C2E89}"/>
              </a:ext>
            </a:extLst>
          </p:cNvPr>
          <p:cNvSpPr txBox="1">
            <a:spLocks/>
          </p:cNvSpPr>
          <p:nvPr/>
        </p:nvSpPr>
        <p:spPr>
          <a:xfrm>
            <a:off x="9822656" y="222261"/>
            <a:ext cx="2462999" cy="649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kumimoji="1" lang="zh-TW" altLang="en-US" dirty="0"/>
              <a:t>深度學習</a:t>
            </a:r>
          </a:p>
        </p:txBody>
      </p:sp>
      <p:pic>
        <p:nvPicPr>
          <p:cNvPr id="86" name="圖片 85">
            <a:extLst>
              <a:ext uri="{FF2B5EF4-FFF2-40B4-BE49-F238E27FC236}">
                <a16:creationId xmlns:a16="http://schemas.microsoft.com/office/drawing/2014/main" id="{9666CCBA-219F-4978-8E5B-2A91546A8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756" y="73456"/>
            <a:ext cx="1571092" cy="102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7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76" grpId="0" animBg="1"/>
      <p:bldP spid="74" grpId="0" animBg="1"/>
      <p:bldP spid="75" grpId="0"/>
      <p:bldP spid="82" grpId="0"/>
      <p:bldP spid="84" grpId="0"/>
      <p:bldP spid="8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4B4EF850-D925-4FAF-8517-27FF8FC84506}"/>
              </a:ext>
            </a:extLst>
          </p:cNvPr>
          <p:cNvCxnSpPr>
            <a:cxnSpLocks/>
          </p:cNvCxnSpPr>
          <p:nvPr/>
        </p:nvCxnSpPr>
        <p:spPr>
          <a:xfrm>
            <a:off x="1687879" y="5991225"/>
            <a:ext cx="8303846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A2E80752-9BDF-4B00-88D0-E0148D04024E}"/>
              </a:ext>
            </a:extLst>
          </p:cNvPr>
          <p:cNvCxnSpPr>
            <a:cxnSpLocks/>
          </p:cNvCxnSpPr>
          <p:nvPr/>
        </p:nvCxnSpPr>
        <p:spPr>
          <a:xfrm flipV="1">
            <a:off x="1687879" y="1238495"/>
            <a:ext cx="0" cy="475273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副標題 2">
            <a:extLst>
              <a:ext uri="{FF2B5EF4-FFF2-40B4-BE49-F238E27FC236}">
                <a16:creationId xmlns:a16="http://schemas.microsoft.com/office/drawing/2014/main" id="{2D570CE4-F9DF-4420-B00B-B054DEB17117}"/>
              </a:ext>
            </a:extLst>
          </p:cNvPr>
          <p:cNvSpPr txBox="1">
            <a:spLocks/>
          </p:cNvSpPr>
          <p:nvPr/>
        </p:nvSpPr>
        <p:spPr>
          <a:xfrm>
            <a:off x="352425" y="371255"/>
            <a:ext cx="9144000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Real curve 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 constant + sum of a set of  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4C7833E-6C3F-4F27-8E4E-94D949A9EA57}"/>
              </a:ext>
            </a:extLst>
          </p:cNvPr>
          <p:cNvCxnSpPr>
            <a:cxnSpLocks/>
          </p:cNvCxnSpPr>
          <p:nvPr/>
        </p:nvCxnSpPr>
        <p:spPr>
          <a:xfrm flipH="1">
            <a:off x="7239000" y="761999"/>
            <a:ext cx="485775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32E7FB9-2A12-43F7-ABC2-C29F1D78836B}"/>
              </a:ext>
            </a:extLst>
          </p:cNvPr>
          <p:cNvCxnSpPr>
            <a:cxnSpLocks/>
          </p:cNvCxnSpPr>
          <p:nvPr/>
        </p:nvCxnSpPr>
        <p:spPr>
          <a:xfrm flipH="1">
            <a:off x="7724775" y="371255"/>
            <a:ext cx="190499" cy="390744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A999D89-8B9B-413A-9670-621FC2A66AEE}"/>
              </a:ext>
            </a:extLst>
          </p:cNvPr>
          <p:cNvCxnSpPr>
            <a:cxnSpLocks/>
          </p:cNvCxnSpPr>
          <p:nvPr/>
        </p:nvCxnSpPr>
        <p:spPr>
          <a:xfrm flipH="1">
            <a:off x="7915275" y="371254"/>
            <a:ext cx="485774" cy="1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9D68DCF-E1EF-4480-8B6A-C94AB4420A49}"/>
              </a:ext>
            </a:extLst>
          </p:cNvPr>
          <p:cNvCxnSpPr>
            <a:cxnSpLocks/>
          </p:cNvCxnSpPr>
          <p:nvPr/>
        </p:nvCxnSpPr>
        <p:spPr>
          <a:xfrm flipV="1">
            <a:off x="1687879" y="2687736"/>
            <a:ext cx="1664921" cy="2390776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1BDD7715-2D31-4C50-9BFB-2D930EA6B178}"/>
              </a:ext>
            </a:extLst>
          </p:cNvPr>
          <p:cNvCxnSpPr>
            <a:cxnSpLocks/>
          </p:cNvCxnSpPr>
          <p:nvPr/>
        </p:nvCxnSpPr>
        <p:spPr>
          <a:xfrm>
            <a:off x="268653" y="5078511"/>
            <a:ext cx="9618297" cy="1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57032B12-B0CF-4CDF-9E3C-2B1DFA713246}"/>
              </a:ext>
            </a:extLst>
          </p:cNvPr>
          <p:cNvCxnSpPr>
            <a:cxnSpLocks/>
          </p:cNvCxnSpPr>
          <p:nvPr/>
        </p:nvCxnSpPr>
        <p:spPr>
          <a:xfrm>
            <a:off x="268653" y="5991225"/>
            <a:ext cx="1419226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A62B048D-AD1E-4966-87B2-8057F43103B0}"/>
              </a:ext>
            </a:extLst>
          </p:cNvPr>
          <p:cNvCxnSpPr>
            <a:cxnSpLocks/>
          </p:cNvCxnSpPr>
          <p:nvPr/>
        </p:nvCxnSpPr>
        <p:spPr>
          <a:xfrm flipH="1">
            <a:off x="1687881" y="3754536"/>
            <a:ext cx="1664919" cy="2222182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1C326716-5240-497A-8E81-0909EB7C73CD}"/>
              </a:ext>
            </a:extLst>
          </p:cNvPr>
          <p:cNvCxnSpPr>
            <a:cxnSpLocks/>
          </p:cNvCxnSpPr>
          <p:nvPr/>
        </p:nvCxnSpPr>
        <p:spPr>
          <a:xfrm flipH="1">
            <a:off x="3352800" y="3754536"/>
            <a:ext cx="6534150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EB75BAC8-B947-4089-80EB-9C4E8367D8BB}"/>
              </a:ext>
            </a:extLst>
          </p:cNvPr>
          <p:cNvCxnSpPr>
            <a:cxnSpLocks/>
          </p:cNvCxnSpPr>
          <p:nvPr/>
        </p:nvCxnSpPr>
        <p:spPr>
          <a:xfrm>
            <a:off x="3352800" y="2687736"/>
            <a:ext cx="1543050" cy="1066800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393F4325-F870-410A-8C5A-294D30DA3414}"/>
              </a:ext>
            </a:extLst>
          </p:cNvPr>
          <p:cNvCxnSpPr>
            <a:cxnSpLocks/>
          </p:cNvCxnSpPr>
          <p:nvPr/>
        </p:nvCxnSpPr>
        <p:spPr>
          <a:xfrm flipH="1">
            <a:off x="4895851" y="2209800"/>
            <a:ext cx="4991099" cy="1544736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67DFE13D-42C6-42E6-B43E-5137C96974D6}"/>
                  </a:ext>
                </a:extLst>
              </p:cNvPr>
              <p:cNvSpPr txBox="1"/>
              <p:nvPr/>
            </p:nvSpPr>
            <p:spPr>
              <a:xfrm>
                <a:off x="9791700" y="3512016"/>
                <a:ext cx="227647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67DFE13D-42C6-42E6-B43E-5137C9697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700" y="3512016"/>
                <a:ext cx="2276476" cy="369332"/>
              </a:xfrm>
              <a:prstGeom prst="rect">
                <a:avLst/>
              </a:prstGeom>
              <a:blipFill>
                <a:blip r:embed="rId2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D45F125-628D-4E71-81FB-5C6CBDA9979A}"/>
                  </a:ext>
                </a:extLst>
              </p:cNvPr>
              <p:cNvSpPr/>
              <p:nvPr/>
            </p:nvSpPr>
            <p:spPr>
              <a:xfrm>
                <a:off x="9720243" y="609425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D45F125-628D-4E71-81FB-5C6CBDA99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243" y="6094257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74175F8-33CD-4537-9AD9-360A34486D73}"/>
              </a:ext>
            </a:extLst>
          </p:cNvPr>
          <p:cNvCxnSpPr>
            <a:cxnSpLocks/>
          </p:cNvCxnSpPr>
          <p:nvPr/>
        </p:nvCxnSpPr>
        <p:spPr>
          <a:xfrm>
            <a:off x="3286125" y="5991225"/>
            <a:ext cx="129540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3D1BD4B-AD65-4D3B-B4AC-79FA0DCA6362}"/>
              </a:ext>
            </a:extLst>
          </p:cNvPr>
          <p:cNvCxnSpPr>
            <a:cxnSpLocks/>
          </p:cNvCxnSpPr>
          <p:nvPr/>
        </p:nvCxnSpPr>
        <p:spPr>
          <a:xfrm>
            <a:off x="4581525" y="6600825"/>
            <a:ext cx="53054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67AE44C8-4E60-4FC8-91F0-D5E517F468D7}"/>
              </a:ext>
            </a:extLst>
          </p:cNvPr>
          <p:cNvCxnSpPr>
            <a:cxnSpLocks/>
          </p:cNvCxnSpPr>
          <p:nvPr/>
        </p:nvCxnSpPr>
        <p:spPr>
          <a:xfrm>
            <a:off x="1687879" y="5976718"/>
            <a:ext cx="1598246" cy="145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25ABC6D9-F50F-4CB4-ADAD-BC72BA294CB9}"/>
                  </a:ext>
                </a:extLst>
              </p:cNvPr>
              <p:cNvSpPr txBox="1"/>
              <p:nvPr/>
            </p:nvSpPr>
            <p:spPr>
              <a:xfrm>
                <a:off x="9720243" y="6343112"/>
                <a:ext cx="227647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25ABC6D9-F50F-4CB4-ADAD-BC72BA294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243" y="6343112"/>
                <a:ext cx="2276476" cy="369332"/>
              </a:xfrm>
              <a:prstGeom prst="rect">
                <a:avLst/>
              </a:prstGeom>
              <a:blipFill>
                <a:blip r:embed="rId3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9287FFF3-129F-4BED-A483-07F998370AC3}"/>
              </a:ext>
            </a:extLst>
          </p:cNvPr>
          <p:cNvCxnSpPr>
            <a:cxnSpLocks/>
          </p:cNvCxnSpPr>
          <p:nvPr/>
        </p:nvCxnSpPr>
        <p:spPr>
          <a:xfrm flipV="1">
            <a:off x="4895850" y="4743450"/>
            <a:ext cx="4991100" cy="12573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C7ECD80B-B5F8-47F9-B2C2-73293300A1D2}"/>
              </a:ext>
            </a:extLst>
          </p:cNvPr>
          <p:cNvCxnSpPr>
            <a:cxnSpLocks/>
          </p:cNvCxnSpPr>
          <p:nvPr/>
        </p:nvCxnSpPr>
        <p:spPr>
          <a:xfrm>
            <a:off x="3286125" y="5976718"/>
            <a:ext cx="16097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BF8D02A5-C0B2-4869-AB77-F073D8978E1E}"/>
                  </a:ext>
                </a:extLst>
              </p:cNvPr>
              <p:cNvSpPr txBox="1"/>
              <p:nvPr/>
            </p:nvSpPr>
            <p:spPr>
              <a:xfrm>
                <a:off x="9791700" y="4490166"/>
                <a:ext cx="227647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BF8D02A5-C0B2-4869-AB77-F073D8978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700" y="4490166"/>
                <a:ext cx="2276476" cy="369332"/>
              </a:xfrm>
              <a:prstGeom prst="rect">
                <a:avLst/>
              </a:prstGeom>
              <a:blipFill>
                <a:blip r:embed="rId4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橢圓 38">
            <a:extLst>
              <a:ext uri="{FF2B5EF4-FFF2-40B4-BE49-F238E27FC236}">
                <a16:creationId xmlns:a16="http://schemas.microsoft.com/office/drawing/2014/main" id="{23AE4048-FA68-4A42-8EFD-66C11E74D60E}"/>
              </a:ext>
            </a:extLst>
          </p:cNvPr>
          <p:cNvSpPr/>
          <p:nvPr/>
        </p:nvSpPr>
        <p:spPr>
          <a:xfrm>
            <a:off x="2520339" y="1336928"/>
            <a:ext cx="1005206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7C5B71C5-1708-4AFF-A45C-DF0B8ED06EB4}"/>
              </a:ext>
            </a:extLst>
          </p:cNvPr>
          <p:cNvSpPr/>
          <p:nvPr/>
        </p:nvSpPr>
        <p:spPr>
          <a:xfrm>
            <a:off x="352425" y="1338137"/>
            <a:ext cx="960120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4" name="直線箭頭接點 14">
            <a:extLst>
              <a:ext uri="{FF2B5EF4-FFF2-40B4-BE49-F238E27FC236}">
                <a16:creationId xmlns:a16="http://schemas.microsoft.com/office/drawing/2014/main" id="{33E41871-6C1A-4093-8C67-2867EE8F1AD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1312545" y="1787176"/>
            <a:ext cx="12077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>
            <a:extLst>
              <a:ext uri="{FF2B5EF4-FFF2-40B4-BE49-F238E27FC236}">
                <a16:creationId xmlns:a16="http://schemas.microsoft.com/office/drawing/2014/main" id="{5583712A-DCFB-4F0E-8DCA-B39EBBF2F942}"/>
              </a:ext>
            </a:extLst>
          </p:cNvPr>
          <p:cNvSpPr/>
          <p:nvPr/>
        </p:nvSpPr>
        <p:spPr>
          <a:xfrm>
            <a:off x="9031337" y="1330022"/>
            <a:ext cx="1848118" cy="90049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output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4EF6CCCF-3026-4382-A606-59A56B43744F}"/>
              </a:ext>
            </a:extLst>
          </p:cNvPr>
          <p:cNvSpPr/>
          <p:nvPr/>
        </p:nvSpPr>
        <p:spPr>
          <a:xfrm>
            <a:off x="4732604" y="1336928"/>
            <a:ext cx="1005206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3E4632EA-28EA-41E7-8DE9-074CF425E4F1}"/>
              </a:ext>
            </a:extLst>
          </p:cNvPr>
          <p:cNvSpPr/>
          <p:nvPr/>
        </p:nvSpPr>
        <p:spPr>
          <a:xfrm>
            <a:off x="6945604" y="1323116"/>
            <a:ext cx="1005206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2" name="直線箭頭接點 14">
            <a:extLst>
              <a:ext uri="{FF2B5EF4-FFF2-40B4-BE49-F238E27FC236}">
                <a16:creationId xmlns:a16="http://schemas.microsoft.com/office/drawing/2014/main" id="{4E4D30D2-6C7F-4C5A-83BD-B47A5487324A}"/>
              </a:ext>
            </a:extLst>
          </p:cNvPr>
          <p:cNvCxnSpPr>
            <a:cxnSpLocks/>
            <a:stCxn id="39" idx="6"/>
            <a:endCxn id="47" idx="2"/>
          </p:cNvCxnSpPr>
          <p:nvPr/>
        </p:nvCxnSpPr>
        <p:spPr>
          <a:xfrm>
            <a:off x="3525545" y="1787176"/>
            <a:ext cx="12070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箭頭接點 14">
            <a:extLst>
              <a:ext uri="{FF2B5EF4-FFF2-40B4-BE49-F238E27FC236}">
                <a16:creationId xmlns:a16="http://schemas.microsoft.com/office/drawing/2014/main" id="{3980FEAB-30A2-447E-A780-51E938C4F89C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 flipV="1">
            <a:off x="5737810" y="1773364"/>
            <a:ext cx="1207794" cy="138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箭頭接點 14">
            <a:extLst>
              <a:ext uri="{FF2B5EF4-FFF2-40B4-BE49-F238E27FC236}">
                <a16:creationId xmlns:a16="http://schemas.microsoft.com/office/drawing/2014/main" id="{CA8F3387-0F9E-4C3E-8DBA-E189EABEF81D}"/>
              </a:ext>
            </a:extLst>
          </p:cNvPr>
          <p:cNvCxnSpPr>
            <a:cxnSpLocks/>
            <a:stCxn id="50" idx="6"/>
            <a:endCxn id="46" idx="2"/>
          </p:cNvCxnSpPr>
          <p:nvPr/>
        </p:nvCxnSpPr>
        <p:spPr>
          <a:xfrm>
            <a:off x="7950810" y="1773364"/>
            <a:ext cx="1080527" cy="6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73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2" grpId="0"/>
      <p:bldP spid="36" grpId="0"/>
      <p:bldP spid="39" grpId="0" animBg="1"/>
      <p:bldP spid="41" grpId="0" animBg="1"/>
      <p:bldP spid="46" grpId="0" animBg="1"/>
      <p:bldP spid="47" grpId="0" animBg="1"/>
      <p:bldP spid="5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100B346-78E9-4663-9F91-8034574C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use sigmoid function?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A7EFA79-E835-4703-9612-E4421739C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6" y="931176"/>
            <a:ext cx="3722003" cy="266787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5117217-8865-4FA3-B963-34A0C6E79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425" y="2350836"/>
            <a:ext cx="3864490" cy="266787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6813CDC-0261-4504-8C5C-356FB35B6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576" y="4059898"/>
            <a:ext cx="3662556" cy="2667869"/>
          </a:xfrm>
          <a:prstGeom prst="rect">
            <a:avLst/>
          </a:prstGeom>
        </p:spPr>
      </p:pic>
      <p:sp>
        <p:nvSpPr>
          <p:cNvPr id="7" name="爆炸: 十四角 6">
            <a:extLst>
              <a:ext uri="{FF2B5EF4-FFF2-40B4-BE49-F238E27FC236}">
                <a16:creationId xmlns:a16="http://schemas.microsoft.com/office/drawing/2014/main" id="{4635CD90-235D-4BAB-A59B-21EE5C8C8622}"/>
              </a:ext>
            </a:extLst>
          </p:cNvPr>
          <p:cNvSpPr/>
          <p:nvPr/>
        </p:nvSpPr>
        <p:spPr>
          <a:xfrm>
            <a:off x="8172576" y="644944"/>
            <a:ext cx="3662556" cy="2276475"/>
          </a:xfrm>
          <a:prstGeom prst="irregularSeal2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Activate function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3203B0-4648-48A5-BE8D-319039BFC4B5}"/>
              </a:ext>
            </a:extLst>
          </p:cNvPr>
          <p:cNvSpPr/>
          <p:nvPr/>
        </p:nvSpPr>
        <p:spPr>
          <a:xfrm>
            <a:off x="1111300" y="3750885"/>
            <a:ext cx="1761033" cy="6381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classification</a:t>
            </a:r>
            <a:endParaRPr lang="zh-TW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A9C40B-447F-48FE-A8CB-1DED25C4B896}"/>
              </a:ext>
            </a:extLst>
          </p:cNvPr>
          <p:cNvSpPr/>
          <p:nvPr/>
        </p:nvSpPr>
        <p:spPr>
          <a:xfrm>
            <a:off x="8636050" y="4380532"/>
            <a:ext cx="1761033" cy="6381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regression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068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100B346-78E9-4663-9F91-8034574C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use sigmoid function?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A624C292-943A-4622-ADE5-57B491A86589}"/>
              </a:ext>
            </a:extLst>
          </p:cNvPr>
          <p:cNvSpPr/>
          <p:nvPr/>
        </p:nvSpPr>
        <p:spPr>
          <a:xfrm>
            <a:off x="4454770" y="2472581"/>
            <a:ext cx="2984255" cy="13191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Classification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11C84A8-9B39-4072-BA2A-6AB2EF81A154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2984347" y="3132172"/>
            <a:ext cx="1470423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CCCEE75-7C57-48AE-9F3D-DE448D532569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7439025" y="2695575"/>
            <a:ext cx="1209675" cy="436597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F8CC373-FA86-48A4-A8FA-AE5BF6204368}"/>
              </a:ext>
            </a:extLst>
          </p:cNvPr>
          <p:cNvSpPr txBox="1"/>
          <p:nvPr/>
        </p:nvSpPr>
        <p:spPr>
          <a:xfrm>
            <a:off x="1672930" y="2586709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氣溫</a:t>
            </a:r>
            <a:endParaRPr lang="en-US" altLang="zh-TW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氣壓</a:t>
            </a:r>
            <a:endParaRPr lang="en-US" altLang="zh-TW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風向風速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F660084-5F01-4CCD-9C7A-8219CBBE956F}"/>
              </a:ext>
            </a:extLst>
          </p:cNvPr>
          <p:cNvSpPr txBox="1"/>
          <p:nvPr/>
        </p:nvSpPr>
        <p:spPr>
          <a:xfrm>
            <a:off x="8769991" y="2355876"/>
            <a:ext cx="120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下雨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FDF0B79-0295-4E89-BBE2-80E336582733}"/>
              </a:ext>
            </a:extLst>
          </p:cNvPr>
          <p:cNvSpPr txBox="1"/>
          <p:nvPr/>
        </p:nvSpPr>
        <p:spPr>
          <a:xfrm>
            <a:off x="8769991" y="378057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不下雨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8AEC981-72BE-4BBF-81E1-4F97443FD41D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7439025" y="3132172"/>
            <a:ext cx="1123950" cy="744503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4037247-34EC-4060-A1C8-2A64B508E730}"/>
              </a:ext>
            </a:extLst>
          </p:cNvPr>
          <p:cNvSpPr txBox="1"/>
          <p:nvPr/>
        </p:nvSpPr>
        <p:spPr>
          <a:xfrm>
            <a:off x="10519070" y="2355875"/>
            <a:ext cx="120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0.01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953BDA7-64EE-419C-B02E-A672D174CEA5}"/>
              </a:ext>
            </a:extLst>
          </p:cNvPr>
          <p:cNvSpPr txBox="1"/>
          <p:nvPr/>
        </p:nvSpPr>
        <p:spPr>
          <a:xfrm>
            <a:off x="10519069" y="3780572"/>
            <a:ext cx="120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0.99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BC6B024-9DF6-4EC3-BBC8-54A36D4DC8D8}"/>
              </a:ext>
            </a:extLst>
          </p:cNvPr>
          <p:cNvSpPr txBox="1"/>
          <p:nvPr/>
        </p:nvSpPr>
        <p:spPr>
          <a:xfrm>
            <a:off x="3719558" y="4463526"/>
            <a:ext cx="5780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不下雨機率較大，所以不下雨</a:t>
            </a:r>
          </a:p>
        </p:txBody>
      </p:sp>
    </p:spTree>
    <p:extLst>
      <p:ext uri="{BB962C8B-B14F-4D97-AF65-F5344CB8AC3E}">
        <p14:creationId xmlns:p14="http://schemas.microsoft.com/office/powerpoint/2010/main" val="89906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E097D32-3B39-4161-9D12-0B79A324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536" y="1818518"/>
            <a:ext cx="10515600" cy="32209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機器學習的步驟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定義模型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定義損失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找到最佳模型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學習率可以決定每次修正權重的速度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透過激活函式能擬合複雜模型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激活函式就像神經元，使用很多個激活函式就是神經網路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5B5832A-680F-4F0E-81EF-48573888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75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94E6A5-3C07-404D-9CA3-28A630E4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Like our practice…</a:t>
            </a:r>
            <a:endParaRPr kumimoji="1"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6E69261-B53A-844E-8AC4-F1FCD66CB3AE}"/>
              </a:ext>
            </a:extLst>
          </p:cNvPr>
          <p:cNvSpPr/>
          <p:nvPr/>
        </p:nvSpPr>
        <p:spPr>
          <a:xfrm>
            <a:off x="5460124" y="3004925"/>
            <a:ext cx="1271752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Func</a:t>
            </a:r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DAC22FD4-6432-1D46-8C13-FCB230A95094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277772" y="2516155"/>
            <a:ext cx="2182352" cy="939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0E12521E-0D93-0E4D-9C32-64A49413AF77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277772" y="3455173"/>
            <a:ext cx="2182352" cy="4887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055D7E90-D82E-0747-948A-A20CE9D00FCE}"/>
              </a:ext>
            </a:extLst>
          </p:cNvPr>
          <p:cNvSpPr/>
          <p:nvPr/>
        </p:nvSpPr>
        <p:spPr>
          <a:xfrm>
            <a:off x="1180123" y="2025912"/>
            <a:ext cx="2097649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x1: </a:t>
            </a:r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氣溫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3A10A4C-CE63-8944-8406-195D366BA83F}"/>
              </a:ext>
            </a:extLst>
          </p:cNvPr>
          <p:cNvSpPr/>
          <p:nvPr/>
        </p:nvSpPr>
        <p:spPr>
          <a:xfrm>
            <a:off x="1180123" y="3655882"/>
            <a:ext cx="2097649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X2: </a:t>
            </a:r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氣壓</a:t>
            </a:r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C8E0538A-ABB2-E64D-BB58-5122D7C832DD}"/>
              </a:ext>
            </a:extLst>
          </p:cNvPr>
          <p:cNvSpPr txBox="1">
            <a:spLocks/>
          </p:cNvSpPr>
          <p:nvPr/>
        </p:nvSpPr>
        <p:spPr>
          <a:xfrm>
            <a:off x="3876474" y="2394886"/>
            <a:ext cx="1617784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w1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副標題 2">
            <a:extLst>
              <a:ext uri="{FF2B5EF4-FFF2-40B4-BE49-F238E27FC236}">
                <a16:creationId xmlns:a16="http://schemas.microsoft.com/office/drawing/2014/main" id="{E2D542E7-84BC-2E48-A794-97967FA3C09C}"/>
              </a:ext>
            </a:extLst>
          </p:cNvPr>
          <p:cNvSpPr txBox="1">
            <a:spLocks/>
          </p:cNvSpPr>
          <p:nvPr/>
        </p:nvSpPr>
        <p:spPr>
          <a:xfrm>
            <a:off x="3842340" y="4072955"/>
            <a:ext cx="1617784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w2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156A25EE-40CC-134A-87C8-44CA6EBDC4BE}"/>
              </a:ext>
            </a:extLst>
          </p:cNvPr>
          <p:cNvCxnSpPr/>
          <p:nvPr/>
        </p:nvCxnSpPr>
        <p:spPr>
          <a:xfrm>
            <a:off x="6725246" y="3462125"/>
            <a:ext cx="18025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4C2DF0C4-AC22-4D43-A447-01B5A58A7B9C}"/>
              </a:ext>
            </a:extLst>
          </p:cNvPr>
          <p:cNvSpPr/>
          <p:nvPr/>
        </p:nvSpPr>
        <p:spPr>
          <a:xfrm>
            <a:off x="8560388" y="3004925"/>
            <a:ext cx="2881335" cy="90049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結果</a:t>
            </a:r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降雨量</a:t>
            </a:r>
          </a:p>
        </p:txBody>
      </p:sp>
      <p:sp>
        <p:nvSpPr>
          <p:cNvPr id="17" name="副標題 2">
            <a:extLst>
              <a:ext uri="{FF2B5EF4-FFF2-40B4-BE49-F238E27FC236}">
                <a16:creationId xmlns:a16="http://schemas.microsoft.com/office/drawing/2014/main" id="{F6A2103C-2D60-324B-BEDF-B45398D03E91}"/>
              </a:ext>
            </a:extLst>
          </p:cNvPr>
          <p:cNvSpPr txBox="1">
            <a:spLocks/>
          </p:cNvSpPr>
          <p:nvPr/>
        </p:nvSpPr>
        <p:spPr>
          <a:xfrm>
            <a:off x="7025970" y="3018036"/>
            <a:ext cx="1201074" cy="61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return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副標題 2">
            <a:extLst>
              <a:ext uri="{FF2B5EF4-FFF2-40B4-BE49-F238E27FC236}">
                <a16:creationId xmlns:a16="http://schemas.microsoft.com/office/drawing/2014/main" id="{87B8FA0A-A165-3748-86DD-DC7C561C736A}"/>
              </a:ext>
            </a:extLst>
          </p:cNvPr>
          <p:cNvSpPr txBox="1">
            <a:spLocks/>
          </p:cNvSpPr>
          <p:nvPr/>
        </p:nvSpPr>
        <p:spPr>
          <a:xfrm>
            <a:off x="2077723" y="5778121"/>
            <a:ext cx="9144000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x1*w1 + x2*w2 =? 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25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>
            <a:extLst>
              <a:ext uri="{FF2B5EF4-FFF2-40B4-BE49-F238E27FC236}">
                <a16:creationId xmlns:a16="http://schemas.microsoft.com/office/drawing/2014/main" id="{F35E7557-1604-4876-A48F-17F298A7DB6C}"/>
              </a:ext>
            </a:extLst>
          </p:cNvPr>
          <p:cNvSpPr/>
          <p:nvPr/>
        </p:nvSpPr>
        <p:spPr>
          <a:xfrm>
            <a:off x="30440" y="2280142"/>
            <a:ext cx="1773068" cy="388309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04095F0A-8E6B-470B-874A-FE792FA4C904}"/>
              </a:ext>
            </a:extLst>
          </p:cNvPr>
          <p:cNvSpPr/>
          <p:nvPr/>
        </p:nvSpPr>
        <p:spPr>
          <a:xfrm>
            <a:off x="1830208" y="648335"/>
            <a:ext cx="1266091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公里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8921A91-E6F5-42BA-A55C-A05A2C9FFECB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3096299" y="1098583"/>
            <a:ext cx="763600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B329AA69-2482-46CE-B6BA-B7B8CACE8D5D}"/>
              </a:ext>
            </a:extLst>
          </p:cNvPr>
          <p:cNvSpPr/>
          <p:nvPr/>
        </p:nvSpPr>
        <p:spPr>
          <a:xfrm>
            <a:off x="3859899" y="438992"/>
            <a:ext cx="1997447" cy="13191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???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DE3E622-9D19-4E10-B6B4-4A587839BEE8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5857346" y="1098583"/>
            <a:ext cx="762868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7E9CFAC5-B9EB-4A39-B683-A48CDF2DF695}"/>
              </a:ext>
            </a:extLst>
          </p:cNvPr>
          <p:cNvSpPr/>
          <p:nvPr/>
        </p:nvSpPr>
        <p:spPr>
          <a:xfrm>
            <a:off x="6620215" y="588584"/>
            <a:ext cx="1391138" cy="10199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英里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96466A70-EBF5-4AB8-8E41-8021CBFB2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58716"/>
              </p:ext>
            </p:extLst>
          </p:nvPr>
        </p:nvGraphicFramePr>
        <p:xfrm>
          <a:off x="8198338" y="313888"/>
          <a:ext cx="3808698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4349">
                  <a:extLst>
                    <a:ext uri="{9D8B030D-6E8A-4147-A177-3AD203B41FA5}">
                      <a16:colId xmlns:a16="http://schemas.microsoft.com/office/drawing/2014/main" val="4221273200"/>
                    </a:ext>
                  </a:extLst>
                </a:gridCol>
                <a:gridCol w="1904349">
                  <a:extLst>
                    <a:ext uri="{9D8B030D-6E8A-4147-A177-3AD203B41FA5}">
                      <a16:colId xmlns:a16="http://schemas.microsoft.com/office/drawing/2014/main" val="1225549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公里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英里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59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62.137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542997"/>
                  </a:ext>
                </a:extLst>
              </a:tr>
            </a:tbl>
          </a:graphicData>
        </a:graphic>
      </p:graphicFrame>
      <p:sp>
        <p:nvSpPr>
          <p:cNvPr id="13" name="副標題 2">
            <a:extLst>
              <a:ext uri="{FF2B5EF4-FFF2-40B4-BE49-F238E27FC236}">
                <a16:creationId xmlns:a16="http://schemas.microsoft.com/office/drawing/2014/main" id="{6756505F-DFF4-4425-A06F-3828A2E5E249}"/>
              </a:ext>
            </a:extLst>
          </p:cNvPr>
          <p:cNvSpPr txBox="1">
            <a:spLocks/>
          </p:cNvSpPr>
          <p:nvPr/>
        </p:nvSpPr>
        <p:spPr>
          <a:xfrm>
            <a:off x="3708516" y="49527"/>
            <a:ext cx="3017908" cy="53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英里 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公里 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 W 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副標題 2">
            <a:extLst>
              <a:ext uri="{FF2B5EF4-FFF2-40B4-BE49-F238E27FC236}">
                <a16:creationId xmlns:a16="http://schemas.microsoft.com/office/drawing/2014/main" id="{CC631771-CF79-40F6-A224-C9E5DD288BA7}"/>
              </a:ext>
            </a:extLst>
          </p:cNvPr>
          <p:cNvSpPr txBox="1">
            <a:spLocks/>
          </p:cNvSpPr>
          <p:nvPr/>
        </p:nvSpPr>
        <p:spPr>
          <a:xfrm>
            <a:off x="52448" y="2502324"/>
            <a:ext cx="1808200" cy="61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 W = 0.5 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2DC28816-FC75-428B-BDB6-1D9502DFB115}"/>
              </a:ext>
            </a:extLst>
          </p:cNvPr>
          <p:cNvSpPr/>
          <p:nvPr/>
        </p:nvSpPr>
        <p:spPr>
          <a:xfrm>
            <a:off x="1806883" y="2216419"/>
            <a:ext cx="1266091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C8B8728-7BCA-4007-BD15-4E1B0848F4C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3072974" y="2666667"/>
            <a:ext cx="781539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A3CC31AF-F197-439F-9710-D98A924BE799}"/>
              </a:ext>
            </a:extLst>
          </p:cNvPr>
          <p:cNvSpPr/>
          <p:nvPr/>
        </p:nvSpPr>
        <p:spPr>
          <a:xfrm>
            <a:off x="3854513" y="2007076"/>
            <a:ext cx="1997446" cy="13191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100*0.5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733D54A-272B-4435-B93A-DEAE4927F3F6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5851959" y="2666667"/>
            <a:ext cx="74493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EF6CD687-BBED-4F2E-995C-05A837184895}"/>
              </a:ext>
            </a:extLst>
          </p:cNvPr>
          <p:cNvSpPr/>
          <p:nvPr/>
        </p:nvSpPr>
        <p:spPr>
          <a:xfrm>
            <a:off x="6601413" y="2156668"/>
            <a:ext cx="1386616" cy="10199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50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3F9C706D-ADFF-43F1-B06A-ED025CBD3829}"/>
              </a:ext>
            </a:extLst>
          </p:cNvPr>
          <p:cNvSpPr/>
          <p:nvPr/>
        </p:nvSpPr>
        <p:spPr>
          <a:xfrm>
            <a:off x="9284728" y="2156668"/>
            <a:ext cx="2801405" cy="10199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True:62.137</a:t>
            </a:r>
            <a:endParaRPr kumimoji="1" lang="zh-TW" altLang="en-US" sz="24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箭號: 左-右雙向 36">
            <a:extLst>
              <a:ext uri="{FF2B5EF4-FFF2-40B4-BE49-F238E27FC236}">
                <a16:creationId xmlns:a16="http://schemas.microsoft.com/office/drawing/2014/main" id="{B2B43A8B-FB75-4132-853E-3E1FFCBCCAEE}"/>
              </a:ext>
            </a:extLst>
          </p:cNvPr>
          <p:cNvSpPr/>
          <p:nvPr/>
        </p:nvSpPr>
        <p:spPr>
          <a:xfrm>
            <a:off x="8128378" y="2525990"/>
            <a:ext cx="1016000" cy="281354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副標題 2">
            <a:extLst>
              <a:ext uri="{FF2B5EF4-FFF2-40B4-BE49-F238E27FC236}">
                <a16:creationId xmlns:a16="http://schemas.microsoft.com/office/drawing/2014/main" id="{989B7503-8052-4DF7-91EE-F61488C54164}"/>
              </a:ext>
            </a:extLst>
          </p:cNvPr>
          <p:cNvSpPr txBox="1">
            <a:spLocks/>
          </p:cNvSpPr>
          <p:nvPr/>
        </p:nvSpPr>
        <p:spPr>
          <a:xfrm>
            <a:off x="8159966" y="1360532"/>
            <a:ext cx="3111435" cy="919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真值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預測 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誤差</a:t>
            </a:r>
            <a:endParaRPr lang="en-US" altLang="zh-TW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誤差為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12.137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副標題 2">
            <a:extLst>
              <a:ext uri="{FF2B5EF4-FFF2-40B4-BE49-F238E27FC236}">
                <a16:creationId xmlns:a16="http://schemas.microsoft.com/office/drawing/2014/main" id="{8DD4AC8B-C8BA-4A61-AFF1-6D662DCC42E7}"/>
              </a:ext>
            </a:extLst>
          </p:cNvPr>
          <p:cNvSpPr txBox="1">
            <a:spLocks/>
          </p:cNvSpPr>
          <p:nvPr/>
        </p:nvSpPr>
        <p:spPr>
          <a:xfrm>
            <a:off x="22008" y="3985118"/>
            <a:ext cx="1808200" cy="61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 W = 0.6 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40E5A00B-4711-424D-9BE4-0636E155CE42}"/>
              </a:ext>
            </a:extLst>
          </p:cNvPr>
          <p:cNvSpPr/>
          <p:nvPr/>
        </p:nvSpPr>
        <p:spPr>
          <a:xfrm>
            <a:off x="1825684" y="3699213"/>
            <a:ext cx="1266091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F7D0CA6-C992-47FF-804D-C344279F2302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3091775" y="4149461"/>
            <a:ext cx="781539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B360F8C5-4052-413E-BFC0-914F12C2C33A}"/>
              </a:ext>
            </a:extLst>
          </p:cNvPr>
          <p:cNvSpPr/>
          <p:nvPr/>
        </p:nvSpPr>
        <p:spPr>
          <a:xfrm>
            <a:off x="3873314" y="3489870"/>
            <a:ext cx="1997446" cy="13191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100*0.6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3DF2C138-B1B0-4A52-BB43-10D016289333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5870760" y="4149461"/>
            <a:ext cx="74493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>
            <a:extLst>
              <a:ext uri="{FF2B5EF4-FFF2-40B4-BE49-F238E27FC236}">
                <a16:creationId xmlns:a16="http://schemas.microsoft.com/office/drawing/2014/main" id="{3E97EA64-340F-45C1-A069-6E6A9B504096}"/>
              </a:ext>
            </a:extLst>
          </p:cNvPr>
          <p:cNvSpPr/>
          <p:nvPr/>
        </p:nvSpPr>
        <p:spPr>
          <a:xfrm>
            <a:off x="6620214" y="3639462"/>
            <a:ext cx="1386616" cy="10199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60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6B0ACF77-58D0-4698-A0DF-6ABF310F8BE1}"/>
              </a:ext>
            </a:extLst>
          </p:cNvPr>
          <p:cNvSpPr/>
          <p:nvPr/>
        </p:nvSpPr>
        <p:spPr>
          <a:xfrm>
            <a:off x="9360155" y="3639462"/>
            <a:ext cx="2801405" cy="10199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True:62.137</a:t>
            </a:r>
            <a:endParaRPr kumimoji="1" lang="zh-TW" altLang="en-US" sz="24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箭號: 左-右雙向 45">
            <a:extLst>
              <a:ext uri="{FF2B5EF4-FFF2-40B4-BE49-F238E27FC236}">
                <a16:creationId xmlns:a16="http://schemas.microsoft.com/office/drawing/2014/main" id="{7A07083D-A41E-4682-A0C2-B725F8A457CE}"/>
              </a:ext>
            </a:extLst>
          </p:cNvPr>
          <p:cNvSpPr/>
          <p:nvPr/>
        </p:nvSpPr>
        <p:spPr>
          <a:xfrm>
            <a:off x="8203805" y="4008784"/>
            <a:ext cx="1016000" cy="281354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副標題 2">
            <a:extLst>
              <a:ext uri="{FF2B5EF4-FFF2-40B4-BE49-F238E27FC236}">
                <a16:creationId xmlns:a16="http://schemas.microsoft.com/office/drawing/2014/main" id="{70C88926-4322-47FD-8A1A-C39704D8DABB}"/>
              </a:ext>
            </a:extLst>
          </p:cNvPr>
          <p:cNvSpPr txBox="1">
            <a:spLocks/>
          </p:cNvSpPr>
          <p:nvPr/>
        </p:nvSpPr>
        <p:spPr>
          <a:xfrm>
            <a:off x="8203805" y="3400871"/>
            <a:ext cx="3111435" cy="477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誤差為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2.137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副標題 2">
            <a:extLst>
              <a:ext uri="{FF2B5EF4-FFF2-40B4-BE49-F238E27FC236}">
                <a16:creationId xmlns:a16="http://schemas.microsoft.com/office/drawing/2014/main" id="{47896452-8F89-49B1-B402-3C72C5918B12}"/>
              </a:ext>
            </a:extLst>
          </p:cNvPr>
          <p:cNvSpPr txBox="1">
            <a:spLocks/>
          </p:cNvSpPr>
          <p:nvPr/>
        </p:nvSpPr>
        <p:spPr>
          <a:xfrm>
            <a:off x="52448" y="5488898"/>
            <a:ext cx="1808200" cy="61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 W = 0.7 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73EA48F0-C854-47E1-B77F-518CFA593FD7}"/>
              </a:ext>
            </a:extLst>
          </p:cNvPr>
          <p:cNvSpPr/>
          <p:nvPr/>
        </p:nvSpPr>
        <p:spPr>
          <a:xfrm>
            <a:off x="1856124" y="5202993"/>
            <a:ext cx="1266091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5D1E6170-C67C-439D-B8DB-3FCDB9671C1E}"/>
              </a:ext>
            </a:extLst>
          </p:cNvPr>
          <p:cNvCxnSpPr>
            <a:cxnSpLocks/>
            <a:stCxn id="50" idx="6"/>
          </p:cNvCxnSpPr>
          <p:nvPr/>
        </p:nvCxnSpPr>
        <p:spPr>
          <a:xfrm>
            <a:off x="3122215" y="5653241"/>
            <a:ext cx="781539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橢圓 51">
            <a:extLst>
              <a:ext uri="{FF2B5EF4-FFF2-40B4-BE49-F238E27FC236}">
                <a16:creationId xmlns:a16="http://schemas.microsoft.com/office/drawing/2014/main" id="{DDCEE195-BE0E-47FA-B7F4-F4A8AE0E7941}"/>
              </a:ext>
            </a:extLst>
          </p:cNvPr>
          <p:cNvSpPr/>
          <p:nvPr/>
        </p:nvSpPr>
        <p:spPr>
          <a:xfrm>
            <a:off x="3903754" y="4993650"/>
            <a:ext cx="1997446" cy="13191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100*0.7</a:t>
            </a: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766CB152-39CC-4ECA-9113-2B940BE1BE23}"/>
              </a:ext>
            </a:extLst>
          </p:cNvPr>
          <p:cNvCxnSpPr>
            <a:cxnSpLocks/>
            <a:stCxn id="52" idx="6"/>
          </p:cNvCxnSpPr>
          <p:nvPr/>
        </p:nvCxnSpPr>
        <p:spPr>
          <a:xfrm>
            <a:off x="5901200" y="5653241"/>
            <a:ext cx="74493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橢圓 53">
            <a:extLst>
              <a:ext uri="{FF2B5EF4-FFF2-40B4-BE49-F238E27FC236}">
                <a16:creationId xmlns:a16="http://schemas.microsoft.com/office/drawing/2014/main" id="{66917D90-2936-42F4-BC74-424CE9C52444}"/>
              </a:ext>
            </a:extLst>
          </p:cNvPr>
          <p:cNvSpPr/>
          <p:nvPr/>
        </p:nvSpPr>
        <p:spPr>
          <a:xfrm>
            <a:off x="6650654" y="5143242"/>
            <a:ext cx="1386616" cy="10199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70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6EE17765-A822-419B-B2E0-D4CB9BDC09A4}"/>
              </a:ext>
            </a:extLst>
          </p:cNvPr>
          <p:cNvSpPr/>
          <p:nvPr/>
        </p:nvSpPr>
        <p:spPr>
          <a:xfrm>
            <a:off x="9390595" y="5143242"/>
            <a:ext cx="2801405" cy="10199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True:62.137</a:t>
            </a:r>
            <a:endParaRPr kumimoji="1" lang="zh-TW" altLang="en-US" sz="24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6" name="箭號: 左-右雙向 55">
            <a:extLst>
              <a:ext uri="{FF2B5EF4-FFF2-40B4-BE49-F238E27FC236}">
                <a16:creationId xmlns:a16="http://schemas.microsoft.com/office/drawing/2014/main" id="{D02CB4F7-60FF-4B0A-B2DE-938D55417B81}"/>
              </a:ext>
            </a:extLst>
          </p:cNvPr>
          <p:cNvSpPr/>
          <p:nvPr/>
        </p:nvSpPr>
        <p:spPr>
          <a:xfrm>
            <a:off x="8234245" y="5512564"/>
            <a:ext cx="1016000" cy="281354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副標題 2">
            <a:extLst>
              <a:ext uri="{FF2B5EF4-FFF2-40B4-BE49-F238E27FC236}">
                <a16:creationId xmlns:a16="http://schemas.microsoft.com/office/drawing/2014/main" id="{02A5512F-93CA-4709-8EEA-18BCB80CA664}"/>
              </a:ext>
            </a:extLst>
          </p:cNvPr>
          <p:cNvSpPr txBox="1">
            <a:spLocks/>
          </p:cNvSpPr>
          <p:nvPr/>
        </p:nvSpPr>
        <p:spPr>
          <a:xfrm>
            <a:off x="8234245" y="4904651"/>
            <a:ext cx="3111435" cy="477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誤差為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-7.863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8" name="副標題 2">
            <a:extLst>
              <a:ext uri="{FF2B5EF4-FFF2-40B4-BE49-F238E27FC236}">
                <a16:creationId xmlns:a16="http://schemas.microsoft.com/office/drawing/2014/main" id="{3CAAAFAA-617D-4A6C-92C3-F62F54A10712}"/>
              </a:ext>
            </a:extLst>
          </p:cNvPr>
          <p:cNvSpPr txBox="1">
            <a:spLocks/>
          </p:cNvSpPr>
          <p:nvPr/>
        </p:nvSpPr>
        <p:spPr>
          <a:xfrm>
            <a:off x="4619562" y="6218074"/>
            <a:ext cx="597908" cy="4771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zh-TW" altLang="en-US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副標題 2">
            <a:extLst>
              <a:ext uri="{FF2B5EF4-FFF2-40B4-BE49-F238E27FC236}">
                <a16:creationId xmlns:a16="http://schemas.microsoft.com/office/drawing/2014/main" id="{E11DE3BB-5F81-49F6-9ECD-47BB9A984F10}"/>
              </a:ext>
            </a:extLst>
          </p:cNvPr>
          <p:cNvSpPr txBox="1">
            <a:spLocks/>
          </p:cNvSpPr>
          <p:nvPr/>
        </p:nvSpPr>
        <p:spPr>
          <a:xfrm>
            <a:off x="81854" y="6191594"/>
            <a:ext cx="1688508" cy="53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Iteration…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159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1" grpId="0"/>
      <p:bldP spid="22" grpId="0" animBg="1"/>
      <p:bldP spid="24" grpId="0" animBg="1"/>
      <p:bldP spid="26" grpId="0" animBg="1"/>
      <p:bldP spid="30" grpId="0" animBg="1"/>
      <p:bldP spid="37" grpId="0" animBg="1"/>
      <p:bldP spid="38" grpId="0"/>
      <p:bldP spid="39" grpId="0"/>
      <p:bldP spid="40" grpId="0" animBg="1"/>
      <p:bldP spid="42" grpId="0" animBg="1"/>
      <p:bldP spid="44" grpId="0" animBg="1"/>
      <p:bldP spid="45" grpId="0" animBg="1"/>
      <p:bldP spid="46" grpId="0" animBg="1"/>
      <p:bldP spid="47" grpId="0"/>
      <p:bldP spid="49" grpId="0"/>
      <p:bldP spid="50" grpId="0" animBg="1"/>
      <p:bldP spid="52" grpId="0" animBg="1"/>
      <p:bldP spid="54" grpId="0" animBg="1"/>
      <p:bldP spid="55" grpId="0" animBg="1"/>
      <p:bldP spid="56" grpId="0" animBg="1"/>
      <p:bldP spid="57" grpId="0"/>
      <p:bldP spid="58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B28D193-89E5-4F12-94C9-EADF0E57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Math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副標題 2">
                <a:extLst>
                  <a:ext uri="{FF2B5EF4-FFF2-40B4-BE49-F238E27FC236}">
                    <a16:creationId xmlns:a16="http://schemas.microsoft.com/office/drawing/2014/main" id="{3FCE2F34-D5B2-465C-BA38-3D848E1D2E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57912" y="1098742"/>
                <a:ext cx="1553349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y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altLang="zh-TW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副標題 2">
                <a:extLst>
                  <a:ext uri="{FF2B5EF4-FFF2-40B4-BE49-F238E27FC236}">
                    <a16:creationId xmlns:a16="http://schemas.microsoft.com/office/drawing/2014/main" id="{3FCE2F34-D5B2-465C-BA38-3D848E1D2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912" y="1098742"/>
                <a:ext cx="1553349" cy="530142"/>
              </a:xfrm>
              <a:prstGeom prst="rect">
                <a:avLst/>
              </a:prstGeom>
              <a:blipFill>
                <a:blip r:embed="rId2"/>
                <a:stretch>
                  <a:fillRect l="-1181" t="-16092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副標題 2">
            <a:extLst>
              <a:ext uri="{FF2B5EF4-FFF2-40B4-BE49-F238E27FC236}">
                <a16:creationId xmlns:a16="http://schemas.microsoft.com/office/drawing/2014/main" id="{5353C289-24A4-44A5-8CBD-BD57BE801762}"/>
              </a:ext>
            </a:extLst>
          </p:cNvPr>
          <p:cNvSpPr txBox="1">
            <a:spLocks/>
          </p:cNvSpPr>
          <p:nvPr/>
        </p:nvSpPr>
        <p:spPr>
          <a:xfrm>
            <a:off x="5738403" y="1098742"/>
            <a:ext cx="6332457" cy="53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y: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預測值  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x: 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觀測值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特徵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w: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係數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權重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副標題 2">
                <a:extLst>
                  <a:ext uri="{FF2B5EF4-FFF2-40B4-BE49-F238E27FC236}">
                    <a16:creationId xmlns:a16="http://schemas.microsoft.com/office/drawing/2014/main" id="{F28734B1-0499-4F54-A40D-88208C446F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57912" y="2228065"/>
                <a:ext cx="1723292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L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y</m:t>
                    </m:r>
                    <m:r>
                      <a:rPr lang="en-US" altLang="zh-TW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TW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𝑦</m:t>
                        </m:r>
                      </m:e>
                    </m:acc>
                  </m:oMath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副標題 2">
                <a:extLst>
                  <a:ext uri="{FF2B5EF4-FFF2-40B4-BE49-F238E27FC236}">
                    <a16:creationId xmlns:a16="http://schemas.microsoft.com/office/drawing/2014/main" id="{F28734B1-0499-4F54-A40D-88208C446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912" y="2228065"/>
                <a:ext cx="1723292" cy="530142"/>
              </a:xfrm>
              <a:prstGeom prst="rect">
                <a:avLst/>
              </a:prstGeom>
              <a:blipFill>
                <a:blip r:embed="rId3"/>
                <a:stretch>
                  <a:fillRect l="-1064" t="-16092" r="-7447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副標題 2">
                <a:extLst>
                  <a:ext uri="{FF2B5EF4-FFF2-40B4-BE49-F238E27FC236}">
                    <a16:creationId xmlns:a16="http://schemas.microsoft.com/office/drawing/2014/main" id="{CC7D7A66-133E-4DA4-B6F1-0A16BB1C9A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38404" y="2228065"/>
                <a:ext cx="4757655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𝑦</m:t>
                        </m:r>
                      </m:e>
                    </m:acc>
                    <m:r>
                      <a:rPr lang="en-US" altLang="zh-TW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: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目標值 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真值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)</a:t>
                </a:r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副標題 2">
                <a:extLst>
                  <a:ext uri="{FF2B5EF4-FFF2-40B4-BE49-F238E27FC236}">
                    <a16:creationId xmlns:a16="http://schemas.microsoft.com/office/drawing/2014/main" id="{CC7D7A66-133E-4DA4-B6F1-0A16BB1C9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404" y="2228065"/>
                <a:ext cx="4757655" cy="530142"/>
              </a:xfrm>
              <a:prstGeom prst="rect">
                <a:avLst/>
              </a:prstGeom>
              <a:blipFill>
                <a:blip r:embed="rId4"/>
                <a:stretch>
                  <a:fillRect l="-384" t="-16092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副標題 2">
                <a:extLst>
                  <a:ext uri="{FF2B5EF4-FFF2-40B4-BE49-F238E27FC236}">
                    <a16:creationId xmlns:a16="http://schemas.microsoft.com/office/drawing/2014/main" id="{13B2647E-A768-4EA9-9E6C-F03AEB6AC6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2940" y="3443358"/>
                <a:ext cx="2755921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𝑦</m:t>
                        </m:r>
                      </m:e>
                    </m:acc>
                    <m:r>
                      <a:rPr lang="en-US" altLang="zh-TW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=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𝑤</m:t>
                    </m:r>
                    <m:r>
                      <a:rPr lang="en-US" altLang="zh-TW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+∆</m:t>
                    </m:r>
                    <m:r>
                      <a:rPr lang="en-US" altLang="zh-TW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)x</a:t>
                </a:r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副標題 2">
                <a:extLst>
                  <a:ext uri="{FF2B5EF4-FFF2-40B4-BE49-F238E27FC236}">
                    <a16:creationId xmlns:a16="http://schemas.microsoft.com/office/drawing/2014/main" id="{13B2647E-A768-4EA9-9E6C-F03AEB6AC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0" y="3443358"/>
                <a:ext cx="2755921" cy="530142"/>
              </a:xfrm>
              <a:prstGeom prst="rect">
                <a:avLst/>
              </a:prstGeom>
              <a:blipFill>
                <a:blip r:embed="rId5"/>
                <a:stretch>
                  <a:fillRect l="-664" t="-16092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副標題 2">
                <a:extLst>
                  <a:ext uri="{FF2B5EF4-FFF2-40B4-BE49-F238E27FC236}">
                    <a16:creationId xmlns:a16="http://schemas.microsoft.com/office/drawing/2014/main" id="{8E8A9994-EA7C-4609-8149-E4B9DA172D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38404" y="3429000"/>
                <a:ext cx="6332457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TW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: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係數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權重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)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變化量</a:t>
                </a:r>
              </a:p>
            </p:txBody>
          </p:sp>
        </mc:Choice>
        <mc:Fallback xmlns="">
          <p:sp>
            <p:nvSpPr>
              <p:cNvPr id="9" name="副標題 2">
                <a:extLst>
                  <a:ext uri="{FF2B5EF4-FFF2-40B4-BE49-F238E27FC236}">
                    <a16:creationId xmlns:a16="http://schemas.microsoft.com/office/drawing/2014/main" id="{8E8A9994-EA7C-4609-8149-E4B9DA172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404" y="3429000"/>
                <a:ext cx="6332457" cy="530142"/>
              </a:xfrm>
              <a:prstGeom prst="rect">
                <a:avLst/>
              </a:prstGeom>
              <a:blipFill>
                <a:blip r:embed="rId6"/>
                <a:stretch>
                  <a:fillRect l="-192" t="-16279" b="-58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副標題 2">
                <a:extLst>
                  <a:ext uri="{FF2B5EF4-FFF2-40B4-BE49-F238E27FC236}">
                    <a16:creationId xmlns:a16="http://schemas.microsoft.com/office/drawing/2014/main" id="{FD62F2F8-4BBE-4CB8-90FC-55444FED35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55024" y="4658651"/>
                <a:ext cx="2329068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𝑦</m:t>
                          </m:r>
                        </m:e>
                      </m:acc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−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𝑦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=∆</m:t>
                      </m:r>
                      <m:r>
                        <a:rPr lang="en-US" altLang="zh-TW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𝑤𝑥</m:t>
                      </m:r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副標題 2">
                <a:extLst>
                  <a:ext uri="{FF2B5EF4-FFF2-40B4-BE49-F238E27FC236}">
                    <a16:creationId xmlns:a16="http://schemas.microsoft.com/office/drawing/2014/main" id="{FD62F2F8-4BBE-4CB8-90FC-55444FED3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024" y="4658651"/>
                <a:ext cx="2329068" cy="530142"/>
              </a:xfrm>
              <a:prstGeom prst="rect">
                <a:avLst/>
              </a:prstGeom>
              <a:blipFill>
                <a:blip r:embed="rId7"/>
                <a:stretch>
                  <a:fillRect t="-9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8E7B0754-BA79-44F6-83AC-04464550F3F4}"/>
              </a:ext>
            </a:extLst>
          </p:cNvPr>
          <p:cNvSpPr/>
          <p:nvPr/>
        </p:nvSpPr>
        <p:spPr>
          <a:xfrm>
            <a:off x="1199578" y="1086561"/>
            <a:ext cx="1516185" cy="530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定義模型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1A57E8-FEAC-4F1F-BCF9-42884C200B41}"/>
              </a:ext>
            </a:extLst>
          </p:cNvPr>
          <p:cNvSpPr/>
          <p:nvPr/>
        </p:nvSpPr>
        <p:spPr>
          <a:xfrm>
            <a:off x="1199579" y="2228065"/>
            <a:ext cx="1516185" cy="530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定義誤差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副標題 2">
                <a:extLst>
                  <a:ext uri="{FF2B5EF4-FFF2-40B4-BE49-F238E27FC236}">
                    <a16:creationId xmlns:a16="http://schemas.microsoft.com/office/drawing/2014/main" id="{49F2A2B4-68FD-475F-B766-71D13A61B7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98223" y="4489628"/>
                <a:ext cx="2755921" cy="8681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L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副標題 2">
                <a:extLst>
                  <a:ext uri="{FF2B5EF4-FFF2-40B4-BE49-F238E27FC236}">
                    <a16:creationId xmlns:a16="http://schemas.microsoft.com/office/drawing/2014/main" id="{49F2A2B4-68FD-475F-B766-71D13A61B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223" y="4489628"/>
                <a:ext cx="2755921" cy="8681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B59D456A-E577-4841-8C63-E91D66CF9500}"/>
              </a:ext>
            </a:extLst>
          </p:cNvPr>
          <p:cNvSpPr/>
          <p:nvPr/>
        </p:nvSpPr>
        <p:spPr>
          <a:xfrm>
            <a:off x="660317" y="3293599"/>
            <a:ext cx="2594705" cy="800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Pick the best function</a:t>
            </a:r>
            <a:endParaRPr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531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4" grpId="0" animBg="1"/>
      <p:bldP spid="15" grpId="0" animBg="1"/>
      <p:bldP spid="16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FBB5EFCE-E91A-4D72-957A-569BE7C7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分類機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D6538162-0020-4616-8440-CCFD67D6CCA6}"/>
              </a:ext>
            </a:extLst>
          </p:cNvPr>
          <p:cNvSpPr/>
          <p:nvPr/>
        </p:nvSpPr>
        <p:spPr>
          <a:xfrm>
            <a:off x="4909275" y="774870"/>
            <a:ext cx="1728128" cy="13191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分類機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1BF8316-F7B6-437D-A825-011BCEFD8124}"/>
              </a:ext>
            </a:extLst>
          </p:cNvPr>
          <p:cNvSpPr/>
          <p:nvPr/>
        </p:nvSpPr>
        <p:spPr>
          <a:xfrm>
            <a:off x="1468163" y="984213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問題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9085426-7A47-4CBB-9DEB-0FA48C60A9AB}"/>
              </a:ext>
            </a:extLst>
          </p:cNvPr>
          <p:cNvSpPr/>
          <p:nvPr/>
        </p:nvSpPr>
        <p:spPr>
          <a:xfrm>
            <a:off x="8460731" y="924462"/>
            <a:ext cx="2595291" cy="10199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答案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DF51652-B47A-4E3C-9F3B-E9AC5F91E5D1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3085947" y="1434461"/>
            <a:ext cx="1823328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3AC4EF8-97F0-4C33-AEE2-4D634A37EC22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6637403" y="1434461"/>
            <a:ext cx="1823328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1C13FDBE-F836-4D2E-AC9F-011E5C9B3446}"/>
              </a:ext>
            </a:extLst>
          </p:cNvPr>
          <p:cNvSpPr/>
          <p:nvPr/>
        </p:nvSpPr>
        <p:spPr>
          <a:xfrm>
            <a:off x="4909275" y="2979501"/>
            <a:ext cx="1728128" cy="13191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分類機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5E00D007-86FC-4172-AFEF-B605D35F9AF5}"/>
              </a:ext>
            </a:extLst>
          </p:cNvPr>
          <p:cNvCxnSpPr>
            <a:cxnSpLocks/>
            <a:stCxn id="27" idx="3"/>
            <a:endCxn id="19" idx="2"/>
          </p:cNvCxnSpPr>
          <p:nvPr/>
        </p:nvCxnSpPr>
        <p:spPr>
          <a:xfrm>
            <a:off x="2926320" y="3639092"/>
            <a:ext cx="1982955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A3DF3F5-FBF1-4905-B6BB-A11C4577405C}"/>
              </a:ext>
            </a:extLst>
          </p:cNvPr>
          <p:cNvCxnSpPr>
            <a:cxnSpLocks/>
            <a:stCxn id="19" idx="6"/>
            <a:endCxn id="29" idx="2"/>
          </p:cNvCxnSpPr>
          <p:nvPr/>
        </p:nvCxnSpPr>
        <p:spPr>
          <a:xfrm flipV="1">
            <a:off x="6637403" y="2957742"/>
            <a:ext cx="1823328" cy="68135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圖片 26">
            <a:extLst>
              <a:ext uri="{FF2B5EF4-FFF2-40B4-BE49-F238E27FC236}">
                <a16:creationId xmlns:a16="http://schemas.microsoft.com/office/drawing/2014/main" id="{96C3E97C-39C4-4657-A38F-79B5A9BA3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790" y="3137083"/>
            <a:ext cx="1298530" cy="1004018"/>
          </a:xfrm>
          <a:prstGeom prst="rect">
            <a:avLst/>
          </a:prstGeom>
        </p:spPr>
      </p:pic>
      <p:sp>
        <p:nvSpPr>
          <p:cNvPr id="29" name="橢圓 28">
            <a:extLst>
              <a:ext uri="{FF2B5EF4-FFF2-40B4-BE49-F238E27FC236}">
                <a16:creationId xmlns:a16="http://schemas.microsoft.com/office/drawing/2014/main" id="{7EF12B7F-3B4F-4DE1-9918-A07AC5F2B08E}"/>
              </a:ext>
            </a:extLst>
          </p:cNvPr>
          <p:cNvSpPr/>
          <p:nvPr/>
        </p:nvSpPr>
        <p:spPr>
          <a:xfrm>
            <a:off x="8460731" y="2447743"/>
            <a:ext cx="2595291" cy="10199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98% ‘ Cat’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A1925865-0DE6-488C-9661-485F8318D136}"/>
              </a:ext>
            </a:extLst>
          </p:cNvPr>
          <p:cNvSpPr/>
          <p:nvPr/>
        </p:nvSpPr>
        <p:spPr>
          <a:xfrm>
            <a:off x="1468163" y="5182635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物件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0DF432FB-47B3-4A25-8955-E855F6D8C2C9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3085947" y="5632883"/>
            <a:ext cx="1760805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A617ACF9-BB3E-494C-8353-818CADBD0FE4}"/>
              </a:ext>
            </a:extLst>
          </p:cNvPr>
          <p:cNvSpPr/>
          <p:nvPr/>
        </p:nvSpPr>
        <p:spPr>
          <a:xfrm>
            <a:off x="4909275" y="4973292"/>
            <a:ext cx="1728128" cy="13191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Func</a:t>
            </a:r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7191D5B-BC56-4342-894B-CFC892842C3B}"/>
              </a:ext>
            </a:extLst>
          </p:cNvPr>
          <p:cNvCxnSpPr>
            <a:cxnSpLocks/>
            <a:stCxn id="34" idx="6"/>
            <a:endCxn id="38" idx="2"/>
          </p:cNvCxnSpPr>
          <p:nvPr/>
        </p:nvCxnSpPr>
        <p:spPr>
          <a:xfrm>
            <a:off x="6637403" y="5632883"/>
            <a:ext cx="1728330" cy="18411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>
            <a:extLst>
              <a:ext uri="{FF2B5EF4-FFF2-40B4-BE49-F238E27FC236}">
                <a16:creationId xmlns:a16="http://schemas.microsoft.com/office/drawing/2014/main" id="{E6AB1F03-03EF-429C-B53F-E1AE0D63CBA5}"/>
              </a:ext>
            </a:extLst>
          </p:cNvPr>
          <p:cNvSpPr/>
          <p:nvPr/>
        </p:nvSpPr>
        <p:spPr>
          <a:xfrm>
            <a:off x="8365733" y="5141295"/>
            <a:ext cx="2595291" cy="10199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output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566ADC2D-4E96-41C3-A531-F0A0FD71FF49}"/>
              </a:ext>
            </a:extLst>
          </p:cNvPr>
          <p:cNvSpPr/>
          <p:nvPr/>
        </p:nvSpPr>
        <p:spPr>
          <a:xfrm>
            <a:off x="8460731" y="3788684"/>
            <a:ext cx="2595291" cy="10199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2% ‘ dog’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ECA309B-1E7D-4077-A316-0ABEECCFA90E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637403" y="3639092"/>
            <a:ext cx="1823328" cy="659591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947" y="1438469"/>
            <a:ext cx="4744179" cy="439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4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9" grpId="0" animBg="1"/>
      <p:bldP spid="30" grpId="0" animBg="1"/>
      <p:bldP spid="34" grpId="0" animBg="1"/>
      <p:bldP spid="38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B28D193-89E5-4F12-94C9-EADF0E57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分類機</a:t>
            </a:r>
            <a:r>
              <a:rPr lang="en-US" altLang="zh-TW" dirty="0"/>
              <a:t>?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61003B5-A567-4661-8C13-73C99E46E099}"/>
              </a:ext>
            </a:extLst>
          </p:cNvPr>
          <p:cNvCxnSpPr>
            <a:cxnSpLocks/>
          </p:cNvCxnSpPr>
          <p:nvPr/>
        </p:nvCxnSpPr>
        <p:spPr>
          <a:xfrm>
            <a:off x="687754" y="4775200"/>
            <a:ext cx="4329723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3AB0F80-E1A5-42EF-812A-82F13F7E984C}"/>
              </a:ext>
            </a:extLst>
          </p:cNvPr>
          <p:cNvCxnSpPr>
            <a:cxnSpLocks/>
          </p:cNvCxnSpPr>
          <p:nvPr/>
        </p:nvCxnSpPr>
        <p:spPr>
          <a:xfrm flipV="1">
            <a:off x="687754" y="1152770"/>
            <a:ext cx="0" cy="362243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72E9FBB0-46B5-401D-A0F4-145165C33D15}"/>
              </a:ext>
            </a:extLst>
          </p:cNvPr>
          <p:cNvSpPr/>
          <p:nvPr/>
        </p:nvSpPr>
        <p:spPr>
          <a:xfrm>
            <a:off x="3851855" y="3297519"/>
            <a:ext cx="290280" cy="2629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5BEB1AD0-2B28-4336-8AC3-F3CD1BC4D229}"/>
              </a:ext>
            </a:extLst>
          </p:cNvPr>
          <p:cNvSpPr/>
          <p:nvPr/>
        </p:nvSpPr>
        <p:spPr>
          <a:xfrm>
            <a:off x="1714348" y="1819839"/>
            <a:ext cx="290280" cy="26296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B6BD831A-FD91-4731-8975-F737D90751C1}"/>
              </a:ext>
            </a:extLst>
          </p:cNvPr>
          <p:cNvCxnSpPr>
            <a:cxnSpLocks/>
          </p:cNvCxnSpPr>
          <p:nvPr/>
        </p:nvCxnSpPr>
        <p:spPr>
          <a:xfrm flipV="1">
            <a:off x="687753" y="1202762"/>
            <a:ext cx="4218354" cy="357243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F8BC2C5-7801-42FB-9409-3CD420B12E5A}"/>
                  </a:ext>
                </a:extLst>
              </p:cNvPr>
              <p:cNvSpPr/>
              <p:nvPr/>
            </p:nvSpPr>
            <p:spPr>
              <a:xfrm>
                <a:off x="4722115" y="494903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F8BC2C5-7801-42FB-9409-3CD420B12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115" y="4949037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副標題 2">
                <a:extLst>
                  <a:ext uri="{FF2B5EF4-FFF2-40B4-BE49-F238E27FC236}">
                    <a16:creationId xmlns:a16="http://schemas.microsoft.com/office/drawing/2014/main" id="{5508085C-5FE5-4A33-8121-74D54AC080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61933" y="937691"/>
                <a:ext cx="1553349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y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altLang="zh-TW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2" name="副標題 2">
                <a:extLst>
                  <a:ext uri="{FF2B5EF4-FFF2-40B4-BE49-F238E27FC236}">
                    <a16:creationId xmlns:a16="http://schemas.microsoft.com/office/drawing/2014/main" id="{5508085C-5FE5-4A33-8121-74D54AC08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933" y="937691"/>
                <a:ext cx="1553349" cy="530142"/>
              </a:xfrm>
              <a:prstGeom prst="rect">
                <a:avLst/>
              </a:prstGeom>
              <a:blipFill>
                <a:blip r:embed="rId3"/>
                <a:stretch>
                  <a:fillRect l="-1176" t="-16092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副標題 2">
                <a:extLst>
                  <a:ext uri="{FF2B5EF4-FFF2-40B4-BE49-F238E27FC236}">
                    <a16:creationId xmlns:a16="http://schemas.microsoft.com/office/drawing/2014/main" id="{89DFCD26-1DB7-48DC-BAB7-13E04C5887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39846" y="1620452"/>
                <a:ext cx="1553349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a:rPr lang="en-US" altLang="zh-TW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5" name="副標題 2">
                <a:extLst>
                  <a:ext uri="{FF2B5EF4-FFF2-40B4-BE49-F238E27FC236}">
                    <a16:creationId xmlns:a16="http://schemas.microsoft.com/office/drawing/2014/main" id="{89DFCD26-1DB7-48DC-BAB7-13E04C588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846" y="1620452"/>
                <a:ext cx="1553349" cy="5301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28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B28D193-89E5-4F12-94C9-EADF0E57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分類機</a:t>
            </a:r>
            <a:r>
              <a:rPr lang="en-US" altLang="zh-TW" dirty="0"/>
              <a:t>?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61003B5-A567-4661-8C13-73C99E46E099}"/>
              </a:ext>
            </a:extLst>
          </p:cNvPr>
          <p:cNvCxnSpPr>
            <a:cxnSpLocks/>
          </p:cNvCxnSpPr>
          <p:nvPr/>
        </p:nvCxnSpPr>
        <p:spPr>
          <a:xfrm>
            <a:off x="687754" y="4775200"/>
            <a:ext cx="4329723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3AB0F80-E1A5-42EF-812A-82F13F7E984C}"/>
              </a:ext>
            </a:extLst>
          </p:cNvPr>
          <p:cNvCxnSpPr>
            <a:cxnSpLocks/>
          </p:cNvCxnSpPr>
          <p:nvPr/>
        </p:nvCxnSpPr>
        <p:spPr>
          <a:xfrm flipV="1">
            <a:off x="687754" y="1152770"/>
            <a:ext cx="0" cy="362243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72E9FBB0-46B5-401D-A0F4-145165C33D15}"/>
              </a:ext>
            </a:extLst>
          </p:cNvPr>
          <p:cNvSpPr/>
          <p:nvPr/>
        </p:nvSpPr>
        <p:spPr>
          <a:xfrm>
            <a:off x="3851855" y="3297519"/>
            <a:ext cx="290280" cy="2629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5BEB1AD0-2B28-4336-8AC3-F3CD1BC4D229}"/>
              </a:ext>
            </a:extLst>
          </p:cNvPr>
          <p:cNvSpPr/>
          <p:nvPr/>
        </p:nvSpPr>
        <p:spPr>
          <a:xfrm>
            <a:off x="1714348" y="1819839"/>
            <a:ext cx="290280" cy="26296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38F46A0-B6BF-4064-80E1-4E66F54D9F0F}"/>
              </a:ext>
            </a:extLst>
          </p:cNvPr>
          <p:cNvCxnSpPr>
            <a:cxnSpLocks/>
          </p:cNvCxnSpPr>
          <p:nvPr/>
        </p:nvCxnSpPr>
        <p:spPr>
          <a:xfrm flipV="1">
            <a:off x="687754" y="4449141"/>
            <a:ext cx="4329723" cy="3260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箭號: 左-右雙向 28">
            <a:extLst>
              <a:ext uri="{FF2B5EF4-FFF2-40B4-BE49-F238E27FC236}">
                <a16:creationId xmlns:a16="http://schemas.microsoft.com/office/drawing/2014/main" id="{96B79810-0D5A-4E35-B871-FFA7FEAB211A}"/>
              </a:ext>
            </a:extLst>
          </p:cNvPr>
          <p:cNvSpPr/>
          <p:nvPr/>
        </p:nvSpPr>
        <p:spPr>
          <a:xfrm rot="16200000">
            <a:off x="4111752" y="3431813"/>
            <a:ext cx="1483203" cy="281354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073E074-7CE0-4A7D-B89C-3E9AD51BEF48}"/>
              </a:ext>
            </a:extLst>
          </p:cNvPr>
          <p:cNvSpPr/>
          <p:nvPr/>
        </p:nvSpPr>
        <p:spPr>
          <a:xfrm>
            <a:off x="5474593" y="4171889"/>
            <a:ext cx="1516185" cy="530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定義模型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副標題 2">
                <a:extLst>
                  <a:ext uri="{FF2B5EF4-FFF2-40B4-BE49-F238E27FC236}">
                    <a16:creationId xmlns:a16="http://schemas.microsoft.com/office/drawing/2014/main" id="{5129B83E-681C-4948-9617-5476C5E4E8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94286" y="2360898"/>
                <a:ext cx="1723292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L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y</m:t>
                    </m:r>
                    <m:r>
                      <a:rPr lang="en-US" altLang="zh-TW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TW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𝑦</m:t>
                        </m:r>
                      </m:e>
                    </m:acc>
                  </m:oMath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3" name="副標題 2">
                <a:extLst>
                  <a:ext uri="{FF2B5EF4-FFF2-40B4-BE49-F238E27FC236}">
                    <a16:creationId xmlns:a16="http://schemas.microsoft.com/office/drawing/2014/main" id="{5129B83E-681C-4948-9617-5476C5E4E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286" y="2360898"/>
                <a:ext cx="1723292" cy="530142"/>
              </a:xfrm>
              <a:prstGeom prst="rect">
                <a:avLst/>
              </a:prstGeom>
              <a:blipFill>
                <a:blip r:embed="rId3"/>
                <a:stretch>
                  <a:fillRect l="-1064" t="-16092" r="-7447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副標題 2">
                <a:extLst>
                  <a:ext uri="{FF2B5EF4-FFF2-40B4-BE49-F238E27FC236}">
                    <a16:creationId xmlns:a16="http://schemas.microsoft.com/office/drawing/2014/main" id="{EA727CCF-72C9-47FC-B6F7-5D62CC142F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87369" y="2360898"/>
                <a:ext cx="2501209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𝑦</m:t>
                        </m:r>
                      </m:e>
                    </m:acc>
                    <m:r>
                      <a:rPr lang="en-US" altLang="zh-TW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: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目標值 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真值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)</a:t>
                </a:r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4" name="副標題 2">
                <a:extLst>
                  <a:ext uri="{FF2B5EF4-FFF2-40B4-BE49-F238E27FC236}">
                    <a16:creationId xmlns:a16="http://schemas.microsoft.com/office/drawing/2014/main" id="{EA727CCF-72C9-47FC-B6F7-5D62CC142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369" y="2360898"/>
                <a:ext cx="2501209" cy="530142"/>
              </a:xfrm>
              <a:prstGeom prst="rect">
                <a:avLst/>
              </a:prstGeom>
              <a:blipFill>
                <a:blip r:embed="rId4"/>
                <a:stretch>
                  <a:fillRect l="-732" t="-16092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>
            <a:extLst>
              <a:ext uri="{FF2B5EF4-FFF2-40B4-BE49-F238E27FC236}">
                <a16:creationId xmlns:a16="http://schemas.microsoft.com/office/drawing/2014/main" id="{D80EC10F-9F52-410B-B0CB-C6229F3CD561}"/>
              </a:ext>
            </a:extLst>
          </p:cNvPr>
          <p:cNvSpPr/>
          <p:nvPr/>
        </p:nvSpPr>
        <p:spPr>
          <a:xfrm>
            <a:off x="5108310" y="2360898"/>
            <a:ext cx="1516185" cy="530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定義誤差</a:t>
            </a:r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B6BD831A-FD91-4731-8975-F737D90751C1}"/>
              </a:ext>
            </a:extLst>
          </p:cNvPr>
          <p:cNvCxnSpPr>
            <a:cxnSpLocks/>
          </p:cNvCxnSpPr>
          <p:nvPr/>
        </p:nvCxnSpPr>
        <p:spPr>
          <a:xfrm flipV="1">
            <a:off x="687754" y="2625969"/>
            <a:ext cx="4218354" cy="214923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副標題 2">
                <a:extLst>
                  <a:ext uri="{FF2B5EF4-FFF2-40B4-BE49-F238E27FC236}">
                    <a16:creationId xmlns:a16="http://schemas.microsoft.com/office/drawing/2014/main" id="{E189BA78-E661-40A4-8719-FDF0383E3A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45760" y="396035"/>
                <a:ext cx="2755921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𝑦</m:t>
                        </m:r>
                      </m:e>
                    </m:acc>
                    <m:r>
                      <a:rPr lang="en-US" altLang="zh-TW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=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+∆</m:t>
                    </m:r>
                    <m:r>
                      <a:rPr lang="en-US" altLang="zh-TW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)x</a:t>
                </a:r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4" name="副標題 2">
                <a:extLst>
                  <a:ext uri="{FF2B5EF4-FFF2-40B4-BE49-F238E27FC236}">
                    <a16:creationId xmlns:a16="http://schemas.microsoft.com/office/drawing/2014/main" id="{E189BA78-E661-40A4-8719-FDF0383E3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760" y="396035"/>
                <a:ext cx="2755921" cy="530142"/>
              </a:xfrm>
              <a:prstGeom prst="rect">
                <a:avLst/>
              </a:prstGeom>
              <a:blipFill>
                <a:blip r:embed="rId5"/>
                <a:stretch>
                  <a:fillRect l="-664" t="-16092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副標題 2">
                <a:extLst>
                  <a:ext uri="{FF2B5EF4-FFF2-40B4-BE49-F238E27FC236}">
                    <a16:creationId xmlns:a16="http://schemas.microsoft.com/office/drawing/2014/main" id="{A6D3B310-F0E6-40CD-8CE9-05CD27B5B9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74857" y="381677"/>
                <a:ext cx="3260584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TW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: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係數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權重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)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變化量</a:t>
                </a:r>
              </a:p>
            </p:txBody>
          </p:sp>
        </mc:Choice>
        <mc:Fallback xmlns="">
          <p:sp>
            <p:nvSpPr>
              <p:cNvPr id="45" name="副標題 2">
                <a:extLst>
                  <a:ext uri="{FF2B5EF4-FFF2-40B4-BE49-F238E27FC236}">
                    <a16:creationId xmlns:a16="http://schemas.microsoft.com/office/drawing/2014/main" id="{A6D3B310-F0E6-40CD-8CE9-05CD27B5B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857" y="381677"/>
                <a:ext cx="3260584" cy="530142"/>
              </a:xfrm>
              <a:prstGeom prst="rect">
                <a:avLst/>
              </a:prstGeom>
              <a:blipFill>
                <a:blip r:embed="rId6"/>
                <a:stretch>
                  <a:fillRect l="-561" t="-16092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副標題 2">
                <a:extLst>
                  <a:ext uri="{FF2B5EF4-FFF2-40B4-BE49-F238E27FC236}">
                    <a16:creationId xmlns:a16="http://schemas.microsoft.com/office/drawing/2014/main" id="{45B26DE9-96E1-47AC-908A-732C17FFC4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73616" y="956552"/>
                <a:ext cx="2329068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𝑦</m:t>
                          </m:r>
                        </m:e>
                      </m:acc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−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𝑦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=∆</m:t>
                      </m:r>
                      <m:r>
                        <a:rPr lang="en-US" altLang="zh-TW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𝑤𝑥</m:t>
                      </m:r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6" name="副標題 2">
                <a:extLst>
                  <a:ext uri="{FF2B5EF4-FFF2-40B4-BE49-F238E27FC236}">
                    <a16:creationId xmlns:a16="http://schemas.microsoft.com/office/drawing/2014/main" id="{45B26DE9-96E1-47AC-908A-732C17FFC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616" y="956552"/>
                <a:ext cx="2329068" cy="530142"/>
              </a:xfrm>
              <a:prstGeom prst="rect">
                <a:avLst/>
              </a:prstGeom>
              <a:blipFill>
                <a:blip r:embed="rId7"/>
                <a:stretch>
                  <a:fillRect t="-9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副標題 2">
                <a:extLst>
                  <a:ext uri="{FF2B5EF4-FFF2-40B4-BE49-F238E27FC236}">
                    <a16:creationId xmlns:a16="http://schemas.microsoft.com/office/drawing/2014/main" id="{CC249A39-38EC-4A09-AE12-F4F9060DCA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01460" y="864937"/>
                <a:ext cx="2755921" cy="8681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L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7" name="副標題 2">
                <a:extLst>
                  <a:ext uri="{FF2B5EF4-FFF2-40B4-BE49-F238E27FC236}">
                    <a16:creationId xmlns:a16="http://schemas.microsoft.com/office/drawing/2014/main" id="{CC249A39-38EC-4A09-AE12-F4F9060DC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460" y="864937"/>
                <a:ext cx="2755921" cy="8681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>
            <a:extLst>
              <a:ext uri="{FF2B5EF4-FFF2-40B4-BE49-F238E27FC236}">
                <a16:creationId xmlns:a16="http://schemas.microsoft.com/office/drawing/2014/main" id="{F62811AA-DE0C-4F44-A005-7A60A35746A5}"/>
              </a:ext>
            </a:extLst>
          </p:cNvPr>
          <p:cNvSpPr/>
          <p:nvPr/>
        </p:nvSpPr>
        <p:spPr>
          <a:xfrm>
            <a:off x="3297342" y="474698"/>
            <a:ext cx="2594705" cy="800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Pick the best function</a:t>
            </a:r>
            <a:endParaRPr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F8BC2C5-7801-42FB-9409-3CD420B12E5A}"/>
                  </a:ext>
                </a:extLst>
              </p:cNvPr>
              <p:cNvSpPr/>
              <p:nvPr/>
            </p:nvSpPr>
            <p:spPr>
              <a:xfrm>
                <a:off x="4722115" y="494903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F8BC2C5-7801-42FB-9409-3CD420B12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115" y="4949037"/>
                <a:ext cx="36798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5FE7583-C95E-465E-9F72-3A3858F6A739}"/>
                  </a:ext>
                </a:extLst>
              </p:cNvPr>
              <p:cNvSpPr txBox="1"/>
              <p:nvPr/>
            </p:nvSpPr>
            <p:spPr>
              <a:xfrm>
                <a:off x="7257872" y="4264475"/>
                <a:ext cx="12460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5FE7583-C95E-465E-9F72-3A3858F6A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872" y="4264475"/>
                <a:ext cx="1246047" cy="369332"/>
              </a:xfrm>
              <a:prstGeom prst="rect">
                <a:avLst/>
              </a:prstGeom>
              <a:blipFill>
                <a:blip r:embed="rId10"/>
                <a:stretch>
                  <a:fillRect l="-5882" r="-245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85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3" grpId="0"/>
      <p:bldP spid="34" grpId="0"/>
      <p:bldP spid="35" grpId="0" animBg="1"/>
      <p:bldP spid="44" grpId="0"/>
      <p:bldP spid="45" grpId="0"/>
      <p:bldP spid="46" grpId="0"/>
      <p:bldP spid="47" grpId="0"/>
      <p:bldP spid="48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B28D193-89E5-4F12-94C9-EADF0E57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分類機</a:t>
            </a:r>
            <a:r>
              <a:rPr lang="en-US" altLang="zh-TW" dirty="0"/>
              <a:t>?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61003B5-A567-4661-8C13-73C99E46E099}"/>
              </a:ext>
            </a:extLst>
          </p:cNvPr>
          <p:cNvCxnSpPr>
            <a:cxnSpLocks/>
          </p:cNvCxnSpPr>
          <p:nvPr/>
        </p:nvCxnSpPr>
        <p:spPr>
          <a:xfrm>
            <a:off x="687754" y="4775200"/>
            <a:ext cx="4329723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3AB0F80-E1A5-42EF-812A-82F13F7E984C}"/>
              </a:ext>
            </a:extLst>
          </p:cNvPr>
          <p:cNvCxnSpPr>
            <a:cxnSpLocks/>
          </p:cNvCxnSpPr>
          <p:nvPr/>
        </p:nvCxnSpPr>
        <p:spPr>
          <a:xfrm flipV="1">
            <a:off x="687754" y="1152770"/>
            <a:ext cx="0" cy="362243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72E9FBB0-46B5-401D-A0F4-145165C33D15}"/>
              </a:ext>
            </a:extLst>
          </p:cNvPr>
          <p:cNvSpPr/>
          <p:nvPr/>
        </p:nvSpPr>
        <p:spPr>
          <a:xfrm>
            <a:off x="3851855" y="3297519"/>
            <a:ext cx="290280" cy="2629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5BEB1AD0-2B28-4336-8AC3-F3CD1BC4D229}"/>
              </a:ext>
            </a:extLst>
          </p:cNvPr>
          <p:cNvSpPr/>
          <p:nvPr/>
        </p:nvSpPr>
        <p:spPr>
          <a:xfrm>
            <a:off x="1714348" y="1819839"/>
            <a:ext cx="290280" cy="26296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38F46A0-B6BF-4064-80E1-4E66F54D9F0F}"/>
              </a:ext>
            </a:extLst>
          </p:cNvPr>
          <p:cNvCxnSpPr>
            <a:cxnSpLocks/>
          </p:cNvCxnSpPr>
          <p:nvPr/>
        </p:nvCxnSpPr>
        <p:spPr>
          <a:xfrm flipV="1">
            <a:off x="687754" y="2705100"/>
            <a:ext cx="4055696" cy="20701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副標題 2">
                <a:extLst>
                  <a:ext uri="{FF2B5EF4-FFF2-40B4-BE49-F238E27FC236}">
                    <a16:creationId xmlns:a16="http://schemas.microsoft.com/office/drawing/2014/main" id="{4FEA238A-FCCC-4BCF-9826-2C9694CC71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97586" y="2433843"/>
                <a:ext cx="1553349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y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1" name="副標題 2">
                <a:extLst>
                  <a:ext uri="{FF2B5EF4-FFF2-40B4-BE49-F238E27FC236}">
                    <a16:creationId xmlns:a16="http://schemas.microsoft.com/office/drawing/2014/main" id="{4FEA238A-FCCC-4BCF-9826-2C9694CC7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86" y="2433843"/>
                <a:ext cx="1553349" cy="530142"/>
              </a:xfrm>
              <a:prstGeom prst="rect">
                <a:avLst/>
              </a:prstGeom>
              <a:blipFill>
                <a:blip r:embed="rId2"/>
                <a:stretch>
                  <a:fillRect l="-1176" t="-16092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副標題 2">
                <a:extLst>
                  <a:ext uri="{FF2B5EF4-FFF2-40B4-BE49-F238E27FC236}">
                    <a16:creationId xmlns:a16="http://schemas.microsoft.com/office/drawing/2014/main" id="{5129B83E-681C-4948-9617-5476C5E4E8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98820" y="1467256"/>
                <a:ext cx="1723292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L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y</m:t>
                    </m:r>
                    <m:r>
                      <a:rPr lang="en-US" altLang="zh-TW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TW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𝑦</m:t>
                        </m:r>
                      </m:e>
                    </m:acc>
                  </m:oMath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3" name="副標題 2">
                <a:extLst>
                  <a:ext uri="{FF2B5EF4-FFF2-40B4-BE49-F238E27FC236}">
                    <a16:creationId xmlns:a16="http://schemas.microsoft.com/office/drawing/2014/main" id="{5129B83E-681C-4948-9617-5476C5E4E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820" y="1467256"/>
                <a:ext cx="1723292" cy="530142"/>
              </a:xfrm>
              <a:prstGeom prst="rect">
                <a:avLst/>
              </a:prstGeom>
              <a:blipFill>
                <a:blip r:embed="rId3"/>
                <a:stretch>
                  <a:fillRect l="-707" t="-16092" r="-7420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箭號: 左-右雙向 15">
            <a:extLst>
              <a:ext uri="{FF2B5EF4-FFF2-40B4-BE49-F238E27FC236}">
                <a16:creationId xmlns:a16="http://schemas.microsoft.com/office/drawing/2014/main" id="{C724F486-7F3B-47A2-B9AB-C3416A10766A}"/>
              </a:ext>
            </a:extLst>
          </p:cNvPr>
          <p:cNvSpPr/>
          <p:nvPr/>
        </p:nvSpPr>
        <p:spPr>
          <a:xfrm rot="16200000">
            <a:off x="1961416" y="2357068"/>
            <a:ext cx="1862509" cy="281354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4BE8970-EAEF-48BA-ABE0-958AB4C88508}"/>
              </a:ext>
            </a:extLst>
          </p:cNvPr>
          <p:cNvCxnSpPr>
            <a:cxnSpLocks/>
          </p:cNvCxnSpPr>
          <p:nvPr/>
        </p:nvCxnSpPr>
        <p:spPr>
          <a:xfrm flipV="1">
            <a:off x="687754" y="1152770"/>
            <a:ext cx="2149231" cy="362243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182E14F-73A0-49D4-8E99-BFD79A354B59}"/>
                  </a:ext>
                </a:extLst>
              </p:cNvPr>
              <p:cNvSpPr/>
              <p:nvPr/>
            </p:nvSpPr>
            <p:spPr>
              <a:xfrm>
                <a:off x="4722115" y="494903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182E14F-73A0-49D4-8E99-BFD79A354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115" y="4949037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13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6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3292</TotalTime>
  <Words>788</Words>
  <Application>Microsoft Office PowerPoint</Application>
  <PresentationFormat>寬螢幕</PresentationFormat>
  <Paragraphs>207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Microsoft YaHei</vt:lpstr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預測機?</vt:lpstr>
      <vt:lpstr>Like our practice…</vt:lpstr>
      <vt:lpstr>PowerPoint 簡報</vt:lpstr>
      <vt:lpstr>About Math</vt:lpstr>
      <vt:lpstr>分類機?</vt:lpstr>
      <vt:lpstr>分類機?</vt:lpstr>
      <vt:lpstr>分類機?</vt:lpstr>
      <vt:lpstr>分類機?</vt:lpstr>
      <vt:lpstr>分類機?</vt:lpstr>
      <vt:lpstr>About Math</vt:lpstr>
      <vt:lpstr>分類機?</vt:lpstr>
      <vt:lpstr>分類機?</vt:lpstr>
      <vt:lpstr>PowerPoint 簡報</vt:lpstr>
      <vt:lpstr>Machine Learning is so simple …</vt:lpstr>
      <vt:lpstr>線性分類器的不足…</vt:lpstr>
      <vt:lpstr>線性分類器的不足…</vt:lpstr>
      <vt:lpstr>PowerPoint 簡報</vt:lpstr>
      <vt:lpstr>PowerPoint 簡報</vt:lpstr>
      <vt:lpstr>A neuron</vt:lpstr>
      <vt:lpstr>A neuron</vt:lpstr>
      <vt:lpstr>A neuron network</vt:lpstr>
      <vt:lpstr>PowerPoint 簡報</vt:lpstr>
      <vt:lpstr>Why use sigmoid function?</vt:lpstr>
      <vt:lpstr>Why use sigmoid function?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熠程 黃</dc:creator>
  <cp:lastModifiedBy>Miller.Huang(黃熠程)</cp:lastModifiedBy>
  <cp:revision>107</cp:revision>
  <dcterms:created xsi:type="dcterms:W3CDTF">2022-01-09T05:26:30Z</dcterms:created>
  <dcterms:modified xsi:type="dcterms:W3CDTF">2022-03-16T12:26:06Z</dcterms:modified>
</cp:coreProperties>
</file>