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687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096360"/>
            <a:ext cx="822888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687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3880" y="3096360"/>
            <a:ext cx="40154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457200" y="3096360"/>
            <a:ext cx="40154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687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629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629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6" name="" descr=""/>
          <p:cNvPicPr/>
          <p:nvPr/>
        </p:nvPicPr>
        <p:blipFill>
          <a:blip r:embed="rId2"/>
          <a:stretch/>
        </p:blipFill>
        <p:spPr>
          <a:xfrm>
            <a:off x="2297160" y="1200240"/>
            <a:ext cx="4548960" cy="3629520"/>
          </a:xfrm>
          <a:prstGeom prst="rect">
            <a:avLst/>
          </a:prstGeom>
          <a:ln>
            <a:noFill/>
          </a:ln>
        </p:spPr>
      </p:pic>
      <p:pic>
        <p:nvPicPr>
          <p:cNvPr id="67" name="" descr=""/>
          <p:cNvPicPr/>
          <p:nvPr/>
        </p:nvPicPr>
        <p:blipFill>
          <a:blip r:embed="rId3"/>
          <a:stretch/>
        </p:blipFill>
        <p:spPr>
          <a:xfrm>
            <a:off x="2297160" y="1200240"/>
            <a:ext cx="4548960" cy="3629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687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8880" cy="362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687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629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687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629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629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687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687888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687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3096360"/>
            <a:ext cx="40154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629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687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8880" cy="362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687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629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3880" y="3096360"/>
            <a:ext cx="40154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687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096360"/>
            <a:ext cx="822888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687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096360"/>
            <a:ext cx="822888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687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3880" y="3096360"/>
            <a:ext cx="40154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57200" y="3096360"/>
            <a:ext cx="40154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687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629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629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2297160" y="1200240"/>
            <a:ext cx="4548960" cy="362952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3"/>
          <a:stretch/>
        </p:blipFill>
        <p:spPr>
          <a:xfrm>
            <a:off x="2297160" y="1200240"/>
            <a:ext cx="4548960" cy="3629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687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629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687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629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629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687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687888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687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3096360"/>
            <a:ext cx="40154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629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687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629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880" y="3096360"/>
            <a:ext cx="40154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687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096360"/>
            <a:ext cx="8228880" cy="173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39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3134520" cy="514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3240" y="4533840"/>
            <a:ext cx="634320" cy="608760"/>
          </a:xfrm>
          <a:custGeom>
            <a:avLst/>
            <a:gdLst/>
            <a:ahLst/>
            <a:rect l="0" t="0" r="r" b="b"/>
            <a:pathLst>
              <a:path w="401" h="513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3240" y="3924360"/>
            <a:ext cx="634320" cy="608760"/>
          </a:xfrm>
          <a:custGeom>
            <a:avLst/>
            <a:gdLst/>
            <a:ahLst/>
            <a:rect l="0" t="0" r="r" b="b"/>
            <a:pathLst>
              <a:path w="401" h="513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8397720" y="2160"/>
            <a:ext cx="745560" cy="609480"/>
          </a:xfrm>
          <a:custGeom>
            <a:avLst/>
            <a:gdLst/>
            <a:ahLst/>
            <a:rect l="0" t="0" r="r" b="b"/>
            <a:pathLst>
              <a:path w="471" h="606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397720" y="612360"/>
            <a:ext cx="745560" cy="606600"/>
          </a:xfrm>
          <a:custGeom>
            <a:avLst/>
            <a:gdLst/>
            <a:ahLst/>
            <a:rect l="0" t="0" r="r" b="b"/>
            <a:pathLst>
              <a:path w="471" h="603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0" y="0"/>
            <a:ext cx="3134520" cy="514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3240" y="0"/>
            <a:ext cx="634320" cy="608760"/>
          </a:xfrm>
          <a:custGeom>
            <a:avLst/>
            <a:gdLst/>
            <a:ahLst/>
            <a:rect l="0" t="0" r="r" b="b"/>
            <a:pathLst>
              <a:path w="401" h="513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3240" y="1917000"/>
            <a:ext cx="634320" cy="611280"/>
          </a:xfrm>
          <a:custGeom>
            <a:avLst/>
            <a:gdLst/>
            <a:ahLst/>
            <a:rect l="0" t="0" r="r" b="b"/>
            <a:pathLst>
              <a:path w="401" h="515">
                <a:moveTo>
                  <a:pt x="400" y="0"/>
                </a:moveTo>
                <a:lnTo>
                  <a:pt x="0" y="0"/>
                </a:lnTo>
                <a:lnTo>
                  <a:pt x="0" y="514"/>
                </a:lnTo>
                <a:lnTo>
                  <a:pt x="2" y="514"/>
                </a:lnTo>
                <a:lnTo>
                  <a:pt x="400" y="0"/>
                </a:lnTo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3240" y="1307160"/>
            <a:ext cx="634320" cy="608760"/>
          </a:xfrm>
          <a:custGeom>
            <a:avLst/>
            <a:gdLst/>
            <a:ahLst/>
            <a:rect l="0" t="0" r="r" b="b"/>
            <a:pathLst>
              <a:path w="401" h="513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152280" y="1307160"/>
            <a:ext cx="1316880" cy="608760"/>
          </a:xfrm>
          <a:custGeom>
            <a:avLst/>
            <a:gdLst/>
            <a:ahLst/>
            <a:rect l="0" t="0" r="r" b="b"/>
            <a:pathLst>
              <a:path w="831" h="513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152280" y="3226680"/>
            <a:ext cx="1316880" cy="608760"/>
          </a:xfrm>
          <a:custGeom>
            <a:avLst/>
            <a:gdLst/>
            <a:ahLst/>
            <a:rect l="0" t="0" r="r" b="b"/>
            <a:pathLst>
              <a:path w="831" h="513">
                <a:moveTo>
                  <a:pt x="830" y="0"/>
                </a:moveTo>
                <a:lnTo>
                  <a:pt x="398" y="0"/>
                </a:ln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152280" y="2614680"/>
            <a:ext cx="1316880" cy="611280"/>
          </a:xfrm>
          <a:custGeom>
            <a:avLst/>
            <a:gdLst/>
            <a:ahLst/>
            <a:rect l="0" t="0" r="r" b="b"/>
            <a:pathLst>
              <a:path w="831" h="515">
                <a:moveTo>
                  <a:pt x="432" y="0"/>
                </a:moveTo>
                <a:lnTo>
                  <a:pt x="0" y="0"/>
                </a:lnTo>
                <a:lnTo>
                  <a:pt x="398" y="514"/>
                </a:lnTo>
                <a:lnTo>
                  <a:pt x="830" y="514"/>
                </a:lnTo>
                <a:lnTo>
                  <a:pt x="432" y="0"/>
                </a:lnTo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984240" y="2614680"/>
            <a:ext cx="1321560" cy="611280"/>
          </a:xfrm>
          <a:custGeom>
            <a:avLst/>
            <a:gdLst/>
            <a:ahLst/>
            <a:rect l="0" t="0" r="r" b="b"/>
            <a:pathLst>
              <a:path w="834" h="515">
                <a:moveTo>
                  <a:pt x="399" y="514"/>
                </a:moveTo>
                <a:lnTo>
                  <a:pt x="833" y="514"/>
                </a:lnTo>
                <a:lnTo>
                  <a:pt x="435" y="0"/>
                </a:lnTo>
                <a:lnTo>
                  <a:pt x="0" y="0"/>
                </a:lnTo>
                <a:lnTo>
                  <a:pt x="399" y="514"/>
                </a:lnTo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3240" y="2614680"/>
            <a:ext cx="634320" cy="611280"/>
          </a:xfrm>
          <a:custGeom>
            <a:avLst/>
            <a:gdLst/>
            <a:ahLst/>
            <a:rect l="0" t="0" r="r" b="b"/>
            <a:pathLst>
              <a:path w="401" h="515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984240" y="4533840"/>
            <a:ext cx="1321560" cy="608760"/>
          </a:xfrm>
          <a:custGeom>
            <a:avLst/>
            <a:gdLst/>
            <a:ahLst/>
            <a:rect l="0" t="0" r="r" b="b"/>
            <a:pathLst>
              <a:path w="834" h="513">
                <a:moveTo>
                  <a:pt x="399" y="0"/>
                </a:moveTo>
                <a:lnTo>
                  <a:pt x="0" y="512"/>
                </a:ln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984240" y="3924360"/>
            <a:ext cx="1321560" cy="608760"/>
          </a:xfrm>
          <a:custGeom>
            <a:avLst/>
            <a:gdLst/>
            <a:ahLst/>
            <a:rect l="0" t="0" r="r" b="b"/>
            <a:pathLst>
              <a:path w="834" h="513">
                <a:moveTo>
                  <a:pt x="435" y="0"/>
                </a:moveTo>
                <a:lnTo>
                  <a:pt x="0" y="0"/>
                </a:lnTo>
                <a:lnTo>
                  <a:pt x="399" y="512"/>
                </a:lnTo>
                <a:lnTo>
                  <a:pt x="833" y="512"/>
                </a:lnTo>
                <a:lnTo>
                  <a:pt x="435" y="0"/>
                </a:lnTo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1820880" y="3924360"/>
            <a:ext cx="1316880" cy="608760"/>
          </a:xfrm>
          <a:custGeom>
            <a:avLst/>
            <a:gdLst/>
            <a:ahLst/>
            <a:rect l="0" t="0" r="r" b="b"/>
            <a:pathLst>
              <a:path w="831" h="513">
                <a:moveTo>
                  <a:pt x="434" y="0"/>
                </a:moveTo>
                <a:lnTo>
                  <a:pt x="0" y="0"/>
                </a:lnTo>
                <a:lnTo>
                  <a:pt x="398" y="512"/>
                </a:lnTo>
                <a:lnTo>
                  <a:pt x="830" y="512"/>
                </a:lnTo>
                <a:lnTo>
                  <a:pt x="434" y="0"/>
                </a:lnTo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3240" y="609480"/>
            <a:ext cx="634320" cy="608760"/>
          </a:xfrm>
          <a:custGeom>
            <a:avLst/>
            <a:gdLst/>
            <a:ahLst/>
            <a:rect l="0" t="0" r="r" b="b"/>
            <a:pathLst>
              <a:path w="401" h="513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152280" y="1917000"/>
            <a:ext cx="1316880" cy="611280"/>
          </a:xfrm>
          <a:custGeom>
            <a:avLst/>
            <a:gdLst/>
            <a:ahLst/>
            <a:rect l="0" t="0" r="r" b="b"/>
            <a:pathLst>
              <a:path w="831" h="515">
                <a:moveTo>
                  <a:pt x="0" y="514"/>
                </a:moveTo>
                <a:lnTo>
                  <a:pt x="432" y="514"/>
                </a:lnTo>
                <a:lnTo>
                  <a:pt x="830" y="0"/>
                </a:lnTo>
                <a:lnTo>
                  <a:pt x="398" y="0"/>
                </a:lnTo>
                <a:lnTo>
                  <a:pt x="0" y="514"/>
                </a:lnTo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984240" y="3226680"/>
            <a:ext cx="1321560" cy="608760"/>
          </a:xfrm>
          <a:custGeom>
            <a:avLst/>
            <a:gdLst/>
            <a:ahLst/>
            <a:rect l="0" t="0" r="r" b="b"/>
            <a:pathLst>
              <a:path w="834" h="513">
                <a:moveTo>
                  <a:pt x="0" y="512"/>
                </a:move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lnTo>
                  <a:pt x="0" y="512"/>
                </a:lnTo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3240" y="3226680"/>
            <a:ext cx="634320" cy="608760"/>
          </a:xfrm>
          <a:custGeom>
            <a:avLst/>
            <a:gdLst/>
            <a:ahLst/>
            <a:rect l="0" t="0" r="r" b="b"/>
            <a:pathLst>
              <a:path w="401" h="513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1820880" y="4533840"/>
            <a:ext cx="1316880" cy="608760"/>
          </a:xfrm>
          <a:custGeom>
            <a:avLst/>
            <a:gdLst/>
            <a:ahLst/>
            <a:rect l="0" t="0" r="r" b="b"/>
            <a:pathLst>
              <a:path w="831" h="513">
                <a:moveTo>
                  <a:pt x="398" y="0"/>
                </a:moveTo>
                <a:lnTo>
                  <a:pt x="0" y="512"/>
                </a:lnTo>
                <a:lnTo>
                  <a:pt x="434" y="512"/>
                </a:lnTo>
                <a:lnTo>
                  <a:pt x="830" y="0"/>
                </a:lnTo>
                <a:lnTo>
                  <a:pt x="398" y="0"/>
                </a:lnTo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152280" y="4533840"/>
            <a:ext cx="1316880" cy="608760"/>
          </a:xfrm>
          <a:custGeom>
            <a:avLst/>
            <a:gdLst/>
            <a:ahLst/>
            <a:rect l="0" t="0" r="r" b="b"/>
            <a:pathLst>
              <a:path w="831" h="513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3240" y="4533840"/>
            <a:ext cx="634320" cy="608760"/>
          </a:xfrm>
          <a:custGeom>
            <a:avLst/>
            <a:gdLst/>
            <a:ahLst/>
            <a:rect l="0" t="0" r="r" b="b"/>
            <a:pathLst>
              <a:path w="401" h="513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3240" y="3924360"/>
            <a:ext cx="634320" cy="608760"/>
          </a:xfrm>
          <a:custGeom>
            <a:avLst/>
            <a:gdLst/>
            <a:ahLst/>
            <a:rect l="0" t="0" r="r" b="b"/>
            <a:pathLst>
              <a:path w="401" h="513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>
            <a:off x="152280" y="3924360"/>
            <a:ext cx="1316880" cy="608760"/>
          </a:xfrm>
          <a:custGeom>
            <a:avLst/>
            <a:gdLst/>
            <a:ahLst/>
            <a:rect l="0" t="0" r="r" b="b"/>
            <a:pathLst>
              <a:path w="831" h="513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>
            <a:off x="7415280" y="0"/>
            <a:ext cx="1555200" cy="611640"/>
          </a:xfrm>
          <a:custGeom>
            <a:avLst/>
            <a:gdLst/>
            <a:ahLst/>
            <a:rect l="0" t="0" r="r" b="b"/>
            <a:pathLst>
              <a:path w="981" h="608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>
            <a:off x="8397720" y="1310040"/>
            <a:ext cx="745560" cy="609480"/>
          </a:xfrm>
          <a:custGeom>
            <a:avLst/>
            <a:gdLst/>
            <a:ahLst/>
            <a:rect l="0" t="0" r="r" b="b"/>
            <a:pathLst>
              <a:path w="471" h="606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>
            <a:off x="8397720" y="1920240"/>
            <a:ext cx="745560" cy="609480"/>
          </a:xfrm>
          <a:custGeom>
            <a:avLst/>
            <a:gdLst/>
            <a:ahLst/>
            <a:rect l="0" t="0" r="r" b="b"/>
            <a:pathLst>
              <a:path w="471" h="606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30"/>
          <p:cNvSpPr/>
          <p:nvPr/>
        </p:nvSpPr>
        <p:spPr>
          <a:xfrm>
            <a:off x="8397720" y="2160"/>
            <a:ext cx="745560" cy="609480"/>
          </a:xfrm>
          <a:custGeom>
            <a:avLst/>
            <a:gdLst/>
            <a:ahLst/>
            <a:rect l="0" t="0" r="r" b="b"/>
            <a:pathLst>
              <a:path w="471" h="606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1"/>
          <p:cNvSpPr/>
          <p:nvPr/>
        </p:nvSpPr>
        <p:spPr>
          <a:xfrm>
            <a:off x="8397720" y="612360"/>
            <a:ext cx="745560" cy="606600"/>
          </a:xfrm>
          <a:custGeom>
            <a:avLst/>
            <a:gdLst/>
            <a:ahLst/>
            <a:rect l="0" t="0" r="r" b="b"/>
            <a:pathLst>
              <a:path w="471" h="603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2"/>
          <p:cNvSpPr/>
          <p:nvPr/>
        </p:nvSpPr>
        <p:spPr>
          <a:xfrm>
            <a:off x="7415280" y="612360"/>
            <a:ext cx="1555200" cy="609480"/>
          </a:xfrm>
          <a:custGeom>
            <a:avLst/>
            <a:gdLst/>
            <a:ahLst/>
            <a:rect l="0" t="0" r="r" b="b"/>
            <a:pathLst>
              <a:path w="981" h="606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PlaceHolder 33"/>
          <p:cNvSpPr>
            <a:spLocks noGrp="1"/>
          </p:cNvSpPr>
          <p:nvPr>
            <p:ph type="title"/>
          </p:nvPr>
        </p:nvSpPr>
        <p:spPr>
          <a:xfrm>
            <a:off x="457200" y="205920"/>
            <a:ext cx="6878880" cy="856800"/>
          </a:xfrm>
          <a:prstGeom prst="rect">
            <a:avLst/>
          </a:prstGeom>
        </p:spPr>
        <p:txBody>
          <a:bodyPr lIns="0" rIns="0" tIns="0" bIns="0" anchor="ctr"/>
          <a:p>
            <a:r>
              <a:rPr lang="es-ES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3" name="PlaceHolder 3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39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0" y="0"/>
            <a:ext cx="3134520" cy="514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2"/>
          <p:cNvSpPr/>
          <p:nvPr/>
        </p:nvSpPr>
        <p:spPr>
          <a:xfrm>
            <a:off x="3240" y="4533840"/>
            <a:ext cx="634320" cy="608760"/>
          </a:xfrm>
          <a:custGeom>
            <a:avLst/>
            <a:gdLst/>
            <a:ahLst/>
            <a:rect l="0" t="0" r="r" b="b"/>
            <a:pathLst>
              <a:path w="401" h="513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3"/>
          <p:cNvSpPr/>
          <p:nvPr/>
        </p:nvSpPr>
        <p:spPr>
          <a:xfrm>
            <a:off x="3240" y="3924360"/>
            <a:ext cx="634320" cy="608760"/>
          </a:xfrm>
          <a:custGeom>
            <a:avLst/>
            <a:gdLst/>
            <a:ahLst/>
            <a:rect l="0" t="0" r="r" b="b"/>
            <a:pathLst>
              <a:path w="401" h="513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4"/>
          <p:cNvSpPr/>
          <p:nvPr/>
        </p:nvSpPr>
        <p:spPr>
          <a:xfrm>
            <a:off x="8397720" y="2160"/>
            <a:ext cx="745560" cy="609480"/>
          </a:xfrm>
          <a:custGeom>
            <a:avLst/>
            <a:gdLst/>
            <a:ahLst/>
            <a:rect l="0" t="0" r="r" b="b"/>
            <a:pathLst>
              <a:path w="471" h="606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5"/>
          <p:cNvSpPr/>
          <p:nvPr/>
        </p:nvSpPr>
        <p:spPr>
          <a:xfrm>
            <a:off x="8397720" y="612360"/>
            <a:ext cx="745560" cy="606600"/>
          </a:xfrm>
          <a:custGeom>
            <a:avLst/>
            <a:gdLst/>
            <a:ahLst/>
            <a:rect l="0" t="0" r="r" b="b"/>
            <a:pathLst>
              <a:path w="471" h="603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6"/>
          <p:cNvSpPr/>
          <p:nvPr/>
        </p:nvSpPr>
        <p:spPr>
          <a:xfrm>
            <a:off x="7415280" y="0"/>
            <a:ext cx="1555200" cy="611640"/>
          </a:xfrm>
          <a:custGeom>
            <a:avLst/>
            <a:gdLst/>
            <a:ahLst/>
            <a:rect l="0" t="0" r="r" b="b"/>
            <a:pathLst>
              <a:path w="981" h="608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7"/>
          <p:cNvSpPr/>
          <p:nvPr/>
        </p:nvSpPr>
        <p:spPr>
          <a:xfrm>
            <a:off x="8397720" y="1310040"/>
            <a:ext cx="745560" cy="609480"/>
          </a:xfrm>
          <a:custGeom>
            <a:avLst/>
            <a:gdLst/>
            <a:ahLst/>
            <a:rect l="0" t="0" r="r" b="b"/>
            <a:pathLst>
              <a:path w="471" h="606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8"/>
          <p:cNvSpPr/>
          <p:nvPr/>
        </p:nvSpPr>
        <p:spPr>
          <a:xfrm>
            <a:off x="8397720" y="1920240"/>
            <a:ext cx="745560" cy="609480"/>
          </a:xfrm>
          <a:custGeom>
            <a:avLst/>
            <a:gdLst/>
            <a:ahLst/>
            <a:rect l="0" t="0" r="r" b="b"/>
            <a:pathLst>
              <a:path w="471" h="606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9"/>
          <p:cNvSpPr/>
          <p:nvPr/>
        </p:nvSpPr>
        <p:spPr>
          <a:xfrm>
            <a:off x="7415280" y="612360"/>
            <a:ext cx="1555200" cy="609480"/>
          </a:xfrm>
          <a:custGeom>
            <a:avLst/>
            <a:gdLst/>
            <a:ahLst/>
            <a:rect l="0" t="0" r="r" b="b"/>
            <a:pathLst>
              <a:path w="981" h="606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PlaceHolder 10"/>
          <p:cNvSpPr>
            <a:spLocks noGrp="1"/>
          </p:cNvSpPr>
          <p:nvPr>
            <p:ph type="title"/>
          </p:nvPr>
        </p:nvSpPr>
        <p:spPr>
          <a:xfrm>
            <a:off x="457200" y="205920"/>
            <a:ext cx="6878880" cy="856800"/>
          </a:xfrm>
          <a:prstGeom prst="rect">
            <a:avLst/>
          </a:prstGeom>
        </p:spPr>
        <p:txBody>
          <a:bodyPr lIns="0" rIns="0" tIns="0" bIns="0" anchor="ctr"/>
          <a:p>
            <a:r>
              <a:rPr lang="es-ES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78" name="PlaceHolder 11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6295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996920" y="1095840"/>
            <a:ext cx="6400080" cy="110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s-ES" sz="4800" strike="noStrike">
                <a:solidFill>
                  <a:srgbClr val="ffffff"/>
                </a:solidFill>
                <a:latin typeface="Arial"/>
                <a:ea typeface="Arial"/>
              </a:rPr>
              <a:t>Nego Servicios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1996920" y="2251800"/>
            <a:ext cx="6400080" cy="8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3200" strike="noStrike">
                <a:solidFill>
                  <a:srgbClr val="ffffff"/>
                </a:solidFill>
                <a:latin typeface="Arial"/>
                <a:ea typeface="Arial"/>
              </a:rPr>
              <a:t>Sistema de booking aéreo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05920"/>
            <a:ext cx="687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s-ES" sz="3600" strike="noStrike">
                <a:solidFill>
                  <a:srgbClr val="ffffff"/>
                </a:solidFill>
                <a:latin typeface="Arial"/>
                <a:ea typeface="Arial"/>
              </a:rPr>
              <a:t>Elementos ER 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457200" y="1200240"/>
            <a:ext cx="8228880" cy="36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3200" strike="noStrike">
                <a:solidFill>
                  <a:srgbClr val="ffffff"/>
                </a:solidFill>
                <a:latin typeface="Arial"/>
                <a:ea typeface="Arial"/>
              </a:rPr>
              <a:t>Entidad: Representa un objeto completamente independiente de otro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3200" strike="noStrike">
                <a:solidFill>
                  <a:srgbClr val="ffffff"/>
                </a:solidFill>
                <a:latin typeface="Arial"/>
                <a:ea typeface="Arial"/>
              </a:rPr>
              <a:t>Atributos: Componentes de una entidad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3200" strike="noStrike">
                <a:solidFill>
                  <a:srgbClr val="ffffff"/>
                </a:solidFill>
                <a:latin typeface="Arial"/>
                <a:ea typeface="Arial"/>
              </a:rPr>
              <a:t>Relaciones: Interconexiones entre entidades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205920"/>
            <a:ext cx="687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s-ES" sz="3600" strike="noStrike">
                <a:solidFill>
                  <a:srgbClr val="ffffff"/>
                </a:solidFill>
                <a:latin typeface="Arial"/>
                <a:ea typeface="Arial"/>
              </a:rPr>
              <a:t>Ventajas ER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457200" y="1200240"/>
            <a:ext cx="8228880" cy="36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3200" strike="noStrike">
                <a:solidFill>
                  <a:srgbClr val="ffffff"/>
                </a:solidFill>
                <a:latin typeface="Arial"/>
                <a:ea typeface="Arial"/>
              </a:rPr>
              <a:t>Diseño de alto nivel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3200" strike="noStrike">
                <a:solidFill>
                  <a:srgbClr val="ffffff"/>
                </a:solidFill>
                <a:latin typeface="Arial"/>
                <a:ea typeface="Arial"/>
              </a:rPr>
              <a:t>Los diagramas permiten mantener una visión global del diseño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05920"/>
            <a:ext cx="687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s-ES" sz="3600" strike="noStrike">
                <a:solidFill>
                  <a:srgbClr val="ffffff"/>
                </a:solidFill>
                <a:latin typeface="Arial"/>
                <a:ea typeface="Arial"/>
              </a:rPr>
              <a:t>Desventajas ER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457200" y="1200240"/>
            <a:ext cx="8228880" cy="36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3200" strike="noStrike">
                <a:solidFill>
                  <a:srgbClr val="ffffff"/>
                </a:solidFill>
                <a:latin typeface="Arial"/>
                <a:ea typeface="Arial"/>
              </a:rPr>
              <a:t>Carece de un soporte formal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3200" strike="noStrike">
                <a:solidFill>
                  <a:srgbClr val="ffffff"/>
                </a:solidFill>
                <a:latin typeface="Arial"/>
                <a:ea typeface="Arial"/>
              </a:rPr>
              <a:t>Los SGBD no suelen implementarlo directamente 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205920"/>
            <a:ext cx="687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s-ES" sz="3600" strike="noStrike">
                <a:solidFill>
                  <a:srgbClr val="ffffff"/>
                </a:solidFill>
                <a:latin typeface="Arial"/>
                <a:ea typeface="Arial"/>
              </a:rPr>
              <a:t>Responsability Driven Design 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457200" y="1200240"/>
            <a:ext cx="8228880" cy="36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3200" strike="noStrike">
                <a:solidFill>
                  <a:srgbClr val="ffffff"/>
                </a:solidFill>
                <a:latin typeface="Arial"/>
                <a:ea typeface="Arial"/>
              </a:rPr>
              <a:t>Herramienta de modelado que se basa en el paradigma orientado a objetos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3200" strike="noStrike">
                <a:solidFill>
                  <a:srgbClr val="ffffff"/>
                </a:solidFill>
                <a:latin typeface="Arial"/>
                <a:ea typeface="Arial"/>
              </a:rPr>
              <a:t>En RDD se modela usando objetos y las responsabilidades que tiene cada uno con respecto a los demás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05920"/>
            <a:ext cx="687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s-ES" sz="3600" strike="noStrike">
                <a:solidFill>
                  <a:srgbClr val="ffffff"/>
                </a:solidFill>
                <a:latin typeface="Arial"/>
                <a:ea typeface="Arial"/>
              </a:rPr>
              <a:t>Elementos RDD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457200" y="1200240"/>
            <a:ext cx="8228880" cy="36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3200" strike="noStrike">
                <a:solidFill>
                  <a:srgbClr val="ffffff"/>
                </a:solidFill>
                <a:latin typeface="Arial"/>
                <a:ea typeface="Arial"/>
              </a:rPr>
              <a:t>Objeto: Implementación de un Rol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3200" strike="noStrike">
                <a:solidFill>
                  <a:srgbClr val="ffffff"/>
                </a:solidFill>
                <a:latin typeface="Arial"/>
                <a:ea typeface="Arial"/>
              </a:rPr>
              <a:t>Rol conjunto de responsabilidades interrelacionadas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3200" strike="noStrike">
                <a:solidFill>
                  <a:srgbClr val="ffffff"/>
                </a:solidFill>
                <a:latin typeface="Arial"/>
                <a:ea typeface="Arial"/>
              </a:rPr>
              <a:t>Responsabilidad: obligación de un rol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3200" strike="noStrike">
                <a:solidFill>
                  <a:srgbClr val="ffffff"/>
                </a:solidFill>
                <a:latin typeface="Arial"/>
                <a:ea typeface="Arial"/>
              </a:rPr>
              <a:t>Colaboración: Relación entre objetos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3200" strike="noStrike">
                <a:solidFill>
                  <a:srgbClr val="ffffff"/>
                </a:solidFill>
                <a:latin typeface="Arial"/>
                <a:ea typeface="Arial"/>
              </a:rPr>
              <a:t>Contrato acuerdo con respecto a una colaboración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687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s-ES" sz="3600" strike="noStrike">
                <a:solidFill>
                  <a:srgbClr val="ffffff"/>
                </a:solidFill>
                <a:latin typeface="Arial"/>
                <a:ea typeface="Arial"/>
              </a:rPr>
              <a:t>Ventajas RDD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457200" y="1200240"/>
            <a:ext cx="8228880" cy="36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3200" strike="noStrike">
                <a:solidFill>
                  <a:srgbClr val="ffffff"/>
                </a:solidFill>
                <a:latin typeface="Arial"/>
                <a:ea typeface="Arial"/>
              </a:rPr>
              <a:t>Capacidad de realizar aplicaciones distribuidas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3200" strike="noStrike">
                <a:solidFill>
                  <a:srgbClr val="ffffff"/>
                </a:solidFill>
                <a:latin typeface="Arial"/>
                <a:ea typeface="Arial"/>
              </a:rPr>
              <a:t>Buena metodología para trabajo en equipo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205920"/>
            <a:ext cx="687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s-ES" sz="3600" strike="noStrike">
                <a:solidFill>
                  <a:srgbClr val="ffffff"/>
                </a:solidFill>
                <a:latin typeface="Arial"/>
                <a:ea typeface="Arial"/>
              </a:rPr>
              <a:t>Desventajas RDD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457200" y="1200240"/>
            <a:ext cx="8228880" cy="36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3200" strike="noStrike">
                <a:solidFill>
                  <a:srgbClr val="ffffff"/>
                </a:solidFill>
                <a:latin typeface="Arial"/>
                <a:ea typeface="Arial"/>
              </a:rPr>
              <a:t>Incompatiblidad entre este modelo y la ley de Demeter ya que el envío de un mensaje como respuesta a otro es incompatible con esta ley.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205920"/>
            <a:ext cx="687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s-ES" sz="3600" strike="noStrike">
                <a:solidFill>
                  <a:srgbClr val="ffffff"/>
                </a:solidFill>
                <a:latin typeface="Arial"/>
                <a:ea typeface="Arial"/>
              </a:rPr>
              <a:t>Metodología tradicional escogida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457200" y="1200240"/>
            <a:ext cx="8228880" cy="36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3200" strike="noStrike">
                <a:solidFill>
                  <a:srgbClr val="ffffff"/>
                </a:solidFill>
                <a:latin typeface="Arial"/>
                <a:ea typeface="Arial"/>
              </a:rPr>
              <a:t>Hemos escogido ER ya que el equipo tiene mucha más experiencia con entidad relación que con RDD.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205920"/>
            <a:ext cx="687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s-ES" sz="3600" strike="noStrike">
                <a:solidFill>
                  <a:srgbClr val="ffffff"/>
                </a:solidFill>
                <a:latin typeface="Arial"/>
                <a:ea typeface="Arial"/>
              </a:rPr>
              <a:t>Metodologías ágiles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457200" y="1200240"/>
            <a:ext cx="8228880" cy="36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lang="es-ES" sz="3200" strike="noStrike">
                <a:solidFill>
                  <a:srgbClr val="ffffff"/>
                </a:solidFill>
                <a:latin typeface="Arial"/>
                <a:ea typeface="Arial"/>
              </a:rPr>
              <a:t>SCRUM (I)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S" sz="2000" strike="noStrike">
                <a:solidFill>
                  <a:srgbClr val="ffffff"/>
                </a:solidFill>
                <a:latin typeface="Arial"/>
                <a:ea typeface="Arial"/>
              </a:rPr>
              <a:t>Aplicación → equipo de rugby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S" sz="2000" strike="noStrike">
                <a:solidFill>
                  <a:srgbClr val="ffffff"/>
                </a:solidFill>
                <a:latin typeface="Arial"/>
                <a:ea typeface="Arial"/>
              </a:rPr>
              <a:t>Pila de producto → prioridades del cliente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S" sz="2000" strike="noStrike">
                <a:solidFill>
                  <a:srgbClr val="ffffff"/>
                </a:solidFill>
                <a:latin typeface="Arial"/>
                <a:ea typeface="Arial"/>
              </a:rPr>
              <a:t>Planificación sprint 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ES" sz="1600" strike="noStrike">
                <a:solidFill>
                  <a:srgbClr val="ffffff"/>
                </a:solidFill>
                <a:latin typeface="Arial"/>
                <a:ea typeface="Arial"/>
              </a:rPr>
              <a:t>Iteración cíclica = componente funcional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ES" sz="1600" strike="noStrike">
                <a:solidFill>
                  <a:srgbClr val="ffffff"/>
                </a:solidFill>
                <a:latin typeface="Arial"/>
                <a:ea typeface="Arial"/>
              </a:rPr>
              <a:t>Partes → Análisis, evaluación, repriorización y estimación.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S" sz="2000" strike="noStrike">
                <a:solidFill>
                  <a:srgbClr val="ffffff"/>
                </a:solidFill>
                <a:latin typeface="Arial"/>
                <a:ea typeface="Arial"/>
              </a:rPr>
              <a:t>Sala de equipo → pizarra y tablón de sprint. Equipo unido.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205920"/>
            <a:ext cx="687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s-ES" sz="3600" strike="noStrike">
                <a:solidFill>
                  <a:srgbClr val="ffffff"/>
                </a:solidFill>
                <a:latin typeface="Arial"/>
                <a:ea typeface="Arial"/>
              </a:rPr>
              <a:t>Metodologías ágiles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457200" y="1200240"/>
            <a:ext cx="8228880" cy="36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lang="es-ES" sz="3200" strike="noStrike">
                <a:solidFill>
                  <a:srgbClr val="ffffff"/>
                </a:solidFill>
                <a:latin typeface="Arial"/>
                <a:ea typeface="Arial"/>
              </a:rPr>
              <a:t>SCRUM (II)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S" sz="2000" strike="noStrike">
                <a:solidFill>
                  <a:srgbClr val="ffffff"/>
                </a:solidFill>
                <a:latin typeface="Arial"/>
                <a:ea typeface="Arial"/>
              </a:rPr>
              <a:t>Definición del equipo 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ES" sz="2000" strike="noStrike">
                <a:solidFill>
                  <a:srgbClr val="ffffff"/>
                </a:solidFill>
                <a:latin typeface="Arial"/>
                <a:ea typeface="Arial"/>
              </a:rPr>
              <a:t>Buenas prácticas colaborativas y obtener mejor resultado.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ES" sz="2000" strike="noStrike">
                <a:solidFill>
                  <a:srgbClr val="ffffff"/>
                </a:solidFill>
                <a:latin typeface="Arial"/>
                <a:ea typeface="Arial"/>
              </a:rPr>
              <a:t>Entregas parciales y regulares según pila de producto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S" sz="2000" strike="noStrike">
                <a:solidFill>
                  <a:srgbClr val="ffffff"/>
                </a:solidFill>
                <a:latin typeface="Arial"/>
                <a:ea typeface="Arial"/>
              </a:rPr>
              <a:t>Herramientas útiles → Assembla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ES" sz="2000" strike="noStrike">
                <a:solidFill>
                  <a:srgbClr val="ffffff"/>
                </a:solidFill>
                <a:latin typeface="Arial"/>
                <a:ea typeface="Arial"/>
              </a:rPr>
              <a:t>Online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ES" sz="2000" strike="noStrike">
                <a:solidFill>
                  <a:srgbClr val="ffffff"/>
                </a:solidFill>
                <a:latin typeface="Arial"/>
                <a:ea typeface="Arial"/>
              </a:rPr>
              <a:t>CVS compatibles → Git o Mercury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05920"/>
            <a:ext cx="687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s-ES" sz="3600" strike="noStrike">
                <a:solidFill>
                  <a:srgbClr val="ffffff"/>
                </a:solidFill>
                <a:latin typeface="Arial"/>
                <a:ea typeface="Arial"/>
              </a:rPr>
              <a:t>Descripción de la empresa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457200" y="1200240"/>
            <a:ext cx="8228880" cy="36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3200" strike="noStrike">
                <a:solidFill>
                  <a:srgbClr val="ffffff"/>
                </a:solidFill>
                <a:latin typeface="Arial"/>
                <a:ea typeface="Arial"/>
              </a:rPr>
              <a:t>NegoServicios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3200" strike="noStrike">
                <a:solidFill>
                  <a:srgbClr val="ffffff"/>
                </a:solidFill>
                <a:latin typeface="Arial"/>
                <a:ea typeface="Arial"/>
              </a:rPr>
              <a:t>¿Qué hace?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3200" strike="noStrike">
                <a:solidFill>
                  <a:srgbClr val="ffffff"/>
                </a:solidFill>
                <a:latin typeface="Arial"/>
                <a:ea typeface="Arial"/>
              </a:rPr>
              <a:t>Estructura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3200" strike="noStrike">
                <a:solidFill>
                  <a:srgbClr val="ffffff"/>
                </a:solidFill>
                <a:latin typeface="Arial"/>
                <a:ea typeface="Arial"/>
              </a:rPr>
              <a:t>Delimitación del proyecto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205920"/>
            <a:ext cx="687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s-ES" sz="3600" strike="noStrike">
                <a:solidFill>
                  <a:srgbClr val="ffffff"/>
                </a:solidFill>
                <a:latin typeface="Arial"/>
                <a:ea typeface="Arial"/>
              </a:rPr>
              <a:t>Metodologías ágiles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457200" y="1200240"/>
            <a:ext cx="8228880" cy="36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lang="es-ES" sz="3200" strike="noStrike">
                <a:solidFill>
                  <a:srgbClr val="ffffff"/>
                </a:solidFill>
                <a:latin typeface="Arial"/>
                <a:ea typeface="Arial"/>
              </a:rPr>
              <a:t>XP (I)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S" sz="2000" strike="noStrike">
                <a:solidFill>
                  <a:srgbClr val="ffffff"/>
                </a:solidFill>
                <a:latin typeface="Arial"/>
                <a:ea typeface="Arial"/>
              </a:rPr>
              <a:t>Aplicación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ES" sz="1200" strike="noStrike">
                <a:solidFill>
                  <a:srgbClr val="ffffff"/>
                </a:solidFill>
                <a:latin typeface="Arial"/>
                <a:ea typeface="Arial"/>
              </a:rPr>
              <a:t>1. El cliente define el producto a implementar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ES" sz="1200" strike="noStrike">
                <a:solidFill>
                  <a:srgbClr val="ffffff"/>
                </a:solidFill>
                <a:latin typeface="Arial"/>
                <a:ea typeface="Arial"/>
              </a:rPr>
              <a:t>2. El programador estima el esfuerzo necesario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ES" sz="1200" strike="noStrike">
                <a:solidFill>
                  <a:srgbClr val="ffffff"/>
                </a:solidFill>
                <a:latin typeface="Arial"/>
                <a:ea typeface="Arial"/>
              </a:rPr>
              <a:t>3. El cliente selecciona qué construir → prioridad y tiempo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ES" sz="1200" strike="noStrike">
                <a:solidFill>
                  <a:srgbClr val="ffffff"/>
                </a:solidFill>
                <a:latin typeface="Arial"/>
                <a:ea typeface="Arial"/>
              </a:rPr>
              <a:t>4. El programador se pone a trabajar en el producto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ES" sz="2000" strike="noStrike">
                <a:solidFill>
                  <a:srgbClr val="ffffff"/>
                </a:solidFill>
                <a:latin typeface="Arial"/>
                <a:ea typeface="Arial"/>
              </a:rPr>
              <a:t>Desarrollo continuo → Cliente y equipo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S" sz="2000" strike="noStrike">
                <a:solidFill>
                  <a:srgbClr val="ffffff"/>
                </a:solidFill>
                <a:latin typeface="Arial"/>
                <a:ea typeface="Arial"/>
              </a:rPr>
              <a:t>Roles → Programador, cliente, tester, tracker, entrenador, consultor y gestor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205920"/>
            <a:ext cx="687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s-ES" sz="3600" strike="noStrike">
                <a:solidFill>
                  <a:srgbClr val="ffffff"/>
                </a:solidFill>
                <a:latin typeface="Arial"/>
                <a:ea typeface="Arial"/>
              </a:rPr>
              <a:t>Metodologías ágiles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457200" y="1200240"/>
            <a:ext cx="8228880" cy="36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lang="es-ES" sz="3200" strike="noStrike">
                <a:solidFill>
                  <a:srgbClr val="ffffff"/>
                </a:solidFill>
                <a:latin typeface="Arial"/>
                <a:ea typeface="Arial"/>
              </a:rPr>
              <a:t>XP (II)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S" sz="2000" strike="noStrike">
                <a:solidFill>
                  <a:srgbClr val="ffffff"/>
                </a:solidFill>
                <a:latin typeface="Arial"/>
                <a:ea typeface="Arial"/>
              </a:rPr>
              <a:t>Estimación historias usuario → textos que modularizan el sistema a diseñar respecto a las especificaciones del cliente.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S" sz="2000" strike="noStrike">
                <a:solidFill>
                  <a:srgbClr val="ffffff"/>
                </a:solidFill>
                <a:latin typeface="Arial"/>
                <a:ea typeface="Arial"/>
              </a:rPr>
              <a:t>Test de aceptación → Por parte del cliente y del tester.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S" sz="2000" strike="noStrike">
                <a:solidFill>
                  <a:srgbClr val="ffffff"/>
                </a:solidFill>
                <a:latin typeface="Arial"/>
                <a:ea typeface="Arial"/>
              </a:rPr>
              <a:t>Historias por iteración → Dos semanas = 1 o 2 historias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S" sz="2000" strike="noStrike">
                <a:solidFill>
                  <a:srgbClr val="ffffff"/>
                </a:solidFill>
                <a:latin typeface="Arial"/>
                <a:ea typeface="Arial"/>
              </a:rPr>
              <a:t>Iteraciones necesarias → Aproximado 24 iteraciones = 6 meses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S" sz="2000" strike="noStrike">
                <a:solidFill>
                  <a:srgbClr val="ffffff"/>
                </a:solidFill>
                <a:latin typeface="Arial"/>
                <a:ea typeface="Arial"/>
              </a:rPr>
              <a:t>Velocidad del equipo → Dos semanas de trabajo por historia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205920"/>
            <a:ext cx="687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s-ES" sz="3600" strike="noStrike">
                <a:solidFill>
                  <a:srgbClr val="ffffff"/>
                </a:solidFill>
                <a:latin typeface="Arial"/>
                <a:ea typeface="Arial"/>
              </a:rPr>
              <a:t>Metodologías ágiles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457200" y="1200240"/>
            <a:ext cx="8228880" cy="36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lang="es-ES" sz="3200" strike="noStrike">
                <a:solidFill>
                  <a:srgbClr val="ffffff"/>
                </a:solidFill>
                <a:latin typeface="Arial"/>
                <a:ea typeface="Arial"/>
              </a:rPr>
              <a:t>XP (III)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S" sz="2000" strike="noStrike">
                <a:solidFill>
                  <a:srgbClr val="ffffff"/>
                </a:solidFill>
                <a:latin typeface="Arial"/>
                <a:ea typeface="Arial"/>
              </a:rPr>
              <a:t>Herramientas útiles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ES" sz="2000" strike="noStrike">
                <a:solidFill>
                  <a:srgbClr val="ffffff"/>
                </a:solidFill>
                <a:latin typeface="Arial"/>
                <a:ea typeface="Arial"/>
              </a:rPr>
              <a:t>XP-Dev → De pago. Almacenamiento de código y creación repositorios. Comunicación entre el equipo. Almacenamiento de datos.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ES" sz="2000" strike="noStrike">
                <a:solidFill>
                  <a:srgbClr val="ffffff"/>
                </a:solidFill>
                <a:latin typeface="Arial"/>
                <a:ea typeface="Arial"/>
              </a:rPr>
              <a:t>Xplanner → Open Source. Simple. Historias de usuario, mantener y planear iteraciones. Calcular velocidad del proyecto.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205920"/>
            <a:ext cx="687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s-ES" sz="3600" strike="noStrike">
                <a:solidFill>
                  <a:srgbClr val="ffffff"/>
                </a:solidFill>
                <a:latin typeface="Arial"/>
                <a:ea typeface="Arial"/>
              </a:rPr>
              <a:t>Metodologías ágiles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457200" y="1200240"/>
            <a:ext cx="8228880" cy="36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lang="es-ES" sz="3200" strike="noStrike">
                <a:solidFill>
                  <a:srgbClr val="ffffff"/>
                </a:solidFill>
                <a:latin typeface="Arial"/>
                <a:ea typeface="Arial"/>
              </a:rPr>
              <a:t>¿Cuál es la más adecuada?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S" sz="2000" strike="noStrike">
                <a:solidFill>
                  <a:srgbClr val="ffffff"/>
                </a:solidFill>
                <a:latin typeface="Arial"/>
                <a:ea typeface="Arial"/>
              </a:rPr>
              <a:t>Ambas con ventajas y desventajas.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S" sz="2000" strike="noStrike">
                <a:solidFill>
                  <a:srgbClr val="ffffff"/>
                </a:solidFill>
                <a:latin typeface="Arial"/>
                <a:ea typeface="Arial"/>
              </a:rPr>
              <a:t>Equipo pequeño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S" sz="2000" strike="noStrike">
                <a:solidFill>
                  <a:srgbClr val="ffffff"/>
                </a:solidFill>
                <a:latin typeface="Arial"/>
                <a:ea typeface="Arial"/>
              </a:rPr>
              <a:t>XP → Demasiado lento para nuestro equipo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S" sz="2000" strike="noStrike">
                <a:solidFill>
                  <a:srgbClr val="ffffff"/>
                </a:solidFill>
                <a:latin typeface="Arial"/>
                <a:ea typeface="Arial"/>
              </a:rPr>
              <a:t>SCRUM → Sprint con pieza de software funcional que se pule en el testeo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205920"/>
            <a:ext cx="687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s-ES" sz="3600" strike="noStrike">
                <a:solidFill>
                  <a:srgbClr val="ffffff"/>
                </a:solidFill>
                <a:latin typeface="Arial"/>
                <a:ea typeface="Arial"/>
              </a:rPr>
              <a:t>Requisitos del cliente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410760" y="1080000"/>
            <a:ext cx="8228880" cy="36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3200" strike="noStrike">
                <a:solidFill>
                  <a:srgbClr val="ffffff"/>
                </a:solidFill>
                <a:latin typeface="Arial"/>
                <a:ea typeface="Arial"/>
              </a:rPr>
              <a:t>Detalles requisitos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ES" sz="1600" strike="noStrike">
                <a:solidFill>
                  <a:srgbClr val="ffffff"/>
                </a:solidFill>
                <a:latin typeface="Arial"/>
                <a:ea typeface="Arial"/>
              </a:rPr>
              <a:t>Necesidad de controlar los usuarios que acceden en un momento determinado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ES" sz="1600" strike="noStrike">
                <a:solidFill>
                  <a:srgbClr val="ffffff"/>
                </a:solidFill>
                <a:latin typeface="Arial"/>
                <a:ea typeface="Arial"/>
              </a:rPr>
              <a:t>Capacidad para avisar de un vuelo en un momento determinado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ES" sz="1600" strike="noStrike">
                <a:solidFill>
                  <a:srgbClr val="ffffff"/>
                </a:solidFill>
                <a:latin typeface="Arial"/>
                <a:ea typeface="Arial"/>
              </a:rPr>
              <a:t>Capacidad de gestionar peticiones de clientes con respecto a vuelos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ES" sz="1600" strike="noStrike">
                <a:solidFill>
                  <a:srgbClr val="ffffff"/>
                </a:solidFill>
                <a:latin typeface="Arial"/>
                <a:ea typeface="Arial"/>
              </a:rPr>
              <a:t>Necesidad de contacto con el mayor número de aerolíneas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ES" sz="1600" strike="noStrike">
                <a:solidFill>
                  <a:srgbClr val="ffffff"/>
                </a:solidFill>
                <a:latin typeface="Arial"/>
                <a:ea typeface="Arial"/>
              </a:rPr>
              <a:t>Necesidad de una gestión de correo interno entre los distintos usuarios (clientes y trabajadores)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ES" sz="1600" strike="noStrike">
                <a:solidFill>
                  <a:srgbClr val="ffffff"/>
                </a:solidFill>
                <a:latin typeface="Arial"/>
                <a:ea typeface="Arial"/>
              </a:rPr>
              <a:t>Requisito de una interfaz gráfica agradable y funcional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ES" sz="1600" strike="noStrike">
                <a:solidFill>
                  <a:srgbClr val="ffffff"/>
                </a:solidFill>
                <a:latin typeface="Arial"/>
                <a:ea typeface="Arial"/>
              </a:rPr>
              <a:t>Necesidad de un diseño responsive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ES" sz="1600" strike="noStrike">
                <a:solidFill>
                  <a:srgbClr val="ffffff"/>
                </a:solidFill>
                <a:latin typeface="Arial"/>
                <a:ea typeface="Arial"/>
              </a:rPr>
              <a:t>Necesidad de acceder al sistema sin discriminación del sistema cliente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05920"/>
            <a:ext cx="687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s-ES" sz="3600" strike="noStrike">
                <a:solidFill>
                  <a:srgbClr val="ffffff"/>
                </a:solidFill>
                <a:latin typeface="Arial"/>
                <a:ea typeface="Arial"/>
              </a:rPr>
              <a:t>IEEE 830 (I)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410760" y="1080000"/>
            <a:ext cx="8228880" cy="36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000" strike="noStrike">
                <a:solidFill>
                  <a:srgbClr val="ffffff"/>
                </a:solidFill>
                <a:latin typeface="Arial"/>
                <a:ea typeface="Arial"/>
              </a:rPr>
              <a:t>Introducción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ES" sz="1600" strike="noStrike">
                <a:solidFill>
                  <a:srgbClr val="ffffff"/>
                </a:solidFill>
                <a:latin typeface="Arial"/>
                <a:ea typeface="Arial"/>
              </a:rPr>
              <a:t>Propósito → requisitos específicos del sistema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ES" sz="1600" strike="noStrike">
                <a:solidFill>
                  <a:srgbClr val="ffffff"/>
                </a:solidFill>
                <a:latin typeface="Arial"/>
                <a:ea typeface="Arial"/>
              </a:rPr>
              <a:t>Alcance → Departamento de booking aéreo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ES" sz="1600" strike="noStrike">
                <a:solidFill>
                  <a:srgbClr val="ffffff"/>
                </a:solidFill>
                <a:latin typeface="Arial"/>
                <a:ea typeface="Arial"/>
              </a:rPr>
              <a:t>Personal involucrado → Javier, Pablo e Ismael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000" strike="noStrike">
                <a:solidFill>
                  <a:srgbClr val="ffffff"/>
                </a:solidFill>
                <a:latin typeface="Arial"/>
                <a:ea typeface="Arial"/>
              </a:rPr>
              <a:t>Descripción general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ES" sz="1600" strike="noStrike">
                <a:solidFill>
                  <a:srgbClr val="ffffff"/>
                </a:solidFill>
                <a:latin typeface="Arial"/>
                <a:ea typeface="Arial"/>
              </a:rPr>
              <a:t>Perspectiva del producto → Independiente y específico para el BA.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ES" sz="1600" strike="noStrike">
                <a:solidFill>
                  <a:srgbClr val="ffffff"/>
                </a:solidFill>
                <a:latin typeface="Arial"/>
                <a:ea typeface="Arial"/>
              </a:rPr>
              <a:t>Funcionalidad del producto → Reserva, gestión, encargo de vuelos.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ES" sz="1600" strike="noStrike">
                <a:solidFill>
                  <a:srgbClr val="ffffff"/>
                </a:solidFill>
                <a:latin typeface="Arial"/>
                <a:ea typeface="Arial"/>
              </a:rPr>
              <a:t>Usuarios → Director, empleado y cliente final.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ES" sz="1600" strike="noStrike">
                <a:solidFill>
                  <a:srgbClr val="ffffff"/>
                </a:solidFill>
                <a:latin typeface="Arial"/>
                <a:ea typeface="Arial"/>
              </a:rPr>
              <a:t>Restricciones de software, de acceso y de mantenimiento.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05920"/>
            <a:ext cx="687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s-ES" sz="3600" strike="noStrike">
                <a:solidFill>
                  <a:srgbClr val="ffffff"/>
                </a:solidFill>
                <a:latin typeface="Arial"/>
                <a:ea typeface="Arial"/>
              </a:rPr>
              <a:t>IEEE 830 (II)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410760" y="1080000"/>
            <a:ext cx="8228880" cy="36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000" strike="noStrike">
                <a:solidFill>
                  <a:srgbClr val="ffffff"/>
                </a:solidFill>
                <a:latin typeface="Arial"/>
                <a:ea typeface="Arial"/>
              </a:rPr>
              <a:t>Requisitos específicos: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ES" sz="1600" strike="noStrike">
                <a:solidFill>
                  <a:srgbClr val="ffffff"/>
                </a:solidFill>
                <a:latin typeface="Arial"/>
                <a:ea typeface="Arial"/>
              </a:rPr>
              <a:t>Interfaz de usuario → Navegador web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ES" sz="1600" strike="noStrike">
                <a:solidFill>
                  <a:srgbClr val="ffffff"/>
                </a:solidFill>
                <a:latin typeface="Arial"/>
                <a:ea typeface="Arial"/>
              </a:rPr>
              <a:t>Interfaz de software → MySQL, PHP, Apache2, SendMail..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ES" sz="1600" strike="noStrike">
                <a:solidFill>
                  <a:srgbClr val="ffffff"/>
                </a:solidFill>
                <a:latin typeface="Arial"/>
                <a:ea typeface="Arial"/>
              </a:rPr>
              <a:t>Interfaz de comunicación → E-mail, chat, teléfono.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ES" sz="1600" strike="noStrike">
                <a:solidFill>
                  <a:srgbClr val="ffffff"/>
                </a:solidFill>
                <a:latin typeface="Arial"/>
                <a:ea typeface="Arial"/>
              </a:rPr>
              <a:t>Requisitos funcionales → listar vuelos, valoraciones, calendario, comparador...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ES" sz="1600" strike="noStrike">
                <a:solidFill>
                  <a:srgbClr val="ffffff"/>
                </a:solidFill>
                <a:latin typeface="Arial"/>
                <a:ea typeface="Arial"/>
              </a:rPr>
              <a:t>Requisitos de rendimiento → velocidad y concurrencia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ES" sz="1600" strike="noStrike">
                <a:solidFill>
                  <a:srgbClr val="ffffff"/>
                </a:solidFill>
                <a:latin typeface="Arial"/>
                <a:ea typeface="Arial"/>
              </a:rPr>
              <a:t>Seguridad → sistema de acceso, inyecciones XSS, vulnerabilidades Apache2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ES" sz="1600" strike="noStrike">
                <a:solidFill>
                  <a:srgbClr val="ffffff"/>
                </a:solidFill>
                <a:latin typeface="Arial"/>
                <a:ea typeface="Arial"/>
              </a:rPr>
              <a:t>Fiabilidad → Backups diarios.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ES" sz="1600" strike="noStrike">
                <a:solidFill>
                  <a:srgbClr val="ffffff"/>
                </a:solidFill>
                <a:latin typeface="Arial"/>
                <a:ea typeface="Arial"/>
              </a:rPr>
              <a:t>Disponibilidad → 99% efectividad, en caso contrario teléfono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205920"/>
            <a:ext cx="687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s-ES" sz="3600" strike="noStrike">
                <a:solidFill>
                  <a:srgbClr val="ffffff"/>
                </a:solidFill>
                <a:latin typeface="Arial"/>
                <a:ea typeface="Arial"/>
              </a:rPr>
              <a:t>IEEE 830 (III)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410760" y="1080000"/>
            <a:ext cx="8228880" cy="36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000" strike="noStrike">
                <a:solidFill>
                  <a:srgbClr val="ffffff"/>
                </a:solidFill>
                <a:latin typeface="Arial"/>
                <a:ea typeface="Arial"/>
              </a:rPr>
              <a:t>Requisitos específicos: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ES" sz="1600" strike="noStrike">
                <a:solidFill>
                  <a:srgbClr val="ffffff"/>
                </a:solidFill>
                <a:latin typeface="Arial"/>
                <a:ea typeface="Arial"/>
              </a:rPr>
              <a:t>Mantenibilidad → Mensual, bugs, de emergencia.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ES" sz="1600" strike="noStrike">
                <a:solidFill>
                  <a:srgbClr val="ffffff"/>
                </a:solidFill>
                <a:latin typeface="Arial"/>
                <a:ea typeface="Arial"/>
              </a:rPr>
              <a:t>Portabilidad → 100% aplicación basada en navegador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ES" sz="1600" strike="noStrike">
                <a:solidFill>
                  <a:srgbClr val="ffffff"/>
                </a:solidFill>
                <a:latin typeface="Arial"/>
                <a:ea typeface="Arial"/>
              </a:rPr>
              <a:t>Otros requisitos → formación empleado encargado de meter vuelos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05920"/>
            <a:ext cx="687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s-ES" sz="3600" strike="noStrike">
                <a:solidFill>
                  <a:srgbClr val="ffffff"/>
                </a:solidFill>
                <a:latin typeface="Arial"/>
                <a:ea typeface="Arial"/>
              </a:rPr>
              <a:t>NegoServicios Visión General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457200" y="1200240"/>
            <a:ext cx="8228880" cy="36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3200" strike="noStrike">
                <a:solidFill>
                  <a:srgbClr val="ffffff"/>
                </a:solidFill>
                <a:latin typeface="Arial"/>
                <a:ea typeface="Arial"/>
              </a:rPr>
              <a:t>NegoServicios se ocupa de prestar diferentes servicios de logística a pequeñas empresas del sector del Turismo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05920"/>
            <a:ext cx="687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s-ES" sz="3600" strike="noStrike">
                <a:solidFill>
                  <a:srgbClr val="ffffff"/>
                </a:solidFill>
                <a:latin typeface="Arial"/>
                <a:ea typeface="Arial"/>
              </a:rPr>
              <a:t>Servicios que presta NS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457200" y="1200240"/>
            <a:ext cx="8228880" cy="36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3200" strike="noStrike">
                <a:solidFill>
                  <a:srgbClr val="ffffff"/>
                </a:solidFill>
                <a:latin typeface="Arial"/>
                <a:ea typeface="Arial"/>
              </a:rPr>
              <a:t>Acuerdos y Proveedores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3200" strike="noStrike">
                <a:solidFill>
                  <a:srgbClr val="ffffff"/>
                </a:solidFill>
                <a:latin typeface="Arial"/>
                <a:ea typeface="Arial"/>
              </a:rPr>
              <a:t>Servicio de Booking aéreo con tarifas de mayorista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3200" strike="noStrike">
                <a:solidFill>
                  <a:srgbClr val="ffffff"/>
                </a:solidFill>
                <a:latin typeface="Arial"/>
                <a:ea typeface="Arial"/>
              </a:rPr>
              <a:t>Marketing y promociones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3200" strike="noStrike">
                <a:solidFill>
                  <a:srgbClr val="ffffff"/>
                </a:solidFill>
                <a:latin typeface="Arial"/>
                <a:ea typeface="Arial"/>
              </a:rPr>
              <a:t>Asesoría legal y contabilidad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3200" strike="noStrike">
                <a:solidFill>
                  <a:srgbClr val="ffffff"/>
                </a:solidFill>
                <a:latin typeface="Arial"/>
                <a:ea typeface="Arial"/>
              </a:rPr>
              <a:t>Red interna para clientes de NS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3200" strike="noStrike">
                <a:solidFill>
                  <a:srgbClr val="ffffff"/>
                </a:solidFill>
                <a:latin typeface="Arial"/>
                <a:ea typeface="Arial"/>
              </a:rPr>
              <a:t>Cursos de formación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05920"/>
            <a:ext cx="687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s-ES" sz="3600" strike="noStrike">
                <a:solidFill>
                  <a:srgbClr val="ffffff"/>
                </a:solidFill>
                <a:latin typeface="Arial"/>
                <a:ea typeface="Arial"/>
              </a:rPr>
              <a:t>Estructura de NS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457200" y="1200240"/>
            <a:ext cx="8228880" cy="36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3200" strike="noStrike">
                <a:solidFill>
                  <a:srgbClr val="ffffff"/>
                </a:solidFill>
                <a:latin typeface="Arial"/>
                <a:ea typeface="Arial"/>
              </a:rPr>
              <a:t>NS tiene una estructura en departamentos. La empresa tiene seis departamentos que se dedican a labores diferentes dentro de la empresa.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05920"/>
            <a:ext cx="687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s-ES" sz="3600" strike="noStrike">
                <a:solidFill>
                  <a:srgbClr val="ffffff"/>
                </a:solidFill>
                <a:latin typeface="Arial"/>
                <a:ea typeface="Arial"/>
              </a:rPr>
              <a:t>Estructura de NS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457200" y="1200240"/>
            <a:ext cx="8228880" cy="36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Shape 111" descr=""/>
          <p:cNvPicPr/>
          <p:nvPr/>
        </p:nvPicPr>
        <p:blipFill>
          <a:blip r:embed="rId1"/>
          <a:stretch/>
        </p:blipFill>
        <p:spPr>
          <a:xfrm>
            <a:off x="294840" y="1209240"/>
            <a:ext cx="8686080" cy="361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05920"/>
            <a:ext cx="687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s-ES" sz="3600" strike="noStrike">
                <a:solidFill>
                  <a:srgbClr val="ffffff"/>
                </a:solidFill>
                <a:latin typeface="Arial"/>
                <a:ea typeface="Arial"/>
              </a:rPr>
              <a:t>Delimitación del proyecto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457200" y="1200240"/>
            <a:ext cx="8228880" cy="36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3200" strike="noStrike">
                <a:solidFill>
                  <a:srgbClr val="ffffff"/>
                </a:solidFill>
                <a:latin typeface="Arial"/>
                <a:ea typeface="Arial"/>
              </a:rPr>
              <a:t>Nuestro proyecto se ocupará de un sistema de Booking aéreo para este departamento de la empresa NS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05920"/>
            <a:ext cx="687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s-ES" sz="3600" strike="noStrike">
                <a:solidFill>
                  <a:srgbClr val="ffffff"/>
                </a:solidFill>
                <a:latin typeface="Arial"/>
                <a:ea typeface="Arial"/>
              </a:rPr>
              <a:t>Metodologías tradicionales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457200" y="1200240"/>
            <a:ext cx="8228880" cy="36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3200" strike="noStrike">
                <a:solidFill>
                  <a:srgbClr val="ffffff"/>
                </a:solidFill>
                <a:latin typeface="Arial"/>
                <a:ea typeface="Arial"/>
              </a:rPr>
              <a:t>Modelo ER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3200" strike="noStrike">
                <a:solidFill>
                  <a:srgbClr val="ffffff"/>
                </a:solidFill>
                <a:latin typeface="Arial"/>
                <a:ea typeface="Arial"/>
              </a:rPr>
              <a:t>Responsability Driven Design (RDD)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3200" strike="noStrike">
                <a:solidFill>
                  <a:srgbClr val="ffffff"/>
                </a:solidFill>
                <a:latin typeface="Arial"/>
                <a:ea typeface="Arial"/>
              </a:rPr>
              <a:t>¿Motivación para la elección de una?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05920"/>
            <a:ext cx="687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s-ES" sz="3600" strike="noStrike">
                <a:solidFill>
                  <a:srgbClr val="ffffff"/>
                </a:solidFill>
                <a:latin typeface="Arial"/>
                <a:ea typeface="Arial"/>
              </a:rPr>
              <a:t>Modelo ER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457200" y="1200240"/>
            <a:ext cx="8228880" cy="36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3200" strike="noStrike">
                <a:solidFill>
                  <a:srgbClr val="f3f3f3"/>
                </a:solidFill>
                <a:latin typeface="Arial"/>
                <a:ea typeface="Arial"/>
              </a:rPr>
              <a:t>El modelo Entidad Relación es una herramienta para el modelado de datos que permite representar las entidades relevantes de un sistema así como sus relaciones y propiedades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