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8.png" ContentType="image/png"/>
  <Override PartName="/ppt/media/image9.png" ContentType="image/png"/>
  <Override PartName="/ppt/media/image7.jpeg" ContentType="image/jpeg"/>
  <Override PartName="/ppt/media/image6.jpeg" ContentType="image/jpe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s-ES"/>
              <a:t>Pulse para editar el formato de las notas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s-ES"/>
              <a:t>&lt;encabezamiento&gt;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s-ES"/>
              <a:t>&lt;fecha/hora&gt;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s-ES"/>
              <a:t>&lt;pie de página&gt;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DC1AD780-E765-4F58-84EE-A2DD0ABCE732}" type="slidenum">
              <a:rPr lang="es-ES"/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7E662FA-EE4A-4D4C-A3FF-33219D737A4C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F3E22F8-C873-4A74-AF83-07711F3ED1B9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4477C93-E70A-401D-8730-CBA0246D222F}" type="slidenum">
              <a:rPr lang="es-ES" sz="1200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43400" y="2160360"/>
            <a:ext cx="4863240" cy="3880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8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/>
          </a:solidFill>
          <a:ln w="1260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s-ES" sz="5400">
                <a:solidFill>
                  <a:srgbClr val="5fcbef"/>
                </a:solidFill>
                <a:latin typeface="Trebuchet MS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900">
                <a:solidFill>
                  <a:srgbClr val="8b8b8b"/>
                </a:solidFill>
                <a:latin typeface="Trebuchet MS"/>
              </a:rPr>
              <a:t>26/04/15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F252B5F-98CF-4A78-AA55-B0529691964F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60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rgbClr val="5fcbef"/>
            </a:solidFill>
            <a:round/>
          </a:ln>
        </p:spPr>
      </p:sp>
      <p:sp>
        <p:nvSpPr>
          <p:cNvPr id="61" name="CustomShape 3"/>
          <p:cNvSpPr/>
          <p:nvPr/>
        </p:nvSpPr>
        <p:spPr>
          <a:xfrm>
            <a:off x="9181440" y="-8640"/>
            <a:ext cx="300708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62" name="CustomShape 4"/>
          <p:cNvSpPr/>
          <p:nvPr/>
        </p:nvSpPr>
        <p:spPr>
          <a:xfrm>
            <a:off x="9603360" y="-8640"/>
            <a:ext cx="2588040" cy="6866280"/>
          </a:xfrm>
          <a:prstGeom prst="rect">
            <a:avLst/>
          </a:prstGeom>
          <a:solidFill>
            <a:srgbClr val="5fcbef"/>
          </a:solidFill>
          <a:ln w="12600">
            <a:noFill/>
          </a:ln>
        </p:spPr>
      </p:sp>
      <p:sp>
        <p:nvSpPr>
          <p:cNvPr id="63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64" name="CustomShape 6"/>
          <p:cNvSpPr/>
          <p:nvPr/>
        </p:nvSpPr>
        <p:spPr>
          <a:xfrm>
            <a:off x="9334440" y="-8640"/>
            <a:ext cx="2854080" cy="6866280"/>
          </a:xfrm>
          <a:prstGeom prst="rect">
            <a:avLst/>
          </a:prstGeom>
          <a:solidFill>
            <a:srgbClr val="17b0e4"/>
          </a:solidFill>
          <a:ln w="12600">
            <a:noFill/>
          </a:ln>
        </p:spPr>
      </p:sp>
      <p:sp>
        <p:nvSpPr>
          <p:cNvPr id="65" name="CustomShape 7"/>
          <p:cNvSpPr/>
          <p:nvPr/>
        </p:nvSpPr>
        <p:spPr>
          <a:xfrm>
            <a:off x="10898640" y="-8640"/>
            <a:ext cx="1289880" cy="6866280"/>
          </a:xfrm>
          <a:prstGeom prst="rect">
            <a:avLst/>
          </a:prstGeom>
          <a:solidFill>
            <a:srgbClr val="2e83c3"/>
          </a:solidFill>
          <a:ln w="12600">
            <a:noFill/>
          </a:ln>
        </p:spPr>
      </p:sp>
      <p:sp>
        <p:nvSpPr>
          <p:cNvPr id="66" name="CustomShape 8"/>
          <p:cNvSpPr/>
          <p:nvPr/>
        </p:nvSpPr>
        <p:spPr>
          <a:xfrm>
            <a:off x="10938960" y="-8640"/>
            <a:ext cx="1249560" cy="6866280"/>
          </a:xfrm>
          <a:prstGeom prst="rect">
            <a:avLst/>
          </a:prstGeom>
          <a:solidFill>
            <a:srgbClr val="226292"/>
          </a:solidFill>
          <a:ln w="12600">
            <a:noFill/>
          </a:ln>
        </p:spPr>
      </p:sp>
      <p:sp>
        <p:nvSpPr>
          <p:cNvPr id="67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17b0e4"/>
          </a:solidFill>
          <a:ln w="12600">
            <a:noFill/>
          </a:ln>
        </p:spPr>
      </p:sp>
      <p:sp>
        <p:nvSpPr>
          <p:cNvPr id="68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rgbClr val="5fcbef"/>
          </a:solidFill>
          <a:ln w="12600">
            <a:noFill/>
          </a:ln>
        </p:spPr>
      </p:sp>
      <p:sp>
        <p:nvSpPr>
          <p:cNvPr id="69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70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s-ES">
                <a:solidFill>
                  <a:srgbClr val="404040"/>
                </a:solidFill>
                <a:latin typeface="Trebuchet MS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>
                <a:solidFill>
                  <a:srgbClr val="404040"/>
                </a:solidFill>
                <a:latin typeface="Trebuchet MS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>
                <a:solidFill>
                  <a:srgbClr val="404040"/>
                </a:solidFill>
                <a:latin typeface="Trebuchet MS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>
                <a:solidFill>
                  <a:srgbClr val="404040"/>
                </a:solidFill>
                <a:latin typeface="Trebuchet MS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>
                <a:solidFill>
                  <a:srgbClr val="404040"/>
                </a:solidFill>
                <a:latin typeface="Trebuchet MS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>
                <a:solidFill>
                  <a:srgbClr val="404040"/>
                </a:solidFill>
                <a:latin typeface="Trebuchet MS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400">
                <a:solidFill>
                  <a:srgbClr val="404040"/>
                </a:solidFill>
                <a:latin typeface="Trebuchet MS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200">
                <a:solidFill>
                  <a:srgbClr val="404040"/>
                </a:solidFill>
                <a:latin typeface="Trebuchet MS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200">
                <a:solidFill>
                  <a:srgbClr val="404040"/>
                </a:solidFill>
                <a:latin typeface="Trebuchet MS"/>
              </a:rPr>
              <a:t>Quinto nivel</a:t>
            </a:r>
            <a:endParaRPr/>
          </a:p>
        </p:txBody>
      </p:sp>
      <p:sp>
        <p:nvSpPr>
          <p:cNvPr id="71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s-ES" sz="900">
                <a:solidFill>
                  <a:srgbClr val="8b8b8b"/>
                </a:solidFill>
                <a:latin typeface="Trebuchet MS"/>
              </a:rPr>
              <a:t>26/04/15</a:t>
            </a:r>
            <a:endParaRPr/>
          </a:p>
        </p:txBody>
      </p:sp>
      <p:sp>
        <p:nvSpPr>
          <p:cNvPr id="72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73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79B68B-501E-414A-8042-35E305FBD00D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s-ES" sz="5400">
                <a:solidFill>
                  <a:srgbClr val="5fcbef"/>
                </a:solidFill>
                <a:latin typeface="Trebuchet MS"/>
              </a:rPr>
              <a:t>DSS</a:t>
            </a:r>
            <a:r>
              <a:rPr lang="es-ES" sz="5400">
                <a:solidFill>
                  <a:srgbClr val="5fcbef"/>
                </a:solidFill>
                <a:latin typeface="Trebuchet MS"/>
              </a:rPr>
              <a:t>
</a:t>
            </a:r>
            <a:r>
              <a:rPr lang="es-ES" sz="5400">
                <a:solidFill>
                  <a:srgbClr val="5fcbef"/>
                </a:solidFill>
                <a:latin typeface="Trebuchet MS"/>
              </a:rPr>
              <a:t>NEGOSERVICIOS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s-ES">
                <a:solidFill>
                  <a:srgbClr val="808080"/>
                </a:solidFill>
                <a:latin typeface="Trebuchet MS"/>
              </a:rPr>
              <a:t>Presentación del proyecto</a:t>
            </a:r>
            <a:endParaRPr/>
          </a:p>
        </p:txBody>
      </p:sp>
      <p:sp>
        <p:nvSpPr>
          <p:cNvPr id="115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7277F54-1CC4-4E1A-9044-7706A116B161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INDICE</a:t>
            </a:r>
            <a:endParaRPr/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Introducción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UML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Historias de usuario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ProductBacklog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SprintBacklog</a:t>
            </a:r>
            <a:endParaRPr/>
          </a:p>
          <a:p>
            <a:pPr>
              <a:lnSpc>
                <a:spcPct val="100000"/>
              </a:lnSpc>
              <a:buSzPct val="25000"/>
              <a:buFont typeface="Trebuchet MS"/>
              <a:buAutoNum type="arabicPeriod"/>
            </a:pPr>
            <a:r>
              <a:rPr lang="es-ES">
                <a:solidFill>
                  <a:srgbClr val="404040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18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3191B6-E425-4F46-BA83-81FFD656DC74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INTRODUCCIÓN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Empresa: NegoServicios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Provee servicios a agencias de viajes.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Proyecto: Gestión de reserva de vuelos.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Reservas de vuelos a terceros</a:t>
            </a:r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EBF5F8-8B3B-4B85-BA37-CE8DA6F14A9E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  <p:pic>
        <p:nvPicPr>
          <p:cNvPr id="122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1440" y="3816000"/>
            <a:ext cx="4120560" cy="2660760"/>
          </a:xfrm>
          <a:prstGeom prst="rect">
            <a:avLst/>
          </a:prstGeom>
          <a:ln>
            <a:noFill/>
          </a:ln>
        </p:spPr>
      </p:pic>
      <p:pic>
        <p:nvPicPr>
          <p:cNvPr id="123" name="Imagen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22200" y="1872000"/>
            <a:ext cx="2651400" cy="265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PROYECTO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Aplicación de escritorio, próximamente web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Permite realizar y gestionar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Clientes reservan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Empleados registran vuelos y gestionan las reservas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ED6FDD7-A878-457E-AA45-AB6BAB4FADC5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  <p:pic>
        <p:nvPicPr>
          <p:cNvPr id="127" name="Imagen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48640" y="3848400"/>
            <a:ext cx="3179160" cy="203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UML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36E8CF-9195-4185-A9C1-B795BB10C710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1331280"/>
            <a:ext cx="8928000" cy="493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HISTORIAS DE USUARIO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Logindeempleados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aerolíneas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vuelos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empleados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clientes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4FB980-8EFD-44E7-93E3-F640E31C41F7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PRODUCT BACKLOG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1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Loginde empleados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2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reservas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aerolíneas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Gestión de vuelos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Sprint 3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administrador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empleado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Consultas extras como cliente</a:t>
            </a:r>
            <a:endParaRPr/>
          </a:p>
          <a:p>
            <a:endParaRPr/>
          </a:p>
        </p:txBody>
      </p:sp>
      <p:sp>
        <p:nvSpPr>
          <p:cNvPr id="136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45D0B7A-51C0-4F98-B88C-2C5B17CCA127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47484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SPRINT BACKLOG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Gestión de clientes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Alta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Baja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Modificación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 sz="1600">
                <a:solidFill>
                  <a:srgbClr val="404040"/>
                </a:solidFill>
                <a:latin typeface="Trebuchet MS"/>
              </a:rPr>
              <a:t>Listado</a:t>
            </a:r>
            <a:endParaRPr/>
          </a:p>
          <a:p>
            <a:pPr>
              <a:lnSpc>
                <a:spcPct val="100000"/>
              </a:lnSpc>
              <a:buSzPct val="25000"/>
              <a:buFont typeface="Wingdings 3" charset="2"/>
              <a:buChar char=""/>
            </a:pPr>
            <a:r>
              <a:rPr lang="es-ES">
                <a:solidFill>
                  <a:srgbClr val="404040"/>
                </a:solidFill>
                <a:latin typeface="Trebuchet MS"/>
              </a:rPr>
              <a:t>Login de empleados</a:t>
            </a:r>
            <a:endParaRPr/>
          </a:p>
          <a:p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C42AFE-2A0C-4C8D-A808-2F9D93CE5E93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  <p:pic>
        <p:nvPicPr>
          <p:cNvPr id="140" name="Imagen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35960" y="2997720"/>
            <a:ext cx="7540560" cy="292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600">
                <a:solidFill>
                  <a:srgbClr val="5fcbef"/>
                </a:solidFill>
                <a:latin typeface="Trebuchet MS"/>
              </a:rPr>
              <a:t>RETROSPECTIVA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EB284B-4991-4BA3-801F-BD3BA9AA3923}" type="slidenum">
              <a:rPr lang="es-ES" sz="900">
                <a:solidFill>
                  <a:srgbClr val="5fcbef"/>
                </a:solidFill>
                <a:latin typeface="Trebuchet MS"/>
              </a:rPr>
              <a:t>&lt;número&gt;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