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70" r:id="rId5"/>
    <p:sldId id="271" r:id="rId6"/>
    <p:sldId id="272" r:id="rId7"/>
    <p:sldId id="257" r:id="rId8"/>
    <p:sldId id="273" r:id="rId9"/>
    <p:sldId id="274" r:id="rId10"/>
    <p:sldId id="27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>
      <p:cViewPr varScale="1">
        <p:scale>
          <a:sx n="72" d="100"/>
          <a:sy n="72" d="100"/>
        </p:scale>
        <p:origin x="456" y="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11/27/2016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2016/11/27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11/27/2016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       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校园二手</a:t>
            </a:r>
            <a:r>
              <a:rPr lang="zh-CN" altLang="zh-CN" dirty="0"/>
              <a:t>物品</a:t>
            </a:r>
            <a:r>
              <a:rPr lang="zh-CN" altLang="en-US" dirty="0"/>
              <a:t>交换平台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13211114 </a:t>
            </a:r>
            <a:r>
              <a:rPr lang="zh-CN" altLang="en-US" dirty="0"/>
              <a:t>何玥</a:t>
            </a:r>
            <a:endParaRPr lang="en-US" altLang="zh-CN" dirty="0"/>
          </a:p>
          <a:p>
            <a:r>
              <a:rPr lang="en-US" altLang="zh-CN" dirty="0"/>
              <a:t>14061053 </a:t>
            </a:r>
            <a:r>
              <a:rPr lang="zh-CN" altLang="en-US" dirty="0"/>
              <a:t>岳桐宇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3" y="1899940"/>
            <a:ext cx="3101656" cy="1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404664"/>
            <a:ext cx="11365580" cy="600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312336"/>
            <a:ext cx="8726780" cy="62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483572"/>
            <a:ext cx="9134149" cy="5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836712"/>
            <a:ext cx="7056784" cy="52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668016"/>
          </a:xfrm>
        </p:spPr>
        <p:txBody>
          <a:bodyPr/>
          <a:lstStyle/>
          <a:p>
            <a:r>
              <a:rPr lang="zh-CN" altLang="en-US" dirty="0"/>
              <a:t>基本表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ER</a:t>
            </a:r>
            <a:r>
              <a:rPr lang="zh-CN" altLang="en-US" dirty="0"/>
              <a:t>图设计数据库基本表</a:t>
            </a:r>
            <a:endParaRPr lang="en-US" altLang="zh-CN" dirty="0"/>
          </a:p>
          <a:p>
            <a:pPr lvl="1"/>
            <a:r>
              <a:rPr lang="zh-CN" altLang="en-US" dirty="0"/>
              <a:t>对基本表进行合并，提高查找效率</a:t>
            </a:r>
            <a:endParaRPr lang="en-US" altLang="zh-CN" dirty="0"/>
          </a:p>
          <a:p>
            <a:pPr lvl="1"/>
            <a:r>
              <a:rPr lang="zh-CN" altLang="en-US" dirty="0"/>
              <a:t>再对基本表根据增、删、改、查的操作进行拆分。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74146"/>
              </p:ext>
            </p:extLst>
          </p:nvPr>
        </p:nvGraphicFramePr>
        <p:xfrm>
          <a:off x="2025450" y="3501684"/>
          <a:ext cx="3763144" cy="3108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81572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  <a:gridCol w="1881572">
                  <a:extLst>
                    <a:ext uri="{9D8B030D-6E8A-4147-A177-3AD203B41FA5}">
                      <a16:colId xmlns:a16="http://schemas.microsoft.com/office/drawing/2014/main" val="3869177175"/>
                    </a:ext>
                  </a:extLst>
                </a:gridCol>
              </a:tblGrid>
              <a:tr h="701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7739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User_3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信用度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Credit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081"/>
                  </a:ext>
                </a:extLst>
              </a:tr>
              <a:tr h="1005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权限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User_Administrator_Root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0928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87467"/>
              </p:ext>
            </p:extLst>
          </p:nvPr>
        </p:nvGraphicFramePr>
        <p:xfrm>
          <a:off x="9020473" y="3654084"/>
          <a:ext cx="3168352" cy="2499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69177175"/>
                    </a:ext>
                  </a:extLst>
                </a:gridCol>
              </a:tblGrid>
              <a:tr h="701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Goods_1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Goods_2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Goods_3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77393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Describle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081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09285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44052"/>
              </p:ext>
            </p:extLst>
          </p:nvPr>
        </p:nvGraphicFramePr>
        <p:xfrm>
          <a:off x="117748" y="4588910"/>
          <a:ext cx="1214733" cy="701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4733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Notify</a:t>
                      </a:r>
                      <a:endParaRPr lang="zh-CN" altLang="zh-CN" sz="20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9007"/>
              </p:ext>
            </p:extLst>
          </p:nvPr>
        </p:nvGraphicFramePr>
        <p:xfrm>
          <a:off x="5788594" y="4298659"/>
          <a:ext cx="1463648" cy="1798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648">
                  <a:extLst>
                    <a:ext uri="{9D8B030D-6E8A-4147-A177-3AD203B41FA5}">
                      <a16:colId xmlns:a16="http://schemas.microsoft.com/office/drawing/2014/main" val="8337426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337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0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09285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>
            <a:off x="6220642" y="5733256"/>
            <a:ext cx="2808000" cy="0"/>
          </a:xfrm>
          <a:prstGeom prst="straightConnector1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/>
          <p:cNvCxnSpPr/>
          <p:nvPr/>
        </p:nvCxnSpPr>
        <p:spPr>
          <a:xfrm flipH="1" flipV="1">
            <a:off x="2025450" y="4613372"/>
            <a:ext cx="864000" cy="584447"/>
          </a:xfrm>
          <a:prstGeom prst="curvedConnector3">
            <a:avLst>
              <a:gd name="adj1" fmla="val 170762"/>
            </a:avLst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182197" y="2483487"/>
            <a:ext cx="117691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审核中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市场中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交易中</a:t>
            </a:r>
            <a:endParaRPr lang="en-US" altLang="zh-CN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365859" y="4686824"/>
            <a:ext cx="15409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正在交易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交易成功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交易失败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332233" y="5774081"/>
            <a:ext cx="15409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正在审核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审核通过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审核失败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32249" y="1700808"/>
            <a:ext cx="4139950" cy="4953000"/>
          </a:xfrm>
        </p:spPr>
        <p:txBody>
          <a:bodyPr>
            <a:normAutofit/>
          </a:bodyPr>
          <a:lstStyle/>
          <a:p>
            <a:r>
              <a:rPr lang="zh-CN" altLang="en-US" dirty="0"/>
              <a:t>触发器</a:t>
            </a:r>
            <a:endParaRPr lang="en-US" altLang="zh-CN" dirty="0"/>
          </a:p>
          <a:p>
            <a:pPr lvl="2">
              <a:lnSpc>
                <a:spcPct val="160000"/>
              </a:lnSpc>
            </a:pPr>
            <a:r>
              <a:rPr lang="en-US" altLang="zh-CN" sz="2000" dirty="0"/>
              <a:t>TR_delete_student</a:t>
            </a:r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TR_delete_root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TR_add_goods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TR_goods_state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TR_delete_goods</a:t>
            </a:r>
            <a:r>
              <a:rPr lang="en-US" altLang="zh-CN" sz="2000" dirty="0"/>
              <a:t> </a:t>
            </a:r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TR_goods_check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TR_edit_goods</a:t>
            </a:r>
            <a:endParaRPr lang="en-US" altLang="zh-CN" sz="2000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6598468" y="1700808"/>
            <a:ext cx="4464496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触发器</a:t>
            </a:r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TR_delete_tag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TR_delete_message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TR_edit_tag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TR_apply_charge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TR_charge_state</a:t>
            </a:r>
            <a:endParaRPr lang="en-US" altLang="zh-CN" sz="2000" dirty="0"/>
          </a:p>
          <a:p>
            <a:pPr lvl="2">
              <a:lnSpc>
                <a:spcPct val="160000"/>
              </a:lnSpc>
            </a:pPr>
            <a:r>
              <a:rPr lang="en-US" altLang="zh-CN" sz="2000" dirty="0" err="1"/>
              <a:t>TR_delete_notification</a:t>
            </a:r>
            <a:endParaRPr lang="en-US" altLang="zh-CN" sz="2000" dirty="0"/>
          </a:p>
        </p:txBody>
      </p:sp>
      <p:sp>
        <p:nvSpPr>
          <p:cNvPr id="31" name="矩形 30"/>
          <p:cNvSpPr/>
          <p:nvPr/>
        </p:nvSpPr>
        <p:spPr>
          <a:xfrm>
            <a:off x="5302324" y="3592533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相互触发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58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700808"/>
            <a:ext cx="3131838" cy="2592288"/>
          </a:xfrm>
        </p:spPr>
        <p:txBody>
          <a:bodyPr>
            <a:normAutofit/>
          </a:bodyPr>
          <a:lstStyle/>
          <a:p>
            <a:r>
              <a:rPr lang="zh-CN" altLang="en-US" dirty="0"/>
              <a:t>存储过程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User_1_insert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User_2_insert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User_3_insert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User_information</a:t>
            </a:r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13"/>
          <p:cNvSpPr txBox="1">
            <a:spLocks/>
          </p:cNvSpPr>
          <p:nvPr/>
        </p:nvSpPr>
        <p:spPr>
          <a:xfrm>
            <a:off x="4654252" y="1700808"/>
            <a:ext cx="313183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存储过程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Goods_1_insert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Goods_3_insert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Goods_tag_insert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Goods_information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Goods_delete</a:t>
            </a:r>
            <a:endParaRPr lang="en-US" altLang="zh-CN" dirty="0"/>
          </a:p>
        </p:txBody>
      </p:sp>
      <p:sp>
        <p:nvSpPr>
          <p:cNvPr id="8" name="内容占位符 13"/>
          <p:cNvSpPr txBox="1">
            <a:spLocks/>
          </p:cNvSpPr>
          <p:nvPr/>
        </p:nvSpPr>
        <p:spPr>
          <a:xfrm>
            <a:off x="7786090" y="1700808"/>
            <a:ext cx="342089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存储过程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Charge_insert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Charge_update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Message_insert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Message_information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94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6140" y="256490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9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205</Words>
  <Application>Microsoft Office PowerPoint</Application>
  <PresentationFormat>自定义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Consolas</vt:lpstr>
      <vt:lpstr>Corbel</vt:lpstr>
      <vt:lpstr>Wingdings</vt:lpstr>
      <vt:lpstr>Chalkboard_16x9</vt:lpstr>
      <vt:lpstr>                   校园二手物品交换平台</vt:lpstr>
      <vt:lpstr>PowerPoint 演示文稿</vt:lpstr>
      <vt:lpstr>PowerPoint 演示文稿</vt:lpstr>
      <vt:lpstr>PowerPoint 演示文稿</vt:lpstr>
      <vt:lpstr>PowerPoint 演示文稿</vt:lpstr>
      <vt:lpstr>数据库设计</vt:lpstr>
      <vt:lpstr>数据库设计</vt:lpstr>
      <vt:lpstr>数据库设计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2016-11-25T12:21:30Z</dcterms:created>
  <dcterms:modified xsi:type="dcterms:W3CDTF">2016-11-27T04:33:46Z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