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4" r:id="rId4"/>
    <p:sldId id="275" r:id="rId5"/>
    <p:sldId id="276" r:id="rId6"/>
    <p:sldId id="273" r:id="rId7"/>
    <p:sldId id="280" r:id="rId8"/>
    <p:sldId id="278" r:id="rId9"/>
    <p:sldId id="268" r:id="rId10"/>
    <p:sldId id="282" r:id="rId11"/>
    <p:sldId id="279" r:id="rId12"/>
    <p:sldId id="283" r:id="rId13"/>
    <p:sldId id="281" r:id="rId14"/>
    <p:sldId id="262" r:id="rId15"/>
    <p:sldId id="267" r:id="rId16"/>
    <p:sldId id="258" r:id="rId17"/>
    <p:sldId id="266" r:id="rId18"/>
    <p:sldId id="257" r:id="rId19"/>
    <p:sldId id="264" r:id="rId20"/>
    <p:sldId id="260" r:id="rId21"/>
    <p:sldId id="270" r:id="rId22"/>
    <p:sldId id="269" r:id="rId23"/>
    <p:sldId id="259" r:id="rId24"/>
    <p:sldId id="271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D7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145DF-21D8-45DE-9A66-5F89787C85FF}" v="180" dt="2024-08-22T12:01:53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7F076-DB40-4484-99AC-1DF3C38EFA9F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A305-085B-463B-98D8-36188426B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11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A305-085B-463B-98D8-36188426B7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99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A305-085B-463B-98D8-36188426B71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40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A305-085B-463B-98D8-36188426B71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72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A305-085B-463B-98D8-36188426B71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8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A305-085B-463B-98D8-36188426B71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0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A305-085B-463B-98D8-36188426B71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10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A305-085B-463B-98D8-36188426B71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45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A305-085B-463B-98D8-36188426B71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41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1FB90-4BC8-3EFA-D845-044AC0C5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ADFB26-DFF7-A76C-41EF-32EF6A9D7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91183-17BB-AECB-DB13-F8FB7A80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A7A4D6-71E3-A064-5CE9-53B4F7D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AE2D62-07E0-7D40-5AB5-7721A291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5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52BB3-BCE0-F1B8-8BAC-6FB70CB2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CD2834-9187-FEAB-C8FC-DFF0C296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39600C-1099-05F9-58A9-C856A82C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DB04C2-9AFC-D066-D7D3-2CF39E7A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71AA7C-DB18-A071-DAA9-BFCB966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84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A487A9-60C6-96AB-F0E0-9568950E8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A52F79-A4A9-1F42-2FAD-0403A344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4A05B-D3E3-AEF9-5011-E2A50149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1C6520-B485-D2C9-E94F-595C7369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F59F3-9449-3F23-65A0-1D34C194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4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67D71-E776-12A8-3F81-03F3CD7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73F129-F662-F734-57C0-38F9661E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AD9E13-D095-077E-02F8-4393EC87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99156-E190-02FE-CAA3-D6601418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D1C26-700E-EB41-997D-047084AB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4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E8A1E-CA63-1589-E594-E32E631F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CA3EF1-09B4-FD45-B0CE-1213F7CC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9BDA2B-2AC9-CA60-1D5B-549DCC14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C7A76-7B34-6764-8D0D-42F2B2CC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9307E4-3C23-51F6-1233-101B8BA2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63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D250B-7B4A-1042-874F-88430E19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A50BAC-8C44-5BE9-B831-731C5CFC8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BB17D4-C7D6-E233-ABB4-53706EBE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BB4617-9BC4-F57C-FB68-3FE0EE79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C0EE08-C85B-A63C-29A6-32665DF8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2AE095-126A-131F-C58F-7421C981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14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2B6CC-50CA-47B8-AAFF-8E42C8D1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F18350-883F-BB67-C221-4784B9A41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2B4109-0A1C-4B0A-608B-1B226C83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BC3048-AA08-B2E1-21F9-9D9B33BFE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F13725-1B9A-811D-B072-95272C23C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698DF7-7046-89A7-4560-83A025C7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5CE60F-1A2E-6196-8109-89C35B27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0AA541-EEFE-0E08-A537-EC35896C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04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8A8B-AB5D-D5C4-4855-1899226A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A37F80-F57A-B6E5-581C-028AFB74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4900EF-65F3-4F7E-F54B-B22AFB16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75D506-375B-06CA-12C6-27B766B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9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C41A87-A135-5EA5-8799-2AECD3BC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C892B2-1CB4-35DB-BBE7-A8673C99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240E31-4F70-8AB9-B3CB-01B93BD5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7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8B879-74B4-C6EB-894C-4B207849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9C8A3A-9DB9-F20B-0D37-B81395B8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6EC788-0946-3F76-280B-C8AA2B73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D2C11A-36C0-9D7D-1C51-D5A0E76F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F7DC95-BBEA-5729-55DE-931863B8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01895E-D06B-E3FC-30E9-281AD6C7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47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6C18E-A24B-B5AE-DAFC-B2683622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014308-5997-F414-2881-6A05C6806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008939-140F-A75C-600A-AEBDDE19C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19FC75-E0A4-32E9-D1A4-076412F9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2A01CA-3B75-9628-2E7F-4DEF94A7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FECB1B-3E3C-57AD-A0B9-92C6C7A9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16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5903B2-6EA1-AC63-07BF-7C778294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1D374B-02FB-7556-9AF7-D04BAFB1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47C3F-A6B8-FBBB-0636-51AD8EC6D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B979D-8C47-4A50-B500-2EED00114C3D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B431A-C087-5989-1A89-D9131E12A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24FE43-B6DE-3899-EB96-619F32781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A11A0-E362-44E7-A8FC-2B88A7D02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8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016A9-4949-7E7C-8C98-095F0C7CE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00B6C6-F04F-68A0-2C6E-1F77FF9E2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00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62A2B-FD61-349B-AC62-6C404D22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「だから何？」と言われないために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FC73A9-DD63-0B8F-3561-BDE45B3D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可視化やモデリングは</a:t>
            </a:r>
            <a:r>
              <a:rPr kumimoji="1" lang="ja-JP" altLang="en-US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ビジネス課題の解決策の</a:t>
            </a:r>
            <a:r>
              <a:rPr kumimoji="1" lang="ja-JP" altLang="en-US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全体の中の一部であることを忘れてはいけない</a:t>
            </a:r>
            <a:endParaRPr kumimoji="1" lang="en-US" altLang="ja-JP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「探索」と「提示」どちらの役割においても、</a:t>
            </a:r>
            <a:r>
              <a:rPr kumimoji="1" lang="ja-JP" altLang="en-US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重要なのは次のアクションが明確になること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kumimoji="1"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例えば、「データが全体像の中でどのような役割を担うのか」 を描かずに時間と労力をかけて可視化などを行ったとしても、「で、次に何をすればいいんだっけ？」となってしまう。</a:t>
            </a:r>
            <a:endParaRPr kumimoji="1"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いかに可視化がパワフルなツールであったとしても、</a:t>
            </a:r>
            <a:r>
              <a:rPr kumimoji="1" lang="ja-JP" altLang="en-US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人や社会との接点を正しく設計しなければ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その力を発揮することはできない。</a:t>
            </a:r>
            <a:endParaRPr kumimoji="1"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出典：データとデザイン　人とデータのつなぎかた</a:t>
            </a:r>
          </a:p>
        </p:txBody>
      </p:sp>
    </p:spTree>
    <p:extLst>
      <p:ext uri="{BB962C8B-B14F-4D97-AF65-F5344CB8AC3E}">
        <p14:creationId xmlns:p14="http://schemas.microsoft.com/office/powerpoint/2010/main" val="103420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6B168-F22F-E83D-6A43-01E6314A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ちょっとここで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F37F9B-7DD4-0470-DC6A-45F2A0A0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467CCE-9749-6F2F-8058-583AEC16E79C}"/>
              </a:ext>
            </a:extLst>
          </p:cNvPr>
          <p:cNvSpPr/>
          <p:nvPr/>
        </p:nvSpPr>
        <p:spPr>
          <a:xfrm>
            <a:off x="1415480" y="2492896"/>
            <a:ext cx="7704856" cy="3096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課題等を定めず、闇雲に分析することはやめる</a:t>
            </a:r>
          </a:p>
        </p:txBody>
      </p:sp>
    </p:spTree>
    <p:extLst>
      <p:ext uri="{BB962C8B-B14F-4D97-AF65-F5344CB8AC3E}">
        <p14:creationId xmlns:p14="http://schemas.microsoft.com/office/powerpoint/2010/main" val="55411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データ分析の種類（再掲）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1196752"/>
            <a:ext cx="11523265" cy="3888432"/>
          </a:xfrm>
          <a:prstGeom prst="rect">
            <a:avLst/>
          </a:prstGeom>
          <a:ln w="38100">
            <a:noFill/>
          </a:ln>
        </p:spPr>
        <p:txBody>
          <a:bodyPr vert="horz" lIns="91440" tIns="90000" rIns="91440" bIns="9000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/>
              <a:t>データ分析はその目的・手段に応じて大きく二つに分かれる。</a:t>
            </a:r>
            <a:endParaRPr lang="en-US" altLang="ja-JP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000" dirty="0"/>
              <a:t>現状分析型のデータ分析</a:t>
            </a:r>
            <a:endParaRPr lang="en-US" altLang="ja-JP" sz="1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現状と課題を正確に認識し、対処することを目的とするデータ分析</a:t>
            </a:r>
            <a:endParaRPr lang="en-US" altLang="ja-JP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200" dirty="0"/>
              <a:t>予測分析型のデータ分析</a:t>
            </a:r>
            <a:endParaRPr lang="en-US" altLang="ja-JP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将来予測に基づき、将来取るべきアクションを決定することを目的とするデータ分析</a:t>
            </a:r>
            <a:endParaRPr lang="en-US" altLang="ja-JP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※</a:t>
            </a:r>
            <a:r>
              <a:rPr kumimoji="1" lang="ja-JP" altLang="en-US" sz="1600" dirty="0"/>
              <a:t>実務においては現状分析を基に予測分析を行うといった、複合的なアプローチをとることが多い。</a:t>
            </a:r>
            <a:endParaRPr kumimoji="1" lang="en-US" altLang="ja-JP" sz="16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0FE014D-15D7-609E-2096-52D6DA7D0E6E}"/>
              </a:ext>
            </a:extLst>
          </p:cNvPr>
          <p:cNvSpPr/>
          <p:nvPr/>
        </p:nvSpPr>
        <p:spPr>
          <a:xfrm>
            <a:off x="335360" y="5301208"/>
            <a:ext cx="11523264" cy="1008112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どちらの役割においても、次の「アクション」が明確になることが重要。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「アクション」を意識した報告を！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6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分析アプローチのフレームワーク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908720"/>
            <a:ext cx="11523265" cy="99116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90000" rIns="91440" bIns="9000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ja-JP" sz="2000" dirty="0"/>
              <a:t>PPDAC</a:t>
            </a:r>
            <a:r>
              <a:rPr lang="ja-JP" altLang="en-US" sz="2000" dirty="0"/>
              <a:t>　　　　主に現状分析型のデータ分析で利用</a:t>
            </a:r>
            <a:endParaRPr lang="en-US" altLang="ja-JP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ja-JP" sz="2000" dirty="0"/>
              <a:t>CRISP-DM</a:t>
            </a:r>
            <a:r>
              <a:rPr lang="ja-JP" altLang="en-US" sz="2000" dirty="0"/>
              <a:t>　　 主に予測分析型のデータ分析で利用</a:t>
            </a:r>
            <a:endParaRPr lang="en-US" altLang="ja-JP" sz="20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8A19219-8249-1967-FA52-EEEB53B6BC52}"/>
              </a:ext>
            </a:extLst>
          </p:cNvPr>
          <p:cNvGrpSpPr/>
          <p:nvPr/>
        </p:nvGrpSpPr>
        <p:grpSpPr>
          <a:xfrm>
            <a:off x="282402" y="1988840"/>
            <a:ext cx="11505062" cy="4032448"/>
            <a:chOff x="282402" y="1988840"/>
            <a:chExt cx="11505062" cy="4032448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17ED654-7142-07C7-315F-579F53596EB1}"/>
                </a:ext>
              </a:extLst>
            </p:cNvPr>
            <p:cNvSpPr/>
            <p:nvPr/>
          </p:nvSpPr>
          <p:spPr>
            <a:xfrm>
              <a:off x="9250337" y="2465632"/>
              <a:ext cx="2425766" cy="2979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ja-JP" altLang="en-US" sz="1400" dirty="0">
                  <a:solidFill>
                    <a:schemeClr val="tx1"/>
                  </a:solidFill>
                </a:rPr>
                <a:t>ビジネス課題の理解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</a:rPr>
                <a:t>データの理解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</a:rPr>
                <a:t>データの準備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</a:rPr>
                <a:t>モデル構築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</a:rPr>
                <a:t>評価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</a:rPr>
                <a:t>展開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7038F3B-68E4-A47C-0375-679ED2CA9D14}"/>
                </a:ext>
              </a:extLst>
            </p:cNvPr>
            <p:cNvSpPr/>
            <p:nvPr/>
          </p:nvSpPr>
          <p:spPr>
            <a:xfrm>
              <a:off x="6237718" y="1994085"/>
              <a:ext cx="5543683" cy="23646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solidFill>
                <a:srgbClr val="0D7A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CRISP-DM</a:t>
              </a:r>
              <a:endPara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C559483-4101-7B3D-214F-AC85DA7F16A4}"/>
                </a:ext>
              </a:extLst>
            </p:cNvPr>
            <p:cNvSpPr/>
            <p:nvPr/>
          </p:nvSpPr>
          <p:spPr>
            <a:xfrm>
              <a:off x="406004" y="1995995"/>
              <a:ext cx="5543683" cy="23646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solidFill>
                <a:srgbClr val="0D7A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PPDAC</a:t>
              </a:r>
              <a:endPara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0D039BF-232B-A77E-3962-B9626EAA3804}"/>
                </a:ext>
              </a:extLst>
            </p:cNvPr>
            <p:cNvGrpSpPr/>
            <p:nvPr/>
          </p:nvGrpSpPr>
          <p:grpSpPr>
            <a:xfrm>
              <a:off x="6309726" y="2451820"/>
              <a:ext cx="2797104" cy="2801845"/>
              <a:chOff x="2500418" y="1761828"/>
              <a:chExt cx="3300307" cy="3305901"/>
            </a:xfrm>
          </p:grpSpPr>
          <p:sp>
            <p:nvSpPr>
              <p:cNvPr id="10" name="円弧 9">
                <a:extLst>
                  <a:ext uri="{FF2B5EF4-FFF2-40B4-BE49-F238E27FC236}">
                    <a16:creationId xmlns:a16="http://schemas.microsoft.com/office/drawing/2014/main" id="{395737C1-ADF1-59AE-FD4D-131BD3BF91E4}"/>
                  </a:ext>
                </a:extLst>
              </p:cNvPr>
              <p:cNvSpPr/>
              <p:nvPr/>
            </p:nvSpPr>
            <p:spPr>
              <a:xfrm>
                <a:off x="3086100" y="2480871"/>
                <a:ext cx="1609726" cy="1979765"/>
              </a:xfrm>
              <a:prstGeom prst="arc">
                <a:avLst>
                  <a:gd name="adj1" fmla="val 16290383"/>
                  <a:gd name="adj2" fmla="val 4306933"/>
                </a:avLst>
              </a:prstGeom>
              <a:ln w="31750">
                <a:solidFill>
                  <a:schemeClr val="bg1">
                    <a:lumMod val="75000"/>
                  </a:schemeClr>
                </a:solidFill>
                <a:headEnd type="stealth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 dirty="0"/>
              </a:p>
            </p:txBody>
          </p: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F3EBBA3-11C6-361D-B70F-EBA6974C375C}"/>
                  </a:ext>
                </a:extLst>
              </p:cNvPr>
              <p:cNvGrpSpPr/>
              <p:nvPr/>
            </p:nvGrpSpPr>
            <p:grpSpPr>
              <a:xfrm>
                <a:off x="2500418" y="1761828"/>
                <a:ext cx="3300307" cy="3305901"/>
                <a:chOff x="2500418" y="2000251"/>
                <a:chExt cx="2871787" cy="2876655"/>
              </a:xfrm>
            </p:grpSpPr>
            <p:sp>
              <p:nvSpPr>
                <p:cNvPr id="30" name="円弧 29">
                  <a:extLst>
                    <a:ext uri="{FF2B5EF4-FFF2-40B4-BE49-F238E27FC236}">
                      <a16:creationId xmlns:a16="http://schemas.microsoft.com/office/drawing/2014/main" id="{384BFD23-6DA1-F339-58D3-90DBD133801C}"/>
                    </a:ext>
                  </a:extLst>
                </p:cNvPr>
                <p:cNvSpPr/>
                <p:nvPr/>
              </p:nvSpPr>
              <p:spPr>
                <a:xfrm>
                  <a:off x="2514600" y="2000251"/>
                  <a:ext cx="2852948" cy="2843212"/>
                </a:xfrm>
                <a:prstGeom prst="arc">
                  <a:avLst/>
                </a:prstGeom>
                <a:ln w="476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/>
                </a:p>
              </p:txBody>
            </p:sp>
            <p:sp>
              <p:nvSpPr>
                <p:cNvPr id="31" name="円弧 30">
                  <a:extLst>
                    <a:ext uri="{FF2B5EF4-FFF2-40B4-BE49-F238E27FC236}">
                      <a16:creationId xmlns:a16="http://schemas.microsoft.com/office/drawing/2014/main" id="{7247E036-C30E-8CA5-9775-F0A7D998C12E}"/>
                    </a:ext>
                  </a:extLst>
                </p:cNvPr>
                <p:cNvSpPr/>
                <p:nvPr/>
              </p:nvSpPr>
              <p:spPr>
                <a:xfrm rot="5400000">
                  <a:off x="2524125" y="2019301"/>
                  <a:ext cx="2852948" cy="2843212"/>
                </a:xfrm>
                <a:prstGeom prst="arc">
                  <a:avLst/>
                </a:prstGeom>
                <a:ln w="476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/>
                </a:p>
              </p:txBody>
            </p:sp>
            <p:sp>
              <p:nvSpPr>
                <p:cNvPr id="32" name="円弧 31">
                  <a:extLst>
                    <a:ext uri="{FF2B5EF4-FFF2-40B4-BE49-F238E27FC236}">
                      <a16:creationId xmlns:a16="http://schemas.microsoft.com/office/drawing/2014/main" id="{2F65887B-9CBF-9206-CDD9-AFF6F7E924B6}"/>
                    </a:ext>
                  </a:extLst>
                </p:cNvPr>
                <p:cNvSpPr/>
                <p:nvPr/>
              </p:nvSpPr>
              <p:spPr>
                <a:xfrm rot="10800000">
                  <a:off x="2514600" y="2028826"/>
                  <a:ext cx="2852948" cy="2843212"/>
                </a:xfrm>
                <a:prstGeom prst="arc">
                  <a:avLst/>
                </a:prstGeom>
                <a:ln w="476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/>
                </a:p>
              </p:txBody>
            </p:sp>
            <p:sp>
              <p:nvSpPr>
                <p:cNvPr id="33" name="円弧 32">
                  <a:extLst>
                    <a:ext uri="{FF2B5EF4-FFF2-40B4-BE49-F238E27FC236}">
                      <a16:creationId xmlns:a16="http://schemas.microsoft.com/office/drawing/2014/main" id="{9E0C3BDD-CEE8-DD00-0083-7309D4A0055C}"/>
                    </a:ext>
                  </a:extLst>
                </p:cNvPr>
                <p:cNvSpPr/>
                <p:nvPr/>
              </p:nvSpPr>
              <p:spPr>
                <a:xfrm rot="16200000">
                  <a:off x="2495550" y="2028826"/>
                  <a:ext cx="2852948" cy="2843212"/>
                </a:xfrm>
                <a:prstGeom prst="arc">
                  <a:avLst/>
                </a:prstGeom>
                <a:ln w="47625"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/>
                </a:p>
              </p:txBody>
            </p:sp>
          </p:grp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612D7301-0570-CD62-5502-788F3ABA900F}"/>
                  </a:ext>
                </a:extLst>
              </p:cNvPr>
              <p:cNvSpPr/>
              <p:nvPr/>
            </p:nvSpPr>
            <p:spPr>
              <a:xfrm>
                <a:off x="3807480" y="4377129"/>
                <a:ext cx="900000" cy="40784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8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Evaluation</a:t>
                </a:r>
                <a:endParaRPr kumimoji="1" lang="ja-JP" altLang="en-US" sz="8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DB43BA98-7237-4E15-9123-BF5E6EC86591}"/>
                  </a:ext>
                </a:extLst>
              </p:cNvPr>
              <p:cNvSpPr/>
              <p:nvPr/>
            </p:nvSpPr>
            <p:spPr>
              <a:xfrm>
                <a:off x="3136049" y="2150119"/>
                <a:ext cx="771525" cy="40784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kumimoji="1" lang="en-US" altLang="ja-JP" sz="7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Business</a:t>
                </a:r>
              </a:p>
              <a:p>
                <a:pPr algn="ctr"/>
                <a:r>
                  <a:rPr lang="en-US" altLang="ja-JP" sz="7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Understanding</a:t>
                </a:r>
                <a:endParaRPr kumimoji="1" lang="ja-JP" altLang="en-US" sz="7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  <p:cxnSp>
            <p:nvCxnSpPr>
              <p:cNvPr id="14" name="コネクタ: 曲線 13">
                <a:extLst>
                  <a:ext uri="{FF2B5EF4-FFF2-40B4-BE49-F238E27FC236}">
                    <a16:creationId xmlns:a16="http://schemas.microsoft.com/office/drawing/2014/main" id="{5E3BB5C9-7508-A32F-F2AC-968F153B3FD4}"/>
                  </a:ext>
                </a:extLst>
              </p:cNvPr>
              <p:cNvCxnSpPr>
                <a:cxnSpLocks/>
                <a:stCxn id="12" idx="1"/>
                <a:endCxn id="22" idx="2"/>
              </p:cNvCxnSpPr>
              <p:nvPr/>
            </p:nvCxnSpPr>
            <p:spPr>
              <a:xfrm rot="10800000">
                <a:off x="3136050" y="3571607"/>
                <a:ext cx="671430" cy="1009445"/>
              </a:xfrm>
              <a:prstGeom prst="curvedConnector2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566DC382-2FA7-6C09-9F19-24C3AA328C42}"/>
                  </a:ext>
                </a:extLst>
              </p:cNvPr>
              <p:cNvSpPr/>
              <p:nvPr/>
            </p:nvSpPr>
            <p:spPr>
              <a:xfrm>
                <a:off x="4451968" y="2150117"/>
                <a:ext cx="771525" cy="40784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US" altLang="ja-JP" sz="7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Data</a:t>
                </a:r>
              </a:p>
              <a:p>
                <a:pPr algn="ctr"/>
                <a:r>
                  <a:rPr lang="en-US" altLang="ja-JP" sz="7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Understanding</a:t>
                </a:r>
                <a:endParaRPr kumimoji="1" lang="ja-JP" altLang="en-US" sz="7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612D47DA-CD57-B63D-65F1-442C7EE8F8FF}"/>
                  </a:ext>
                </a:extLst>
              </p:cNvPr>
              <p:cNvSpPr/>
              <p:nvPr/>
            </p:nvSpPr>
            <p:spPr>
              <a:xfrm>
                <a:off x="4741014" y="2985805"/>
                <a:ext cx="771525" cy="40784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US" altLang="ja-JP" sz="8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Data</a:t>
                </a:r>
              </a:p>
              <a:p>
                <a:pPr algn="ctr"/>
                <a:r>
                  <a:rPr kumimoji="1" lang="en-US" altLang="ja-JP" sz="8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Preparation</a:t>
                </a:r>
                <a:endParaRPr kumimoji="1" lang="ja-JP" altLang="en-US" sz="800" dirty="0"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C0372BB1-B9AB-966B-36ED-DABCFA9987EE}"/>
                  </a:ext>
                </a:extLst>
              </p:cNvPr>
              <p:cNvSpPr/>
              <p:nvPr/>
            </p:nvSpPr>
            <p:spPr>
              <a:xfrm>
                <a:off x="2750287" y="3163763"/>
                <a:ext cx="771525" cy="40784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rmAutofit/>
              </a:bodyPr>
              <a:lstStyle/>
              <a:p>
                <a:pPr algn="ctr"/>
                <a:r>
                  <a:rPr lang="en-US" altLang="ja-JP" sz="8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Deployment</a:t>
                </a:r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73F17C39-1C5A-2B74-C76E-3EAB3FCBC80D}"/>
                  </a:ext>
                </a:extLst>
              </p:cNvPr>
              <p:cNvSpPr/>
              <p:nvPr/>
            </p:nvSpPr>
            <p:spPr>
              <a:xfrm>
                <a:off x="4734425" y="3735263"/>
                <a:ext cx="771525" cy="40784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rmAutofit/>
              </a:bodyPr>
              <a:lstStyle/>
              <a:p>
                <a:pPr algn="ctr"/>
                <a:r>
                  <a:rPr lang="en-US" altLang="ja-JP" sz="800" dirty="0"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Modeling</a:t>
                </a:r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3A0B698F-D1A2-9BC3-7F59-D9AA947FA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86645" y="3396362"/>
                <a:ext cx="6589" cy="341615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F587CEC8-3C96-7B9F-0641-E0181B001B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6365" y="3380026"/>
                <a:ext cx="6589" cy="341615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1B8D9647-724D-DC0B-58E0-F276F42657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07574" y="2249264"/>
                <a:ext cx="544394" cy="1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E59161FE-C064-0481-4442-60F59028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4794" y="2402801"/>
                <a:ext cx="544394" cy="1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6ADE3DB9-CE51-7AD6-8484-D565B025540D}"/>
                  </a:ext>
                </a:extLst>
              </p:cNvPr>
              <p:cNvCxnSpPr>
                <a:cxnSpLocks/>
                <a:stCxn id="19" idx="0"/>
                <a:endCxn id="18" idx="2"/>
              </p:cNvCxnSpPr>
              <p:nvPr/>
            </p:nvCxnSpPr>
            <p:spPr>
              <a:xfrm flipH="1" flipV="1">
                <a:off x="4837731" y="2557960"/>
                <a:ext cx="289046" cy="427845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F85EBBD1-419D-CE72-3EB6-0D669D94955A}"/>
                  </a:ext>
                </a:extLst>
              </p:cNvPr>
              <p:cNvCxnSpPr>
                <a:cxnSpLocks/>
                <a:stCxn id="12" idx="3"/>
                <a:endCxn id="23" idx="2"/>
              </p:cNvCxnSpPr>
              <p:nvPr/>
            </p:nvCxnSpPr>
            <p:spPr>
              <a:xfrm flipV="1">
                <a:off x="4707480" y="4143106"/>
                <a:ext cx="412708" cy="437945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CB962FE6-C0B3-2848-DBC9-B0D455366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402" y="2451820"/>
              <a:ext cx="2919726" cy="2584980"/>
            </a:xfrm>
            <a:prstGeom prst="rect">
              <a:avLst/>
            </a:prstGeom>
          </p:spPr>
        </p:pic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19034EB-A284-C846-F817-1A12565CAE91}"/>
                </a:ext>
              </a:extLst>
            </p:cNvPr>
            <p:cNvSpPr/>
            <p:nvPr/>
          </p:nvSpPr>
          <p:spPr>
            <a:xfrm>
              <a:off x="3104435" y="2465632"/>
              <a:ext cx="2989267" cy="20043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</a:rPr>
                <a:t>問題の把握と明確化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</a:rPr>
                <a:t>調査分析の計画と仮説の設定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</a:rPr>
                <a:t>データの収集・整理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</a:rPr>
                <a:t>データに基づく分析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1400" dirty="0">
                  <a:solidFill>
                    <a:schemeClr val="tx1"/>
                  </a:solidFill>
                </a:rPr>
                <a:t>分析結果の考察・結論</a:t>
              </a:r>
              <a:endParaRPr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5F70884-B340-BAA3-72CC-73D065E97C13}"/>
                </a:ext>
              </a:extLst>
            </p:cNvPr>
            <p:cNvSpPr txBox="1"/>
            <p:nvPr/>
          </p:nvSpPr>
          <p:spPr>
            <a:xfrm>
              <a:off x="443052" y="5431511"/>
              <a:ext cx="5976664" cy="51776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rmAutofit/>
            </a:bodyPr>
            <a:lstStyle/>
            <a:p>
              <a:pPr marL="0" lvl="1" indent="0" defTabSz="895350">
                <a:buNone/>
              </a:pPr>
              <a:r>
                <a:rPr kumimoji="1" lang="ja-JP" altLang="en-US" sz="1200" dirty="0"/>
                <a:t>出典：　総務省統計局 </a:t>
              </a:r>
              <a:r>
                <a:rPr kumimoji="1" lang="en-US" altLang="ja-JP" sz="1200" dirty="0"/>
                <a:t>Data Start</a:t>
              </a:r>
              <a:r>
                <a:rPr kumimoji="1" lang="ja-JP" altLang="en-US" sz="1200" dirty="0"/>
                <a:t> 地方公共団体のためのデータ利活用支援サイト</a:t>
              </a:r>
              <a:endParaRPr kumimoji="1" lang="en-US" altLang="ja-JP" sz="1200" dirty="0"/>
            </a:p>
            <a:p>
              <a:pPr marL="457200" lvl="1" indent="0">
                <a:buNone/>
              </a:pPr>
              <a:r>
                <a:rPr kumimoji="1" lang="ja-JP" altLang="en-US" sz="1200" dirty="0"/>
                <a:t>　（</a:t>
              </a:r>
              <a:r>
                <a:rPr kumimoji="1" lang="en-US" altLang="ja-JP" sz="1200" dirty="0"/>
                <a:t>https://www.stat.go.jp/dstart/point/seminar1/01.html</a:t>
              </a:r>
              <a:r>
                <a:rPr kumimoji="1" lang="ja-JP" altLang="en-US" sz="1200" dirty="0"/>
                <a:t>）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48C34F6-232B-8341-6B69-8C0DE122D004}"/>
                </a:ext>
              </a:extLst>
            </p:cNvPr>
            <p:cNvSpPr/>
            <p:nvPr/>
          </p:nvSpPr>
          <p:spPr>
            <a:xfrm>
              <a:off x="406002" y="2138774"/>
              <a:ext cx="5553562" cy="381050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847DC07-EC99-E4F5-5729-AAC43C234C41}"/>
                </a:ext>
              </a:extLst>
            </p:cNvPr>
            <p:cNvCxnSpPr/>
            <p:nvPr/>
          </p:nvCxnSpPr>
          <p:spPr>
            <a:xfrm>
              <a:off x="6093702" y="1988840"/>
              <a:ext cx="0" cy="403244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F230FB2-AB98-AE91-0FDC-4238EF05F231}"/>
                </a:ext>
              </a:extLst>
            </p:cNvPr>
            <p:cNvSpPr/>
            <p:nvPr/>
          </p:nvSpPr>
          <p:spPr>
            <a:xfrm>
              <a:off x="6233902" y="2138774"/>
              <a:ext cx="5553562" cy="381050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575344DE-2AB3-E84A-90C8-EAA8D4252EA5}"/>
              </a:ext>
            </a:extLst>
          </p:cNvPr>
          <p:cNvSpPr/>
          <p:nvPr/>
        </p:nvSpPr>
        <p:spPr>
          <a:xfrm>
            <a:off x="406002" y="6065897"/>
            <a:ext cx="11399664" cy="595164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課題（仮説）が立てられない場合はドメイン知識（ビジネス理解）が足りていない可能性が高い。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ヒアリング等で解像度を上げる！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5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分析工程の全体における本フェーズの位置づけ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1196752"/>
            <a:ext cx="11523265" cy="115212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90000" rIns="91440" bIns="9000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ja-JP" sz="2000" dirty="0"/>
              <a:t>XXXX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800" dirty="0"/>
              <a:t>YYYY</a:t>
            </a:r>
            <a:endParaRPr lang="ja-JP" altLang="en-US" sz="1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EDED2B-BE46-2E99-763A-19B394D96904}"/>
              </a:ext>
            </a:extLst>
          </p:cNvPr>
          <p:cNvSpPr/>
          <p:nvPr/>
        </p:nvSpPr>
        <p:spPr>
          <a:xfrm>
            <a:off x="479376" y="2708920"/>
            <a:ext cx="3600000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課題の理解</a:t>
            </a:r>
          </a:p>
        </p:txBody>
      </p:sp>
      <p:sp>
        <p:nvSpPr>
          <p:cNvPr id="15" name="コンテンツ プレースホルダー 14">
            <a:extLst>
              <a:ext uri="{FF2B5EF4-FFF2-40B4-BE49-F238E27FC236}">
                <a16:creationId xmlns:a16="http://schemas.microsoft.com/office/drawing/2014/main" id="{D4968A56-8D6F-E100-88BB-BCE3F1AC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9160"/>
            <a:ext cx="10515600" cy="1307802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EDD949D-0A77-8300-8340-8AC74D450A15}"/>
              </a:ext>
            </a:extLst>
          </p:cNvPr>
          <p:cNvSpPr/>
          <p:nvPr/>
        </p:nvSpPr>
        <p:spPr>
          <a:xfrm>
            <a:off x="4296000" y="2708920"/>
            <a:ext cx="3600000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メッセージ</a:t>
            </a:r>
            <a:r>
              <a:rPr kumimoji="1" lang="ja-JP" altLang="en-US" dirty="0">
                <a:solidFill>
                  <a:schemeClr val="tx1"/>
                </a:solidFill>
              </a:rPr>
              <a:t>の理解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716B493-A6D0-F0C5-9495-DD54CBE0E680}"/>
              </a:ext>
            </a:extLst>
          </p:cNvPr>
          <p:cNvSpPr/>
          <p:nvPr/>
        </p:nvSpPr>
        <p:spPr>
          <a:xfrm>
            <a:off x="8112624" y="2708920"/>
            <a:ext cx="3600000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アクション</a:t>
            </a:r>
            <a:r>
              <a:rPr kumimoji="1" lang="ja-JP" altLang="en-US" dirty="0">
                <a:solidFill>
                  <a:schemeClr val="tx1"/>
                </a:solidFill>
              </a:rPr>
              <a:t>の理解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8754189-D356-A521-3F6D-5C21BF83F9A5}"/>
              </a:ext>
            </a:extLst>
          </p:cNvPr>
          <p:cNvSpPr/>
          <p:nvPr/>
        </p:nvSpPr>
        <p:spPr>
          <a:xfrm>
            <a:off x="4034172" y="2771927"/>
            <a:ext cx="306034" cy="3060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17674D1-BE24-4841-A5E5-C748CD34D88E}"/>
              </a:ext>
            </a:extLst>
          </p:cNvPr>
          <p:cNvSpPr/>
          <p:nvPr/>
        </p:nvSpPr>
        <p:spPr>
          <a:xfrm>
            <a:off x="7851295" y="2771927"/>
            <a:ext cx="306034" cy="3060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9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484A1-0F4E-E1E1-8499-91334DD8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PPDCA</a:t>
            </a:r>
            <a:r>
              <a:rPr kumimoji="1" lang="ja-JP" altLang="en-US" dirty="0"/>
              <a:t>、</a:t>
            </a:r>
            <a:r>
              <a:rPr kumimoji="1" lang="en-US" altLang="ja-JP" dirty="0"/>
              <a:t>CRISP-DM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7FE788-E368-048B-1CF1-1E8173FA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79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報告とは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1196752"/>
            <a:ext cx="11523265" cy="115212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90000" rIns="91440" bIns="9000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000" dirty="0"/>
              <a:t>聞き手（読み手）と自分の知識（情報）のギャップを埋める作業</a:t>
            </a:r>
            <a:endParaRPr lang="en-US" altLang="ja-JP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聞き終わった後に同じように課題認識を持ち、納得し行動してもらうことが理想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EDED2B-BE46-2E99-763A-19B394D96904}"/>
              </a:ext>
            </a:extLst>
          </p:cNvPr>
          <p:cNvSpPr/>
          <p:nvPr/>
        </p:nvSpPr>
        <p:spPr>
          <a:xfrm>
            <a:off x="478877" y="2708920"/>
            <a:ext cx="2160240" cy="11521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課題の理解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775FDCE-8A91-F31B-AC97-65AD0145EFEA}"/>
              </a:ext>
            </a:extLst>
          </p:cNvPr>
          <p:cNvSpPr/>
          <p:nvPr/>
        </p:nvSpPr>
        <p:spPr>
          <a:xfrm>
            <a:off x="478877" y="4149080"/>
            <a:ext cx="2160240" cy="11521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メッセージ</a:t>
            </a:r>
            <a:r>
              <a:rPr kumimoji="1" lang="ja-JP" altLang="en-US" dirty="0">
                <a:solidFill>
                  <a:schemeClr val="tx1"/>
                </a:solidFill>
              </a:rPr>
              <a:t>の理解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998B7C-521C-E4CC-38F3-37D879E3FFBD}"/>
              </a:ext>
            </a:extLst>
          </p:cNvPr>
          <p:cNvSpPr/>
          <p:nvPr/>
        </p:nvSpPr>
        <p:spPr>
          <a:xfrm>
            <a:off x="478877" y="5589240"/>
            <a:ext cx="2160240" cy="11521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アクション</a:t>
            </a:r>
            <a:r>
              <a:rPr kumimoji="1" lang="ja-JP" altLang="en-US" dirty="0">
                <a:solidFill>
                  <a:schemeClr val="tx1"/>
                </a:solidFill>
              </a:rPr>
              <a:t>の理解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8295D71-CEAD-46D3-E437-E3AC5832B080}"/>
              </a:ext>
            </a:extLst>
          </p:cNvPr>
          <p:cNvCxnSpPr/>
          <p:nvPr/>
        </p:nvCxnSpPr>
        <p:spPr>
          <a:xfrm>
            <a:off x="2783632" y="2708920"/>
            <a:ext cx="0" cy="40324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A34CA65-CA76-8B66-688C-F3F38F8105E2}"/>
              </a:ext>
            </a:extLst>
          </p:cNvPr>
          <p:cNvSpPr/>
          <p:nvPr/>
        </p:nvSpPr>
        <p:spPr>
          <a:xfrm>
            <a:off x="2927647" y="2708920"/>
            <a:ext cx="8930969" cy="11521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CD7B8E-A14E-A5FE-9266-545C93E07524}"/>
              </a:ext>
            </a:extLst>
          </p:cNvPr>
          <p:cNvSpPr/>
          <p:nvPr/>
        </p:nvSpPr>
        <p:spPr>
          <a:xfrm>
            <a:off x="2927646" y="4149080"/>
            <a:ext cx="8930969" cy="11521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tx1"/>
                </a:solidFill>
              </a:rPr>
              <a:t>事実と解釈を明確に分ける（ここに書くべきではない）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C15D62A-7FF8-0AF0-14EE-289331F5B041}"/>
              </a:ext>
            </a:extLst>
          </p:cNvPr>
          <p:cNvSpPr/>
          <p:nvPr/>
        </p:nvSpPr>
        <p:spPr>
          <a:xfrm>
            <a:off x="2927645" y="5589240"/>
            <a:ext cx="8930969" cy="11521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5BF60D77-46A9-FC25-D526-548B034FDCB4}"/>
              </a:ext>
            </a:extLst>
          </p:cNvPr>
          <p:cNvSpPr/>
          <p:nvPr/>
        </p:nvSpPr>
        <p:spPr>
          <a:xfrm rot="10800000">
            <a:off x="802914" y="3897052"/>
            <a:ext cx="1512166" cy="2160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68AC3C81-BCF1-B8CA-9698-0C4BF348E213}"/>
              </a:ext>
            </a:extLst>
          </p:cNvPr>
          <p:cNvSpPr/>
          <p:nvPr/>
        </p:nvSpPr>
        <p:spPr>
          <a:xfrm rot="10800000">
            <a:off x="802914" y="5337211"/>
            <a:ext cx="1512166" cy="21602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92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C5321-8AD0-7A8F-4472-E08A15B5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少し戻って考えると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0332A6-4431-7DB1-C20C-330B66E3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657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ストーリーラインを組み立てる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1196752"/>
            <a:ext cx="11523265" cy="115212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90000" rIns="91440" bIns="9000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000" dirty="0"/>
              <a:t>聞き手（読み手）と自分の知識（情報）のギャップを埋める作業</a:t>
            </a:r>
            <a:endParaRPr lang="en-US" altLang="ja-JP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聞き終わった後に同じように課題認識を持ち、納得し行動してもらうことが理想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DD17CAF-613C-7571-4A95-D1B9C1376AEA}"/>
              </a:ext>
            </a:extLst>
          </p:cNvPr>
          <p:cNvSpPr/>
          <p:nvPr/>
        </p:nvSpPr>
        <p:spPr>
          <a:xfrm>
            <a:off x="263352" y="6406085"/>
            <a:ext cx="11707588" cy="40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</a:rPr>
              <a:t>出典：　イシューからはじめよ</a:t>
            </a:r>
            <a:r>
              <a:rPr lang="en-US" altLang="ja-JP" sz="1600" dirty="0">
                <a:solidFill>
                  <a:schemeClr val="tx1"/>
                </a:solidFill>
              </a:rPr>
              <a:t>―</a:t>
            </a:r>
            <a:r>
              <a:rPr lang="ja-JP" altLang="en-US" sz="1600" dirty="0">
                <a:solidFill>
                  <a:schemeClr val="tx1"/>
                </a:solidFill>
              </a:rPr>
              <a:t>知的生産の「シンプルな本質」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7C808E0-F735-EA72-7CF8-D4BC1F860DAD}"/>
              </a:ext>
            </a:extLst>
          </p:cNvPr>
          <p:cNvSpPr/>
          <p:nvPr/>
        </p:nvSpPr>
        <p:spPr>
          <a:xfrm>
            <a:off x="479376" y="4365104"/>
            <a:ext cx="11233248" cy="19442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ja-JP" altLang="en-US" dirty="0">
                <a:solidFill>
                  <a:schemeClr val="tx1"/>
                </a:solidFill>
              </a:rPr>
              <a:t>ストーリーラインが必要となる理由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</a:rPr>
              <a:t>単に分解されたイシューとサブイシューについての仮説だけでは論文やプレゼンにならない</a:t>
            </a:r>
            <a:endParaRPr lang="en-US" altLang="ja-JP" dirty="0">
              <a:solidFill>
                <a:schemeClr val="tx1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>
                <a:solidFill>
                  <a:schemeClr val="tx1"/>
                </a:solidFill>
              </a:rPr>
              <a:t>結論だけ述べても相手を説得するだけのストーリーにはならない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</a:rPr>
              <a:t>ストーリーの流れによって、以後に必要となる分析の表現方法が変わってくることが多いため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0F4C51F-F65D-34F5-BADC-C2BA68572E13}"/>
              </a:ext>
            </a:extLst>
          </p:cNvPr>
          <p:cNvSpPr/>
          <p:nvPr/>
        </p:nvSpPr>
        <p:spPr>
          <a:xfrm>
            <a:off x="695400" y="2693516"/>
            <a:ext cx="2160240" cy="146069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400" dirty="0"/>
              <a:t>必要となる問題意識、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前提となる知識の共有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0C55DB5-AC63-A09A-FC16-7179D62D176F}"/>
              </a:ext>
            </a:extLst>
          </p:cNvPr>
          <p:cNvSpPr/>
          <p:nvPr/>
        </p:nvSpPr>
        <p:spPr>
          <a:xfrm>
            <a:off x="3575720" y="2693516"/>
            <a:ext cx="2160240" cy="146069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400" dirty="0"/>
              <a:t>カギとなるイシュー、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サブイシューの明確化</a:t>
            </a:r>
            <a:endParaRPr kumimoji="1" lang="en-US" altLang="ja-JP" sz="14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E891019-C34E-A7AB-14D3-436DE1C1EA74}"/>
              </a:ext>
            </a:extLst>
          </p:cNvPr>
          <p:cNvSpPr/>
          <p:nvPr/>
        </p:nvSpPr>
        <p:spPr>
          <a:xfrm>
            <a:off x="6456040" y="2693516"/>
            <a:ext cx="2160240" cy="146069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400" dirty="0"/>
              <a:t>それぞれの</a:t>
            </a:r>
            <a:endParaRPr lang="en-US" altLang="ja-JP" sz="1400" dirty="0"/>
          </a:p>
          <a:p>
            <a:pPr algn="ctr"/>
            <a:r>
              <a:rPr lang="ja-JP" altLang="en-US" sz="1400" dirty="0"/>
              <a:t>サブイシューについての</a:t>
            </a:r>
            <a:endParaRPr lang="en-US" altLang="ja-JP" sz="1400" dirty="0"/>
          </a:p>
          <a:p>
            <a:pPr algn="ctr"/>
            <a:r>
              <a:rPr lang="ja-JP" altLang="en-US" sz="1400" dirty="0"/>
              <a:t>検討結果</a:t>
            </a:r>
            <a:endParaRPr kumimoji="1" lang="en-US" altLang="ja-JP" sz="1400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B4C1348-4AC3-E5F8-9390-10B881895634}"/>
              </a:ext>
            </a:extLst>
          </p:cNvPr>
          <p:cNvSpPr/>
          <p:nvPr/>
        </p:nvSpPr>
        <p:spPr>
          <a:xfrm>
            <a:off x="9336360" y="2703785"/>
            <a:ext cx="2160240" cy="146069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400" dirty="0"/>
              <a:t>それらを総合した</a:t>
            </a:r>
            <a:endParaRPr lang="en-US" altLang="ja-JP" sz="1400" dirty="0"/>
          </a:p>
          <a:p>
            <a:pPr algn="ctr"/>
            <a:r>
              <a:rPr lang="ja-JP" altLang="en-US" sz="1400" dirty="0"/>
              <a:t>意味合いの整理</a:t>
            </a:r>
            <a:endParaRPr lang="en-US" altLang="ja-JP" sz="1400" dirty="0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2EE1BE2D-8794-FDB0-C352-A72A9F846A14}"/>
              </a:ext>
            </a:extLst>
          </p:cNvPr>
          <p:cNvSpPr/>
          <p:nvPr/>
        </p:nvSpPr>
        <p:spPr>
          <a:xfrm rot="5400000">
            <a:off x="2492760" y="3254116"/>
            <a:ext cx="1460698" cy="36003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99C4FE79-4158-27D4-6516-5DD59916A6F5}"/>
              </a:ext>
            </a:extLst>
          </p:cNvPr>
          <p:cNvSpPr/>
          <p:nvPr/>
        </p:nvSpPr>
        <p:spPr>
          <a:xfrm rot="5400000">
            <a:off x="5365650" y="3254115"/>
            <a:ext cx="1460698" cy="36003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D7EFAFD7-7BE9-83DA-A2F5-02EC420D9155}"/>
              </a:ext>
            </a:extLst>
          </p:cNvPr>
          <p:cNvSpPr/>
          <p:nvPr/>
        </p:nvSpPr>
        <p:spPr>
          <a:xfrm rot="5400000">
            <a:off x="8238540" y="3254114"/>
            <a:ext cx="1460698" cy="36003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970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ストーリーラインの役割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857249"/>
            <a:ext cx="11523265" cy="1491631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90000" rIns="91440" bIns="9000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000" dirty="0"/>
              <a:t>できる限り前倒しでストーリーラインをつくる</a:t>
            </a:r>
            <a:endParaRPr lang="en-US" altLang="ja-JP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「イシューと仮説出し」を行い、整理することがストーリーラインにつながる</a:t>
            </a:r>
            <a:endParaRPr lang="en-US" altLang="ja-JP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サブイシューに答え（新しい洞察）が出るたびに、書き換えて磨いていくもの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EDED2B-BE46-2E99-763A-19B394D96904}"/>
              </a:ext>
            </a:extLst>
          </p:cNvPr>
          <p:cNvSpPr/>
          <p:nvPr/>
        </p:nvSpPr>
        <p:spPr>
          <a:xfrm>
            <a:off x="410276" y="2883967"/>
            <a:ext cx="2160240" cy="9036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立ち上げ段階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775FDCE-8A91-F31B-AC97-65AD0145EFEA}"/>
              </a:ext>
            </a:extLst>
          </p:cNvPr>
          <p:cNvSpPr/>
          <p:nvPr/>
        </p:nvSpPr>
        <p:spPr>
          <a:xfrm>
            <a:off x="408301" y="4147642"/>
            <a:ext cx="2160240" cy="9036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分析・検討段階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998B7C-521C-E4CC-38F3-37D879E3FFBD}"/>
              </a:ext>
            </a:extLst>
          </p:cNvPr>
          <p:cNvSpPr/>
          <p:nvPr/>
        </p:nvSpPr>
        <p:spPr>
          <a:xfrm>
            <a:off x="408301" y="5405685"/>
            <a:ext cx="2160240" cy="9036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まとめの段階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8295D71-CEAD-46D3-E437-E3AC5832B080}"/>
              </a:ext>
            </a:extLst>
          </p:cNvPr>
          <p:cNvCxnSpPr>
            <a:cxnSpLocks/>
          </p:cNvCxnSpPr>
          <p:nvPr/>
        </p:nvCxnSpPr>
        <p:spPr>
          <a:xfrm>
            <a:off x="2715031" y="2883967"/>
            <a:ext cx="0" cy="34253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A34CA65-CA76-8B66-688C-F3F38F8105E2}"/>
              </a:ext>
            </a:extLst>
          </p:cNvPr>
          <p:cNvSpPr/>
          <p:nvPr/>
        </p:nvSpPr>
        <p:spPr>
          <a:xfrm>
            <a:off x="2859046" y="2883967"/>
            <a:ext cx="8930969" cy="9036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tx1"/>
                </a:solidFill>
              </a:rPr>
              <a:t>何を検証するために、どのような活動をするのかという目的意識を揃えるため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/>
                </a:solidFill>
              </a:rPr>
              <a:t>　　⇒　</a:t>
            </a:r>
            <a:r>
              <a:rPr kumimoji="1" lang="ja-JP" altLang="en-US" dirty="0">
                <a:solidFill>
                  <a:schemeClr val="tx1"/>
                </a:solidFill>
              </a:rPr>
              <a:t>検討の範囲が明確になる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CD7B8E-A14E-A5FE-9266-545C93E07524}"/>
              </a:ext>
            </a:extLst>
          </p:cNvPr>
          <p:cNvSpPr/>
          <p:nvPr/>
        </p:nvSpPr>
        <p:spPr>
          <a:xfrm>
            <a:off x="2857070" y="4147642"/>
            <a:ext cx="8930969" cy="9036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イシューに対する仮説の検証がどこまでできているのかが明確になる</a:t>
            </a:r>
            <a:endParaRPr lang="en-US" altLang="ja-JP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/>
                </a:solidFill>
              </a:rPr>
              <a:t>分析結果や新しい事実が生まれるたびに肉付けし、刷新する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C15D62A-7FF8-0AF0-14EE-289331F5B041}"/>
              </a:ext>
            </a:extLst>
          </p:cNvPr>
          <p:cNvSpPr/>
          <p:nvPr/>
        </p:nvSpPr>
        <p:spPr>
          <a:xfrm>
            <a:off x="2857069" y="5405685"/>
            <a:ext cx="8930969" cy="9036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最終的なプレゼン資料を取りまとめる推進装置となる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5BF60D77-46A9-FC25-D526-548B034FDCB4}"/>
              </a:ext>
            </a:extLst>
          </p:cNvPr>
          <p:cNvSpPr/>
          <p:nvPr/>
        </p:nvSpPr>
        <p:spPr>
          <a:xfrm rot="10800000">
            <a:off x="732338" y="3895614"/>
            <a:ext cx="1512166" cy="16943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68AC3C81-BCF1-B8CA-9698-0C4BF348E213}"/>
              </a:ext>
            </a:extLst>
          </p:cNvPr>
          <p:cNvSpPr/>
          <p:nvPr/>
        </p:nvSpPr>
        <p:spPr>
          <a:xfrm rot="10800000">
            <a:off x="732338" y="5153656"/>
            <a:ext cx="1512166" cy="16943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3FAFFC-4149-A632-00DC-D55CCCD5266D}"/>
              </a:ext>
            </a:extLst>
          </p:cNvPr>
          <p:cNvSpPr/>
          <p:nvPr/>
        </p:nvSpPr>
        <p:spPr>
          <a:xfrm>
            <a:off x="263352" y="6406085"/>
            <a:ext cx="11707588" cy="40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</a:rPr>
              <a:t>出典：　イシューからはじめよ</a:t>
            </a:r>
            <a:r>
              <a:rPr lang="en-US" altLang="ja-JP" sz="1600" dirty="0">
                <a:solidFill>
                  <a:schemeClr val="tx1"/>
                </a:solidFill>
              </a:rPr>
              <a:t>―</a:t>
            </a:r>
            <a:r>
              <a:rPr lang="ja-JP" altLang="en-US" sz="1600" dirty="0">
                <a:solidFill>
                  <a:schemeClr val="tx1"/>
                </a:solidFill>
              </a:rPr>
              <a:t>知的生産の「シンプルな本質」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F3AACE-5C62-169B-4E51-BC546763EDC6}"/>
              </a:ext>
            </a:extLst>
          </p:cNvPr>
          <p:cNvSpPr/>
          <p:nvPr/>
        </p:nvSpPr>
        <p:spPr>
          <a:xfrm>
            <a:off x="408301" y="2564904"/>
            <a:ext cx="2160240" cy="23646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solidFill>
              <a:srgbClr val="0D7A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分析フェーズ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60B38C-C60E-F567-84BB-8CBFA220A96A}"/>
              </a:ext>
            </a:extLst>
          </p:cNvPr>
          <p:cNvSpPr/>
          <p:nvPr/>
        </p:nvSpPr>
        <p:spPr>
          <a:xfrm>
            <a:off x="2857118" y="2567745"/>
            <a:ext cx="8926581" cy="23646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solidFill>
              <a:srgbClr val="0D7A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役割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20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イシュー分析とは何か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857249"/>
            <a:ext cx="11523265" cy="1491631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90000" rIns="91440" bIns="9000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000" dirty="0"/>
              <a:t>できる限り前倒しでストーリーラインをつくる</a:t>
            </a:r>
            <a:endParaRPr lang="en-US" altLang="ja-JP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「イシューと仮説出し」を行い、整理することがストーリーラインにつながる</a:t>
            </a:r>
            <a:endParaRPr lang="en-US" altLang="ja-JP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サブイシューに答え（新しい洞察）が出るたびに、書き換えて磨いていくもの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3FAFFC-4149-A632-00DC-D55CCCD5266D}"/>
              </a:ext>
            </a:extLst>
          </p:cNvPr>
          <p:cNvSpPr/>
          <p:nvPr/>
        </p:nvSpPr>
        <p:spPr>
          <a:xfrm>
            <a:off x="263352" y="6406085"/>
            <a:ext cx="11707588" cy="40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</a:rPr>
              <a:t>出典：　イシューからはじめよ</a:t>
            </a:r>
            <a:r>
              <a:rPr lang="en-US" altLang="ja-JP" sz="1600" dirty="0">
                <a:solidFill>
                  <a:schemeClr val="tx1"/>
                </a:solidFill>
              </a:rPr>
              <a:t>―</a:t>
            </a:r>
            <a:r>
              <a:rPr lang="ja-JP" altLang="en-US" sz="1600" dirty="0">
                <a:solidFill>
                  <a:schemeClr val="tx1"/>
                </a:solidFill>
              </a:rPr>
              <a:t>知的生産の「シンプルな本質」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43CC6F8-F346-AC0B-32F4-EB99E55D7E3D}"/>
              </a:ext>
            </a:extLst>
          </p:cNvPr>
          <p:cNvSpPr/>
          <p:nvPr/>
        </p:nvSpPr>
        <p:spPr>
          <a:xfrm>
            <a:off x="153244" y="1052755"/>
            <a:ext cx="5904656" cy="2448267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341EB9-6DE5-7C38-D485-B4A20F5167A0}"/>
              </a:ext>
            </a:extLst>
          </p:cNvPr>
          <p:cNvSpPr/>
          <p:nvPr/>
        </p:nvSpPr>
        <p:spPr>
          <a:xfrm>
            <a:off x="225252" y="1196771"/>
            <a:ext cx="720080" cy="21602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rm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帰納法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235C17-424C-653C-1231-E571AAFF6EBD}"/>
              </a:ext>
            </a:extLst>
          </p:cNvPr>
          <p:cNvSpPr/>
          <p:nvPr/>
        </p:nvSpPr>
        <p:spPr>
          <a:xfrm>
            <a:off x="225252" y="4077091"/>
            <a:ext cx="720080" cy="21602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rm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演繹法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9D8FC8F-19B3-BB39-3D11-40418A5B9A0D}"/>
              </a:ext>
            </a:extLst>
          </p:cNvPr>
          <p:cNvSpPr/>
          <p:nvPr/>
        </p:nvSpPr>
        <p:spPr>
          <a:xfrm>
            <a:off x="1665412" y="5805283"/>
            <a:ext cx="1080120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>
            <a:norm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事実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8970B2-C44D-3ACA-CC30-4FC5E87A7CB4}"/>
              </a:ext>
            </a:extLst>
          </p:cNvPr>
          <p:cNvSpPr/>
          <p:nvPr/>
        </p:nvSpPr>
        <p:spPr>
          <a:xfrm>
            <a:off x="3293021" y="5805283"/>
            <a:ext cx="1080120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>
            <a:normAutofit fontScale="77500" lnSpcReduction="20000"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解釈・洞察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76C88C-18E0-153A-44E9-EEC917D4E0B4}"/>
              </a:ext>
            </a:extLst>
          </p:cNvPr>
          <p:cNvSpPr/>
          <p:nvPr/>
        </p:nvSpPr>
        <p:spPr>
          <a:xfrm>
            <a:off x="4920630" y="5805283"/>
            <a:ext cx="1080120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>
            <a:normAutofit fontScale="77500" lnSpcReduction="20000"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行動・提案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0CA4E8F-8680-DE17-AEC2-DF435312B64A}"/>
              </a:ext>
            </a:extLst>
          </p:cNvPr>
          <p:cNvSpPr/>
          <p:nvPr/>
        </p:nvSpPr>
        <p:spPr>
          <a:xfrm>
            <a:off x="3293021" y="4941187"/>
            <a:ext cx="1080120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>
            <a:norm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結論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2CBF26F-228B-E755-BD34-C47482400C18}"/>
              </a:ext>
            </a:extLst>
          </p:cNvPr>
          <p:cNvSpPr/>
          <p:nvPr/>
        </p:nvSpPr>
        <p:spPr>
          <a:xfrm>
            <a:off x="3149005" y="4077091"/>
            <a:ext cx="1368152" cy="43204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問い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3DF05DA-CB6F-A50D-9859-0EFDB9009AC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745532" y="6021307"/>
            <a:ext cx="547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752C4BE-B4F7-F87D-EEB5-784440E4669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373141" y="6021307"/>
            <a:ext cx="547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86980F5-6197-56CB-BBC2-7ACA3429B5C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825652" y="5407143"/>
            <a:ext cx="1635038" cy="398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F5A3A81-2E7A-B6AB-47EC-74D26B396932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3833081" y="4509139"/>
            <a:ext cx="0" cy="432048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8CAC6C-3E6C-9ACD-EC4F-ED82A1371FB4}"/>
              </a:ext>
            </a:extLst>
          </p:cNvPr>
          <p:cNvSpPr/>
          <p:nvPr/>
        </p:nvSpPr>
        <p:spPr>
          <a:xfrm>
            <a:off x="1657983" y="2919419"/>
            <a:ext cx="1080120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>
            <a:normAutofit fontScale="70000" lnSpcReduction="20000"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根拠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（方法）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778446D-B0F8-BE98-8821-A536718F14DB}"/>
              </a:ext>
            </a:extLst>
          </p:cNvPr>
          <p:cNvSpPr/>
          <p:nvPr/>
        </p:nvSpPr>
        <p:spPr>
          <a:xfrm>
            <a:off x="3285592" y="2919419"/>
            <a:ext cx="1080120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>
            <a:normAutofit fontScale="70000" lnSpcReduction="20000"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根拠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（方法）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7B5A3FF-4CF6-32D9-E645-5DC3659C9104}"/>
              </a:ext>
            </a:extLst>
          </p:cNvPr>
          <p:cNvSpPr/>
          <p:nvPr/>
        </p:nvSpPr>
        <p:spPr>
          <a:xfrm>
            <a:off x="4913201" y="2919419"/>
            <a:ext cx="1080120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>
            <a:normAutofit fontScale="70000" lnSpcReduction="20000"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根拠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（方法）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02E08AC-8CA0-75AF-7BEF-08D1078BF500}"/>
              </a:ext>
            </a:extLst>
          </p:cNvPr>
          <p:cNvSpPr/>
          <p:nvPr/>
        </p:nvSpPr>
        <p:spPr>
          <a:xfrm>
            <a:off x="3285592" y="2055323"/>
            <a:ext cx="1080120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>
            <a:norm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結論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DFE733ED-CC23-75FD-04E3-7348BC9E07C9}"/>
              </a:ext>
            </a:extLst>
          </p:cNvPr>
          <p:cNvSpPr/>
          <p:nvPr/>
        </p:nvSpPr>
        <p:spPr>
          <a:xfrm>
            <a:off x="3141576" y="1191227"/>
            <a:ext cx="1368152" cy="43204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問い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4FCE3C5-F28F-6A46-678A-AD005F8DFDD8}"/>
              </a:ext>
            </a:extLst>
          </p:cNvPr>
          <p:cNvCxnSpPr>
            <a:cxnSpLocks/>
            <a:stCxn id="30" idx="0"/>
            <a:endCxn id="31" idx="4"/>
          </p:cNvCxnSpPr>
          <p:nvPr/>
        </p:nvCxnSpPr>
        <p:spPr>
          <a:xfrm flipV="1">
            <a:off x="3825652" y="1623275"/>
            <a:ext cx="0" cy="432048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974E51AA-2143-7422-6AE2-0F40CD8EDAD9}"/>
              </a:ext>
            </a:extLst>
          </p:cNvPr>
          <p:cNvCxnSpPr>
            <a:stCxn id="30" idx="2"/>
            <a:endCxn id="27" idx="0"/>
          </p:cNvCxnSpPr>
          <p:nvPr/>
        </p:nvCxnSpPr>
        <p:spPr>
          <a:xfrm rot="5400000">
            <a:off x="2795824" y="1889591"/>
            <a:ext cx="432048" cy="162760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AB64EE5C-94C1-EAB6-70AD-A45B0DAFF452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rot="16200000" flipH="1">
            <a:off x="4423432" y="1889590"/>
            <a:ext cx="432048" cy="162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10A75B3-DD8C-1BDB-ECAF-0CD795E34219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>
            <a:off x="3825652" y="2487371"/>
            <a:ext cx="0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0924B00-592A-1637-B93E-91D59C0C86B3}"/>
              </a:ext>
            </a:extLst>
          </p:cNvPr>
          <p:cNvSpPr/>
          <p:nvPr/>
        </p:nvSpPr>
        <p:spPr>
          <a:xfrm>
            <a:off x="153244" y="3933070"/>
            <a:ext cx="5904656" cy="2448267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D8C7A7C-84F9-E09A-2A90-5B28786DF424}"/>
              </a:ext>
            </a:extLst>
          </p:cNvPr>
          <p:cNvCxnSpPr>
            <a:cxnSpLocks/>
          </p:cNvCxnSpPr>
          <p:nvPr/>
        </p:nvCxnSpPr>
        <p:spPr>
          <a:xfrm>
            <a:off x="225252" y="3717051"/>
            <a:ext cx="1152128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952B018-8826-DBC4-54A2-42B4C9D6287C}"/>
              </a:ext>
            </a:extLst>
          </p:cNvPr>
          <p:cNvSpPr/>
          <p:nvPr/>
        </p:nvSpPr>
        <p:spPr>
          <a:xfrm>
            <a:off x="6129908" y="1052755"/>
            <a:ext cx="5904656" cy="244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【</a:t>
            </a:r>
            <a:r>
              <a:rPr kumimoji="1" lang="ja-JP" altLang="en-US" sz="1600" dirty="0">
                <a:solidFill>
                  <a:schemeClr val="tx1"/>
                </a:solidFill>
              </a:rPr>
              <a:t>結論</a:t>
            </a:r>
            <a:r>
              <a:rPr kumimoji="1" lang="en-US" altLang="ja-JP" sz="1600" dirty="0">
                <a:solidFill>
                  <a:schemeClr val="tx1"/>
                </a:solidFill>
              </a:rPr>
              <a:t>】</a:t>
            </a:r>
            <a:r>
              <a:rPr kumimoji="1" lang="ja-JP" altLang="en-US" sz="1600" dirty="0">
                <a:solidFill>
                  <a:schemeClr val="tx1"/>
                </a:solidFill>
              </a:rPr>
              <a:t>自社は〇〇市場に参入すべきである。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chemeClr val="tx1"/>
                </a:solidFill>
              </a:rPr>
              <a:t>【</a:t>
            </a:r>
            <a:r>
              <a:rPr lang="ja-JP" altLang="en-US" sz="1600" dirty="0">
                <a:solidFill>
                  <a:schemeClr val="tx1"/>
                </a:solidFill>
              </a:rPr>
              <a:t>根拠</a:t>
            </a:r>
            <a:r>
              <a:rPr lang="en-US" altLang="ja-JP" sz="1600" dirty="0">
                <a:solidFill>
                  <a:schemeClr val="tx1"/>
                </a:solidFill>
              </a:rPr>
              <a:t>】</a:t>
            </a:r>
            <a:r>
              <a:rPr lang="ja-JP" altLang="en-US" sz="1600" dirty="0">
                <a:solidFill>
                  <a:schemeClr val="tx1"/>
                </a:solidFill>
              </a:rPr>
              <a:t>〇〇市場は拡大が予想されている。</a:t>
            </a:r>
            <a:endParaRPr lang="en-US" altLang="ja-JP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【</a:t>
            </a:r>
            <a:r>
              <a:rPr kumimoji="1" lang="ja-JP" altLang="en-US" sz="1600" dirty="0">
                <a:solidFill>
                  <a:schemeClr val="tx1"/>
                </a:solidFill>
              </a:rPr>
              <a:t>根拠</a:t>
            </a:r>
            <a:r>
              <a:rPr kumimoji="1" lang="en-US" altLang="ja-JP" sz="1600" dirty="0">
                <a:solidFill>
                  <a:schemeClr val="tx1"/>
                </a:solidFill>
              </a:rPr>
              <a:t>】</a:t>
            </a:r>
            <a:r>
              <a:rPr kumimoji="1" lang="ja-JP" altLang="en-US" sz="1600" dirty="0">
                <a:solidFill>
                  <a:schemeClr val="tx1"/>
                </a:solidFill>
              </a:rPr>
              <a:t>〇〇市場に参入している競合は少ない。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chemeClr val="tx1"/>
                </a:solidFill>
              </a:rPr>
              <a:t>【</a:t>
            </a:r>
            <a:r>
              <a:rPr lang="ja-JP" altLang="en-US" sz="1600" dirty="0">
                <a:solidFill>
                  <a:schemeClr val="tx1"/>
                </a:solidFill>
              </a:rPr>
              <a:t>根拠</a:t>
            </a:r>
            <a:r>
              <a:rPr lang="en-US" altLang="ja-JP" sz="1600" dirty="0">
                <a:solidFill>
                  <a:schemeClr val="tx1"/>
                </a:solidFill>
              </a:rPr>
              <a:t>】</a:t>
            </a:r>
            <a:r>
              <a:rPr lang="ja-JP" altLang="en-US" sz="1600" dirty="0">
                <a:solidFill>
                  <a:schemeClr val="tx1"/>
                </a:solidFill>
              </a:rPr>
              <a:t>自社の技術は〇〇市場で非常に優位性がある。</a:t>
            </a:r>
            <a:endParaRPr kumimoji="1" lang="ja-JP" altLang="en-US" sz="16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366DC1C-9BAB-F8F6-8CDA-28CD4715621A}"/>
              </a:ext>
            </a:extLst>
          </p:cNvPr>
          <p:cNvSpPr/>
          <p:nvPr/>
        </p:nvSpPr>
        <p:spPr>
          <a:xfrm>
            <a:off x="6129908" y="3933069"/>
            <a:ext cx="5904656" cy="244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【</a:t>
            </a:r>
            <a:r>
              <a:rPr kumimoji="1" lang="ja-JP" altLang="en-US" sz="1600" dirty="0">
                <a:solidFill>
                  <a:schemeClr val="tx1"/>
                </a:solidFill>
              </a:rPr>
              <a:t>結論</a:t>
            </a:r>
            <a:r>
              <a:rPr kumimoji="1" lang="en-US" altLang="ja-JP" sz="1600" dirty="0">
                <a:solidFill>
                  <a:schemeClr val="tx1"/>
                </a:solidFill>
              </a:rPr>
              <a:t>】</a:t>
            </a:r>
            <a:r>
              <a:rPr kumimoji="1" lang="ja-JP" altLang="en-US" sz="1600" dirty="0">
                <a:solidFill>
                  <a:schemeClr val="tx1"/>
                </a:solidFill>
              </a:rPr>
              <a:t>自社は〇〇市場に参入すべきである。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chemeClr val="tx1"/>
                </a:solidFill>
              </a:rPr>
              <a:t>【</a:t>
            </a:r>
            <a:r>
              <a:rPr lang="ja-JP" altLang="en-US" sz="1600" dirty="0">
                <a:solidFill>
                  <a:schemeClr val="tx1"/>
                </a:solidFill>
              </a:rPr>
              <a:t>事実</a:t>
            </a:r>
            <a:r>
              <a:rPr lang="en-US" altLang="ja-JP" sz="1600" dirty="0">
                <a:solidFill>
                  <a:schemeClr val="tx1"/>
                </a:solidFill>
              </a:rPr>
              <a:t>】</a:t>
            </a:r>
            <a:r>
              <a:rPr lang="ja-JP" altLang="en-US" sz="1600" dirty="0">
                <a:solidFill>
                  <a:schemeClr val="tx1"/>
                </a:solidFill>
              </a:rPr>
              <a:t>〇〇市場は拡大が予想されていが、参入できる技術を</a:t>
            </a:r>
            <a:br>
              <a:rPr lang="en-US" altLang="ja-JP" sz="1600" dirty="0">
                <a:solidFill>
                  <a:schemeClr val="tx1"/>
                </a:solidFill>
              </a:rPr>
            </a:br>
            <a:r>
              <a:rPr lang="ja-JP" altLang="en-US" sz="1600" dirty="0">
                <a:solidFill>
                  <a:schemeClr val="tx1"/>
                </a:solidFill>
              </a:rPr>
              <a:t>　　　　持つ企業は自社以外には少ない</a:t>
            </a:r>
            <a:endParaRPr lang="en-US" altLang="ja-JP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solidFill>
                  <a:schemeClr val="tx1"/>
                </a:solidFill>
              </a:rPr>
              <a:t>【</a:t>
            </a:r>
            <a:r>
              <a:rPr lang="ja-JP" altLang="en-US" sz="1600" dirty="0">
                <a:solidFill>
                  <a:schemeClr val="tx1"/>
                </a:solidFill>
              </a:rPr>
              <a:t>解釈・洞察</a:t>
            </a:r>
            <a:r>
              <a:rPr kumimoji="1" lang="en-US" altLang="ja-JP" sz="1600" dirty="0">
                <a:solidFill>
                  <a:schemeClr val="tx1"/>
                </a:solidFill>
              </a:rPr>
              <a:t>】</a:t>
            </a:r>
            <a:r>
              <a:rPr kumimoji="1" lang="ja-JP" altLang="en-US" sz="1600" dirty="0">
                <a:solidFill>
                  <a:schemeClr val="tx1"/>
                </a:solidFill>
              </a:rPr>
              <a:t>〇〇市場に参入している競合は少ない。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chemeClr val="tx1"/>
                </a:solidFill>
              </a:rPr>
              <a:t>【</a:t>
            </a:r>
            <a:r>
              <a:rPr lang="ja-JP" altLang="en-US" sz="1600" dirty="0">
                <a:solidFill>
                  <a:schemeClr val="tx1"/>
                </a:solidFill>
              </a:rPr>
              <a:t>行動・提案</a:t>
            </a:r>
            <a:r>
              <a:rPr lang="en-US" altLang="ja-JP" sz="1600" dirty="0">
                <a:solidFill>
                  <a:schemeClr val="tx1"/>
                </a:solidFill>
              </a:rPr>
              <a:t>】</a:t>
            </a:r>
            <a:endParaRPr kumimoji="1" lang="ja-JP" altLang="en-US" sz="1600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14BFFBC-478E-D881-7793-E2CD3438EEFE}"/>
              </a:ext>
            </a:extLst>
          </p:cNvPr>
          <p:cNvSpPr/>
          <p:nvPr/>
        </p:nvSpPr>
        <p:spPr>
          <a:xfrm>
            <a:off x="149052" y="6406085"/>
            <a:ext cx="11707588" cy="40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</a:rPr>
              <a:t>出典：　データ分析の教科書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79F7DF44-EFAC-4F4E-4297-A2A75003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＜参考＞２つのストーリーラインの例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41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FC5D2-6F24-037B-437B-BAE53829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BFFF4-42BE-731D-B0BB-DF17BC5F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7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ストーリーラインの２つの型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857249"/>
            <a:ext cx="11523265" cy="1491631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90000" rIns="91440" bIns="9000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1800" dirty="0"/>
              <a:t>論理的に検証するストーリーを作るときの２つの型</a:t>
            </a:r>
            <a:endParaRPr lang="en-US" altLang="ja-JP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600" dirty="0"/>
              <a:t>「</a:t>
            </a:r>
            <a:r>
              <a:rPr lang="en-US" altLang="ja-JP" sz="1600" dirty="0"/>
              <a:t>WHY</a:t>
            </a:r>
            <a:r>
              <a:rPr lang="ja-JP" altLang="en-US" sz="1600" dirty="0"/>
              <a:t>」の並び立て　　　帰納法　理由や具体的なやり方を「並列的に立てる」</a:t>
            </a:r>
            <a:endParaRPr lang="en-US" altLang="ja-JP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600" dirty="0"/>
              <a:t>空・雨・傘　　　　　 　　演繹法　課題の確認⇒課題の深堀り⇒結論　</a:t>
            </a:r>
            <a:endParaRPr lang="en-US" altLang="ja-JP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3FAFFC-4149-A632-00DC-D55CCCD5266D}"/>
              </a:ext>
            </a:extLst>
          </p:cNvPr>
          <p:cNvSpPr/>
          <p:nvPr/>
        </p:nvSpPr>
        <p:spPr>
          <a:xfrm>
            <a:off x="263352" y="6406085"/>
            <a:ext cx="11707588" cy="40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</a:rPr>
              <a:t>出典：　イシューからはじめよ</a:t>
            </a:r>
            <a:r>
              <a:rPr lang="en-US" altLang="ja-JP" sz="1600" dirty="0">
                <a:solidFill>
                  <a:schemeClr val="tx1"/>
                </a:solidFill>
              </a:rPr>
              <a:t>―</a:t>
            </a:r>
            <a:r>
              <a:rPr lang="ja-JP" altLang="en-US" sz="1600" dirty="0">
                <a:solidFill>
                  <a:schemeClr val="tx1"/>
                </a:solidFill>
              </a:rPr>
              <a:t>知的生産の「シンプルな本質」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4530A2-5C67-7F88-C29E-1E7306B6476D}"/>
              </a:ext>
            </a:extLst>
          </p:cNvPr>
          <p:cNvSpPr/>
          <p:nvPr/>
        </p:nvSpPr>
        <p:spPr>
          <a:xfrm>
            <a:off x="889526" y="2883967"/>
            <a:ext cx="2160240" cy="9036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空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（課題の確認）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966F1AE-DC3E-E1ED-56AC-8EFCF3AB1915}"/>
              </a:ext>
            </a:extLst>
          </p:cNvPr>
          <p:cNvSpPr/>
          <p:nvPr/>
        </p:nvSpPr>
        <p:spPr>
          <a:xfrm>
            <a:off x="887551" y="4147642"/>
            <a:ext cx="2160240" cy="9036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雨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（課題の深堀り）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D7C1EF-E6F9-FE68-18FF-B39862CEA702}"/>
              </a:ext>
            </a:extLst>
          </p:cNvPr>
          <p:cNvSpPr/>
          <p:nvPr/>
        </p:nvSpPr>
        <p:spPr>
          <a:xfrm>
            <a:off x="887551" y="5405685"/>
            <a:ext cx="2160240" cy="9036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傘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（結論）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49DA10C-2869-C1F0-1745-9C362B85CE30}"/>
              </a:ext>
            </a:extLst>
          </p:cNvPr>
          <p:cNvCxnSpPr>
            <a:cxnSpLocks/>
          </p:cNvCxnSpPr>
          <p:nvPr/>
        </p:nvCxnSpPr>
        <p:spPr>
          <a:xfrm>
            <a:off x="3194281" y="2883967"/>
            <a:ext cx="0" cy="34253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8105C52D-04B6-C661-1C70-E325BE4C259F}"/>
              </a:ext>
            </a:extLst>
          </p:cNvPr>
          <p:cNvSpPr/>
          <p:nvPr/>
        </p:nvSpPr>
        <p:spPr>
          <a:xfrm rot="10800000">
            <a:off x="1211588" y="3895614"/>
            <a:ext cx="1512166" cy="16943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DBD5C00E-0A4E-9520-21F1-E146C4CB997D}"/>
              </a:ext>
            </a:extLst>
          </p:cNvPr>
          <p:cNvSpPr/>
          <p:nvPr/>
        </p:nvSpPr>
        <p:spPr>
          <a:xfrm rot="10800000">
            <a:off x="1211588" y="5153656"/>
            <a:ext cx="1512166" cy="16943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CD3E1D1-6ABF-BE39-9869-9F862524C889}"/>
              </a:ext>
            </a:extLst>
          </p:cNvPr>
          <p:cNvSpPr/>
          <p:nvPr/>
        </p:nvSpPr>
        <p:spPr>
          <a:xfrm>
            <a:off x="887551" y="2564904"/>
            <a:ext cx="6408758" cy="23646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solidFill>
              <a:srgbClr val="0D7A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（例）演繹法の流れ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0C041D6-E2E4-CE74-11BE-9CF4C01AEE11}"/>
              </a:ext>
            </a:extLst>
          </p:cNvPr>
          <p:cNvSpPr/>
          <p:nvPr/>
        </p:nvSpPr>
        <p:spPr>
          <a:xfrm>
            <a:off x="3719736" y="2883967"/>
            <a:ext cx="3576573" cy="9036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〇〇が問題だ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6CC70EF-AEAA-01F9-832E-ECA6B51B7D71}"/>
              </a:ext>
            </a:extLst>
          </p:cNvPr>
          <p:cNvSpPr/>
          <p:nvPr/>
        </p:nvSpPr>
        <p:spPr>
          <a:xfrm>
            <a:off x="3719736" y="4147642"/>
            <a:ext cx="3576573" cy="9036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この問題を解くには、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ここを見極めなければならない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A595AA9-655D-F7A3-DADE-49044378B445}"/>
              </a:ext>
            </a:extLst>
          </p:cNvPr>
          <p:cNvSpPr/>
          <p:nvPr/>
        </p:nvSpPr>
        <p:spPr>
          <a:xfrm>
            <a:off x="3719736" y="5405685"/>
            <a:ext cx="3576573" cy="9036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そうだとすると、こうしよう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7F219C9E-9940-F89D-90DA-BCBFF7ECD836}"/>
              </a:ext>
            </a:extLst>
          </p:cNvPr>
          <p:cNvSpPr/>
          <p:nvPr/>
        </p:nvSpPr>
        <p:spPr>
          <a:xfrm rot="10800000">
            <a:off x="4751940" y="3895615"/>
            <a:ext cx="1512166" cy="16943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ED329D40-0D00-448D-05A6-613A7E1C620D}"/>
              </a:ext>
            </a:extLst>
          </p:cNvPr>
          <p:cNvSpPr/>
          <p:nvPr/>
        </p:nvSpPr>
        <p:spPr>
          <a:xfrm rot="10800000">
            <a:off x="4751940" y="5153657"/>
            <a:ext cx="1512166" cy="16943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310C924-7D1E-648E-070F-25466ED29711}"/>
              </a:ext>
            </a:extLst>
          </p:cNvPr>
          <p:cNvSpPr/>
          <p:nvPr/>
        </p:nvSpPr>
        <p:spPr>
          <a:xfrm>
            <a:off x="7790995" y="2883967"/>
            <a:ext cx="3576573" cy="9036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西の空がよく晴れている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599912F-C055-C009-D89D-109F0114A26A}"/>
              </a:ext>
            </a:extLst>
          </p:cNvPr>
          <p:cNvSpPr/>
          <p:nvPr/>
        </p:nvSpPr>
        <p:spPr>
          <a:xfrm>
            <a:off x="7790995" y="4147642"/>
            <a:ext cx="3576573" cy="9036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今の空の様子では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当面雨はふることはなさそうだ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9A03401-65DD-33A8-29CD-A3E37C88E6C6}"/>
              </a:ext>
            </a:extLst>
          </p:cNvPr>
          <p:cNvSpPr/>
          <p:nvPr/>
        </p:nvSpPr>
        <p:spPr>
          <a:xfrm>
            <a:off x="7790995" y="5405685"/>
            <a:ext cx="3576573" cy="9036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だとすると、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傘を持っていく必要はない</a:t>
            </a:r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C5991F75-B0B1-3410-99DF-E7157164D467}"/>
              </a:ext>
            </a:extLst>
          </p:cNvPr>
          <p:cNvSpPr/>
          <p:nvPr/>
        </p:nvSpPr>
        <p:spPr>
          <a:xfrm rot="10800000">
            <a:off x="8823199" y="3895615"/>
            <a:ext cx="1512166" cy="16943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40592C73-759D-CB83-A617-FDA3A4309424}"/>
              </a:ext>
            </a:extLst>
          </p:cNvPr>
          <p:cNvSpPr/>
          <p:nvPr/>
        </p:nvSpPr>
        <p:spPr>
          <a:xfrm rot="10800000">
            <a:off x="8823199" y="5153657"/>
            <a:ext cx="1512166" cy="16943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FB726A4-D208-A89B-B5F3-6D558C16B12D}"/>
              </a:ext>
            </a:extLst>
          </p:cNvPr>
          <p:cNvSpPr/>
          <p:nvPr/>
        </p:nvSpPr>
        <p:spPr>
          <a:xfrm rot="2721268">
            <a:off x="500131" y="3388384"/>
            <a:ext cx="897460" cy="236466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序論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25D9832-BA68-7ACC-394D-6447FC904979}"/>
              </a:ext>
            </a:extLst>
          </p:cNvPr>
          <p:cNvSpPr/>
          <p:nvPr/>
        </p:nvSpPr>
        <p:spPr>
          <a:xfrm rot="2721268">
            <a:off x="500131" y="4606797"/>
            <a:ext cx="897460" cy="236466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本論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6386F85-946E-46D6-A937-C9EA0818AE3B}"/>
              </a:ext>
            </a:extLst>
          </p:cNvPr>
          <p:cNvSpPr/>
          <p:nvPr/>
        </p:nvSpPr>
        <p:spPr>
          <a:xfrm rot="2721268">
            <a:off x="500131" y="5825210"/>
            <a:ext cx="897460" cy="236466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結</a:t>
            </a:r>
            <a:r>
              <a:rPr kumimoji="1" lang="ja-JP" altLang="en-US" sz="16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論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8E44B96-6A22-5093-7001-C3FFD12D1FEC}"/>
              </a:ext>
            </a:extLst>
          </p:cNvPr>
          <p:cNvSpPr/>
          <p:nvPr/>
        </p:nvSpPr>
        <p:spPr>
          <a:xfrm>
            <a:off x="7790994" y="2564904"/>
            <a:ext cx="3576573" cy="23646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solidFill>
              <a:srgbClr val="0D7A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（例）演繹法</a:t>
            </a:r>
          </a:p>
        </p:txBody>
      </p:sp>
    </p:spTree>
    <p:extLst>
      <p:ext uri="{BB962C8B-B14F-4D97-AF65-F5344CB8AC3E}">
        <p14:creationId xmlns:p14="http://schemas.microsoft.com/office/powerpoint/2010/main" val="192821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8D780-06A5-990C-AB39-963E3145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HARKING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F36FC-F038-7336-A2F0-8752D6E3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518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7164B-20FC-00BA-8679-1A486E3B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測りすぎ</a:t>
            </a:r>
            <a:r>
              <a:rPr lang="ja-JP" altLang="en-US" dirty="0"/>
              <a:t>・</a:t>
            </a:r>
            <a:r>
              <a:rPr lang="en-US" altLang="ja-JP" dirty="0"/>
              <a:t>EBPM</a:t>
            </a:r>
            <a:r>
              <a:rPr lang="ja-JP" altLang="en-US" dirty="0"/>
              <a:t>は過去なぜうまくいかなかった？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1C19F8-8576-1E92-92E3-2A05A66A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76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イシュー起点でストーリーを組み立てる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857249"/>
            <a:ext cx="11523265" cy="206769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90000" rIns="91440" bIns="9000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000" dirty="0"/>
              <a:t>イシュー分析の第一ステップであるストーリーラインづくり</a:t>
            </a:r>
            <a:endParaRPr lang="en-US" altLang="ja-JP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イシューに関するデータを集める</a:t>
            </a:r>
            <a:endParaRPr lang="en-US" altLang="ja-JP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データが出尽くした段階でその意味合いを考え</a:t>
            </a:r>
            <a:endParaRPr lang="en-US" altLang="ja-JP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それを並べて、ストーリーを組む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3FAFFC-4149-A632-00DC-D55CCCD5266D}"/>
              </a:ext>
            </a:extLst>
          </p:cNvPr>
          <p:cNvSpPr/>
          <p:nvPr/>
        </p:nvSpPr>
        <p:spPr>
          <a:xfrm>
            <a:off x="263352" y="6406085"/>
            <a:ext cx="11707588" cy="40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</a:rPr>
              <a:t>出典：　イシューからはじめよ</a:t>
            </a:r>
            <a:r>
              <a:rPr lang="en-US" altLang="ja-JP" sz="1600" dirty="0">
                <a:solidFill>
                  <a:schemeClr val="tx1"/>
                </a:solidFill>
              </a:rPr>
              <a:t>―</a:t>
            </a:r>
            <a:r>
              <a:rPr lang="ja-JP" altLang="en-US" sz="1600" dirty="0">
                <a:solidFill>
                  <a:schemeClr val="tx1"/>
                </a:solidFill>
              </a:rPr>
              <a:t>知的生産の「シンプルな本質」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7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意味のあるイシュー分解とは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857249"/>
            <a:ext cx="11523265" cy="2571751"/>
          </a:xfrm>
          <a:prstGeom prst="rect">
            <a:avLst/>
          </a:prstGeom>
          <a:ln w="38100">
            <a:noFill/>
          </a:ln>
        </p:spPr>
        <p:txBody>
          <a:bodyPr vert="horz" lIns="91440" tIns="90000" rIns="91440" bIns="9000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000" dirty="0"/>
              <a:t>多くの場合イシューは大きな問なので、いきなり答えを出すことは難しい</a:t>
            </a:r>
            <a:endParaRPr lang="en-US" altLang="ja-JP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「答えを出せるサイズ」にまで（サブイシューの作成）</a:t>
            </a:r>
            <a:endParaRPr lang="en-US" altLang="ja-JP" sz="1800" dirty="0"/>
          </a:p>
          <a:p>
            <a:pPr lvl="2">
              <a:lnSpc>
                <a:spcPct val="150000"/>
              </a:lnSpc>
            </a:pPr>
            <a:r>
              <a:rPr lang="ja-JP" altLang="en-US" sz="1400" dirty="0"/>
              <a:t>サブイシューを洗いだす際には「何が分かればこの意思決定ができるか」という視点でみる</a:t>
            </a:r>
            <a:endParaRPr lang="en-US" altLang="ja-JP" sz="1400" dirty="0"/>
          </a:p>
          <a:p>
            <a:pPr lvl="2">
              <a:lnSpc>
                <a:spcPct val="150000"/>
              </a:lnSpc>
            </a:pPr>
            <a:r>
              <a:rPr lang="ja-JP" altLang="en-US" sz="1400" dirty="0"/>
              <a:t>部分ごとの仮説が明確になり、最終的に伝えたいメッセージが明確になっていく</a:t>
            </a:r>
            <a:endParaRPr lang="en-US" altLang="ja-JP" sz="1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「ダブりも漏れもなく」</a:t>
            </a:r>
            <a:endParaRPr lang="en-US" altLang="ja-JP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1800" dirty="0"/>
              <a:t>「本質的に意味のある塊」</a:t>
            </a:r>
            <a:endParaRPr lang="en-US" altLang="ja-JP" sz="1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3FAFFC-4149-A632-00DC-D55CCCD5266D}"/>
              </a:ext>
            </a:extLst>
          </p:cNvPr>
          <p:cNvSpPr/>
          <p:nvPr/>
        </p:nvSpPr>
        <p:spPr>
          <a:xfrm>
            <a:off x="263352" y="6406085"/>
            <a:ext cx="11707588" cy="40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</a:rPr>
              <a:t>出典：　イシューからはじめよ</a:t>
            </a:r>
            <a:r>
              <a:rPr lang="en-US" altLang="ja-JP" sz="1600" dirty="0">
                <a:solidFill>
                  <a:schemeClr val="tx1"/>
                </a:solidFill>
              </a:rPr>
              <a:t>―</a:t>
            </a:r>
            <a:r>
              <a:rPr lang="ja-JP" altLang="en-US" sz="1600" dirty="0">
                <a:solidFill>
                  <a:schemeClr val="tx1"/>
                </a:solidFill>
              </a:rPr>
              <a:t>知的生産の「シンプルな本質」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A51D945-7BD4-A188-5A68-8DBCBCA3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2420888"/>
            <a:ext cx="4968552" cy="41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8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イシューを分解する「型」</a:t>
            </a:r>
            <a:endParaRPr kumimoji="1"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857249"/>
            <a:ext cx="11523265" cy="206769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90000" rIns="91440" bIns="9000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000" dirty="0"/>
              <a:t>あ</a:t>
            </a:r>
            <a:endParaRPr lang="en-US" altLang="ja-JP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3FAFFC-4149-A632-00DC-D55CCCD5266D}"/>
              </a:ext>
            </a:extLst>
          </p:cNvPr>
          <p:cNvSpPr/>
          <p:nvPr/>
        </p:nvSpPr>
        <p:spPr>
          <a:xfrm>
            <a:off x="263352" y="6406085"/>
            <a:ext cx="11707588" cy="40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</a:rPr>
              <a:t>出典：　イシューからはじめよ</a:t>
            </a:r>
            <a:r>
              <a:rPr lang="en-US" altLang="ja-JP" sz="1600" dirty="0">
                <a:solidFill>
                  <a:schemeClr val="tx1"/>
                </a:solidFill>
              </a:rPr>
              <a:t>―</a:t>
            </a:r>
            <a:r>
              <a:rPr lang="ja-JP" altLang="en-US" sz="1600" dirty="0">
                <a:solidFill>
                  <a:schemeClr val="tx1"/>
                </a:solidFill>
              </a:rPr>
              <a:t>知的生産の「シンプルな本質」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3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3DE16-1DC9-575E-7D27-58D18552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91F05-3B18-AF91-3EDC-7077EDEA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56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あ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1196752"/>
            <a:ext cx="11523265" cy="115212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90000" rIns="91440" bIns="9000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ja-JP" sz="2000" dirty="0"/>
              <a:t>XXXX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800" dirty="0"/>
              <a:t>YYYY</a:t>
            </a:r>
            <a:endParaRPr lang="ja-JP" altLang="en-US" sz="1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EDED2B-BE46-2E99-763A-19B394D96904}"/>
              </a:ext>
            </a:extLst>
          </p:cNvPr>
          <p:cNvSpPr/>
          <p:nvPr/>
        </p:nvSpPr>
        <p:spPr>
          <a:xfrm>
            <a:off x="479376" y="2708920"/>
            <a:ext cx="3600000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課題の理解</a:t>
            </a:r>
          </a:p>
        </p:txBody>
      </p:sp>
      <p:sp>
        <p:nvSpPr>
          <p:cNvPr id="15" name="コンテンツ プレースホルダー 14">
            <a:extLst>
              <a:ext uri="{FF2B5EF4-FFF2-40B4-BE49-F238E27FC236}">
                <a16:creationId xmlns:a16="http://schemas.microsoft.com/office/drawing/2014/main" id="{D4968A56-8D6F-E100-88BB-BCE3F1AC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9160"/>
            <a:ext cx="10515600" cy="1307802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EDD949D-0A77-8300-8340-8AC74D450A15}"/>
              </a:ext>
            </a:extLst>
          </p:cNvPr>
          <p:cNvSpPr/>
          <p:nvPr/>
        </p:nvSpPr>
        <p:spPr>
          <a:xfrm>
            <a:off x="4296000" y="2708920"/>
            <a:ext cx="3600000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メッセージ</a:t>
            </a:r>
            <a:r>
              <a:rPr kumimoji="1" lang="ja-JP" altLang="en-US" dirty="0">
                <a:solidFill>
                  <a:schemeClr val="tx1"/>
                </a:solidFill>
              </a:rPr>
              <a:t>の理解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716B493-A6D0-F0C5-9495-DD54CBE0E680}"/>
              </a:ext>
            </a:extLst>
          </p:cNvPr>
          <p:cNvSpPr/>
          <p:nvPr/>
        </p:nvSpPr>
        <p:spPr>
          <a:xfrm>
            <a:off x="8112624" y="2708920"/>
            <a:ext cx="3600000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アクション</a:t>
            </a:r>
            <a:r>
              <a:rPr kumimoji="1" lang="ja-JP" altLang="en-US" dirty="0">
                <a:solidFill>
                  <a:schemeClr val="tx1"/>
                </a:solidFill>
              </a:rPr>
              <a:t>の理解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8754189-D356-A521-3F6D-5C21BF83F9A5}"/>
              </a:ext>
            </a:extLst>
          </p:cNvPr>
          <p:cNvSpPr/>
          <p:nvPr/>
        </p:nvSpPr>
        <p:spPr>
          <a:xfrm>
            <a:off x="4034172" y="2771927"/>
            <a:ext cx="306034" cy="3060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17674D1-BE24-4841-A5E5-C748CD34D88E}"/>
              </a:ext>
            </a:extLst>
          </p:cNvPr>
          <p:cNvSpPr/>
          <p:nvPr/>
        </p:nvSpPr>
        <p:spPr>
          <a:xfrm>
            <a:off x="7851295" y="2771927"/>
            <a:ext cx="306034" cy="3060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8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F788A-C549-DE06-8E03-5A4F53AB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E27AB-5280-9BD7-1DB9-9F512592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87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CF006-2F50-2946-7D2C-2B3EB77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3264" cy="492125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この枠の目的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3C9E41C-A862-3E25-8068-214E1CA6AADA}"/>
              </a:ext>
            </a:extLst>
          </p:cNvPr>
          <p:cNvSpPr txBox="1">
            <a:spLocks/>
          </p:cNvSpPr>
          <p:nvPr/>
        </p:nvSpPr>
        <p:spPr>
          <a:xfrm>
            <a:off x="335360" y="1196752"/>
            <a:ext cx="11523265" cy="64807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90000" rIns="91440" bIns="9000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ja-JP" altLang="en-US" sz="2000" dirty="0"/>
              <a:t>報告するにあたり、考え方（流れ）と注意点について理解する</a:t>
            </a:r>
            <a:endParaRPr lang="en-US" altLang="ja-JP" sz="2000" dirty="0"/>
          </a:p>
        </p:txBody>
      </p:sp>
      <p:sp>
        <p:nvSpPr>
          <p:cNvPr id="15" name="コンテンツ プレースホルダー 14">
            <a:extLst>
              <a:ext uri="{FF2B5EF4-FFF2-40B4-BE49-F238E27FC236}">
                <a16:creationId xmlns:a16="http://schemas.microsoft.com/office/drawing/2014/main" id="{D4968A56-8D6F-E100-88BB-BCE3F1AC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132856"/>
            <a:ext cx="11523264" cy="4044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/>
              <a:t>報告の流れ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/>
              <a:t>現状の課題の共有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/>
              <a:t>分析方法や進め方などのアプローチの共有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/>
              <a:t>分析結果の共有（</a:t>
            </a:r>
            <a:r>
              <a:rPr lang="ja-JP" altLang="en-US" sz="2000" dirty="0">
                <a:solidFill>
                  <a:srgbClr val="FF0000"/>
                </a:solidFill>
              </a:rPr>
              <a:t>事実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/>
              <a:t>結果から導き出される意味合いの共有（</a:t>
            </a:r>
            <a:r>
              <a:rPr lang="ja-JP" altLang="en-US" sz="2000" dirty="0">
                <a:solidFill>
                  <a:srgbClr val="FF0000"/>
                </a:solidFill>
              </a:rPr>
              <a:t>解釈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/>
              <a:t>結果を踏まえた次のアクションの提案など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18DB104-66ED-4D30-2EF3-D24713D86E0B}"/>
              </a:ext>
            </a:extLst>
          </p:cNvPr>
          <p:cNvSpPr/>
          <p:nvPr/>
        </p:nvSpPr>
        <p:spPr>
          <a:xfrm>
            <a:off x="263352" y="6406085"/>
            <a:ext cx="11707588" cy="40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</a:rPr>
              <a:t>出典：　データサイエンティスト検定</a:t>
            </a:r>
            <a:r>
              <a:rPr lang="en-US" altLang="ja-JP" sz="1600" dirty="0">
                <a:solidFill>
                  <a:schemeClr val="tx1"/>
                </a:solidFill>
              </a:rPr>
              <a:t>[</a:t>
            </a:r>
            <a:r>
              <a:rPr lang="ja-JP" altLang="en-US" sz="1600" dirty="0">
                <a:solidFill>
                  <a:schemeClr val="tx1"/>
                </a:solidFill>
              </a:rPr>
              <a:t>リテラシーレベル</a:t>
            </a:r>
            <a:r>
              <a:rPr lang="en-US" altLang="ja-JP" sz="1600" dirty="0">
                <a:solidFill>
                  <a:schemeClr val="tx1"/>
                </a:solidFill>
              </a:rPr>
              <a:t>]</a:t>
            </a:r>
            <a:r>
              <a:rPr lang="ja-JP" altLang="en-US" sz="1600" dirty="0">
                <a:solidFill>
                  <a:schemeClr val="tx1"/>
                </a:solidFill>
              </a:rPr>
              <a:t>教科書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1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1449</Words>
  <Application>Microsoft Office PowerPoint</Application>
  <PresentationFormat>ワイド画面</PresentationFormat>
  <Paragraphs>193</Paragraphs>
  <Slides>24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3" baseType="lpstr">
      <vt:lpstr>BIZ UDゴシック</vt:lpstr>
      <vt:lpstr>HGPｺﾞｼｯｸE</vt:lpstr>
      <vt:lpstr>HGP創英角ｺﾞｼｯｸUB</vt:lpstr>
      <vt:lpstr>HG丸ｺﾞｼｯｸM-PRO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イシュー分析とは何か</vt:lpstr>
      <vt:lpstr>イシュー起点でストーリーを組み立てる</vt:lpstr>
      <vt:lpstr>意味のあるイシュー分解とは</vt:lpstr>
      <vt:lpstr>イシューを分解する「型」</vt:lpstr>
      <vt:lpstr>PowerPoint プレゼンテーション</vt:lpstr>
      <vt:lpstr>あ</vt:lpstr>
      <vt:lpstr>PowerPoint プレゼンテーション</vt:lpstr>
      <vt:lpstr>この枠の目的</vt:lpstr>
      <vt:lpstr>「だから何？」と言われないために</vt:lpstr>
      <vt:lpstr>ちょっとここで…</vt:lpstr>
      <vt:lpstr>データ分析の種類（再掲）</vt:lpstr>
      <vt:lpstr>分析アプローチのフレームワーク</vt:lpstr>
      <vt:lpstr>分析工程の全体における本フェーズの位置づけ</vt:lpstr>
      <vt:lpstr>PPDCA、CRISP-DM</vt:lpstr>
      <vt:lpstr>報告とは</vt:lpstr>
      <vt:lpstr>少し戻って考えると…</vt:lpstr>
      <vt:lpstr>ストーリーラインを組み立てる</vt:lpstr>
      <vt:lpstr>ストーリーラインの役割</vt:lpstr>
      <vt:lpstr>＜参考＞２つのストーリーラインの例</vt:lpstr>
      <vt:lpstr>PowerPoint プレゼンテーション</vt:lpstr>
      <vt:lpstr>ストーリーラインの２つの型</vt:lpstr>
      <vt:lpstr>HARKING</vt:lpstr>
      <vt:lpstr>測りすぎ・EBPMは過去なぜうまくいかなかった？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I</dc:creator>
  <cp:lastModifiedBy>Y I</cp:lastModifiedBy>
  <cp:revision>2</cp:revision>
  <dcterms:created xsi:type="dcterms:W3CDTF">2024-08-20T06:03:38Z</dcterms:created>
  <dcterms:modified xsi:type="dcterms:W3CDTF">2024-08-23T05:43:35Z</dcterms:modified>
</cp:coreProperties>
</file>