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58" r:id="rId4"/>
    <p:sldId id="270" r:id="rId5"/>
    <p:sldId id="276" r:id="rId6"/>
    <p:sldId id="271" r:id="rId7"/>
    <p:sldId id="272" r:id="rId8"/>
    <p:sldId id="279" r:id="rId9"/>
    <p:sldId id="278" r:id="rId10"/>
    <p:sldId id="273" r:id="rId11"/>
    <p:sldId id="280" r:id="rId12"/>
    <p:sldId id="281" r:id="rId13"/>
    <p:sldId id="282" r:id="rId14"/>
    <p:sldId id="283" r:id="rId15"/>
    <p:sldId id="285" r:id="rId16"/>
    <p:sldId id="275" r:id="rId17"/>
    <p:sldId id="284" r:id="rId18"/>
    <p:sldId id="277" r:id="rId19"/>
    <p:sldId id="261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6182" autoAdjust="0"/>
  </p:normalViewPr>
  <p:slideViewPr>
    <p:cSldViewPr snapToGrid="0">
      <p:cViewPr varScale="1">
        <p:scale>
          <a:sx n="70" d="100"/>
          <a:sy n="70" d="100"/>
        </p:scale>
        <p:origin x="96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57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A4738-1B63-4557-9CA3-EDED901F0F3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3B7FF-05FF-4E2F-AB9F-B135E0359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28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C8242A9-4A23-4618-A025-51451B1062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11" b="-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9A5A6F6-FF82-4DCB-9063-76560C073E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86" y="2777983"/>
            <a:ext cx="2067531" cy="296271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xmlns="" id="{28900ECB-73DD-4CE4-957C-E7E9C8B4F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8589" y="2650813"/>
            <a:ext cx="57346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2CEB258D-84C1-4315-8D50-5557D3F5A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8589" y="1304522"/>
            <a:ext cx="5734611" cy="13462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13">
            <a:extLst>
              <a:ext uri="{FF2B5EF4-FFF2-40B4-BE49-F238E27FC236}">
                <a16:creationId xmlns:a16="http://schemas.microsoft.com/office/drawing/2014/main" xmlns="" id="{B957CDB3-66FE-4E79-8D4E-5AF2B5984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28589" y="3700833"/>
            <a:ext cx="57346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5DBA4252-3DF2-45F4-8EAD-00262960E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28589" y="3997104"/>
            <a:ext cx="57346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2710C0D-0F91-435B-AF4D-88DD0DCA9C9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blipFill>
            <a:blip r:embed="rId2"/>
            <a:srcRect/>
            <a:stretch>
              <a:fillRect t="-50023" b="-5002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403645DE-D51E-404F-AFA7-9A7BD940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135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xmlns="" id="{7FF603AC-CB3E-4F7F-98DC-FDE6B79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135" y="3569265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2">
            <a:extLst>
              <a:ext uri="{FF2B5EF4-FFF2-40B4-BE49-F238E27FC236}">
                <a16:creationId xmlns:a16="http://schemas.microsoft.com/office/drawing/2014/main" xmlns="" id="{48636575-14D7-4DB1-8128-EC219BD5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9" name="页脚占位符 3">
            <a:extLst>
              <a:ext uri="{FF2B5EF4-FFF2-40B4-BE49-F238E27FC236}">
                <a16:creationId xmlns:a16="http://schemas.microsoft.com/office/drawing/2014/main" xmlns="" id="{22730051-9AD2-41B0-AF8C-6F60A768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www.canwayit.com</a:t>
            </a:r>
            <a:endParaRPr lang="zh-CN" altLang="en-US" dirty="0"/>
          </a:p>
        </p:txBody>
      </p:sp>
      <p:sp>
        <p:nvSpPr>
          <p:cNvPr id="11" name="标题 5">
            <a:extLst>
              <a:ext uri="{FF2B5EF4-FFF2-40B4-BE49-F238E27FC236}">
                <a16:creationId xmlns:a16="http://schemas.microsoft.com/office/drawing/2014/main" xmlns="" id="{6A4BFCC7-F7BF-482A-9F83-EC17E6048A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内容占位符 7">
            <a:extLst>
              <a:ext uri="{FF2B5EF4-FFF2-40B4-BE49-F238E27FC236}">
                <a16:creationId xmlns:a16="http://schemas.microsoft.com/office/drawing/2014/main" xmlns="" id="{06129AC4-BC31-4E55-947D-DBBAFF94EDC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www.canwayit.com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284" y="6009631"/>
            <a:ext cx="1660912" cy="4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B33D9CE-02FF-4DFE-BDCF-5C29D760F050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11" b="-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D07EB442-E34A-4211-89AF-4F9AD39E54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2962" y="1807491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占位符 1">
            <a:extLst>
              <a:ext uri="{FF2B5EF4-FFF2-40B4-BE49-F238E27FC236}">
                <a16:creationId xmlns:a16="http://schemas.microsoft.com/office/drawing/2014/main" xmlns="" id="{595C2D56-9ADD-41A2-BC73-14BB962B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xmlns="" id="{BCB6628D-323A-4FBB-A260-C6C8A91EA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764E7373-AC1B-4E70-8EB4-4751A164AB0E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日期占位符 3">
            <a:extLst>
              <a:ext uri="{FF2B5EF4-FFF2-40B4-BE49-F238E27FC236}">
                <a16:creationId xmlns:a16="http://schemas.microsoft.com/office/drawing/2014/main" xmlns="" id="{A2BDB677-F911-407A-BDB9-911B57144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15" name="页脚占位符 4">
            <a:extLst>
              <a:ext uri="{FF2B5EF4-FFF2-40B4-BE49-F238E27FC236}">
                <a16:creationId xmlns:a16="http://schemas.microsoft.com/office/drawing/2014/main" xmlns="" id="{78454859-E47B-4504-AFF8-D5C6D9F5E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 smtClean="0"/>
              <a:t>www.canwayit.com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284" y="6009631"/>
            <a:ext cx="1660912" cy="4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628588" y="3361651"/>
            <a:ext cx="5734611" cy="558799"/>
          </a:xfrm>
        </p:spPr>
        <p:txBody>
          <a:bodyPr/>
          <a:lstStyle/>
          <a:p>
            <a:r>
              <a:rPr lang="zh-CN" altLang="en-US" dirty="0" smtClean="0"/>
              <a:t>广州嘉为科技有限公司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496509" y="2015360"/>
            <a:ext cx="6245151" cy="1346291"/>
          </a:xfrm>
        </p:spPr>
        <p:txBody>
          <a:bodyPr/>
          <a:lstStyle/>
          <a:p>
            <a:r>
              <a:rPr lang="zh-CN" altLang="en-US" dirty="0" smtClean="0"/>
              <a:t>蓝鲸运维开发认证考前培训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205669" y="1158845"/>
            <a:ext cx="1924611" cy="216797"/>
          </a:xfrm>
        </p:spPr>
        <p:txBody>
          <a:bodyPr/>
          <a:lstStyle/>
          <a:p>
            <a:pPr algn="ctr"/>
            <a:r>
              <a:rPr lang="en-US" altLang="zh-CN" dirty="0" smtClean="0"/>
              <a:t>www.canwayit.com</a:t>
            </a:r>
            <a:endParaRPr lang="en-US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89" y="519489"/>
            <a:ext cx="1883971" cy="52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第一批开发真题分享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后端开发（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接口）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www.canwayit.com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227142"/>
            <a:ext cx="9257143" cy="2571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4509345"/>
            <a:ext cx="6310601" cy="1731118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039737" y="3916907"/>
            <a:ext cx="770388" cy="464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第一批开发真题分享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后端开发（查询业务）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www.canwayit.com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7586955" y="2676124"/>
            <a:ext cx="770388" cy="464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959" y="1120598"/>
            <a:ext cx="6152381" cy="14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3" y="3318652"/>
            <a:ext cx="10378417" cy="292181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8184" y="1303749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使用配置平台的</a:t>
            </a:r>
            <a:r>
              <a:rPr lang="en-US" altLang="zh-CN" dirty="0" err="1" smtClean="0"/>
              <a:t>search_business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第一批开发真题分享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后端开发（查询主机）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www.canwayit.com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7586954" y="2828495"/>
            <a:ext cx="770388" cy="464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8184" y="1303749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使用配置平台的</a:t>
            </a:r>
            <a:r>
              <a:rPr lang="en-US" altLang="zh-CN" dirty="0" err="1" smtClean="0"/>
              <a:t>search_host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244" y="1091345"/>
            <a:ext cx="4123809" cy="16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3794413"/>
            <a:ext cx="10638095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0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第一批开发真题分享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后端开发（即时查询主机性能数据）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www.canwayit.com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8555945" y="3373909"/>
            <a:ext cx="770388" cy="464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9924" y="1127965"/>
            <a:ext cx="50946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使用作业平台的快速执行脚本接口，执行查询脚本；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使用获取作业日志接口拿到性能数据日志文本；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格式化后返回给前端进行展示；（可以先直接在作业平台执行脚本，查看输出内容）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只要支持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即可；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82" y="4007688"/>
            <a:ext cx="10561905" cy="19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749" y="1127965"/>
            <a:ext cx="6457143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第一批开发真题分享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后端开发（主机监控）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www.canwayit.com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9923" y="1127965"/>
            <a:ext cx="108505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需做数据库设计，参考设计为两张表（</a:t>
            </a:r>
            <a:r>
              <a:rPr lang="en-US" altLang="zh-CN" dirty="0"/>
              <a:t> servers 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serverperformance</a:t>
            </a:r>
            <a:r>
              <a:rPr lang="en-US" altLang="zh-CN" dirty="0"/>
              <a:t> 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 </a:t>
            </a:r>
            <a:r>
              <a:rPr lang="en-US" altLang="zh-CN" dirty="0"/>
              <a:t>servers</a:t>
            </a:r>
            <a:r>
              <a:rPr lang="zh-CN" altLang="en-US" dirty="0" smtClean="0"/>
              <a:t>存放需要监控的主机，</a:t>
            </a:r>
            <a:r>
              <a:rPr lang="en-US" altLang="zh-CN" dirty="0"/>
              <a:t> </a:t>
            </a:r>
            <a:r>
              <a:rPr lang="en-US" altLang="zh-CN" dirty="0" err="1"/>
              <a:t>serverperformance</a:t>
            </a:r>
            <a:r>
              <a:rPr lang="en-US" altLang="zh-CN" dirty="0"/>
              <a:t> </a:t>
            </a:r>
            <a:r>
              <a:rPr lang="zh-CN" altLang="en-US" dirty="0" smtClean="0"/>
              <a:t>存放周期采集的数据；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添加或移除监控，对应新增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servers</a:t>
            </a:r>
            <a:r>
              <a:rPr lang="zh-CN" altLang="en-US" dirty="0" smtClean="0"/>
              <a:t>表中的主机数据；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Celery</a:t>
            </a:r>
            <a:r>
              <a:rPr lang="zh-CN" altLang="en-US" dirty="0" smtClean="0"/>
              <a:t>的周期任务，每分钟执行获取</a:t>
            </a:r>
            <a:r>
              <a:rPr lang="en-US" altLang="zh-CN" dirty="0" err="1" smtClean="0"/>
              <a:t>mem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性能数据的脚本（仅执行已添加到监控的主机），并将执行结果格式化后存放到</a:t>
            </a:r>
            <a:r>
              <a:rPr lang="en-US" altLang="zh-CN" dirty="0" err="1"/>
              <a:t>serverperformance</a:t>
            </a:r>
            <a:r>
              <a:rPr lang="en-US" altLang="zh-CN" dirty="0"/>
              <a:t> </a:t>
            </a:r>
            <a:r>
              <a:rPr lang="zh-CN" altLang="en-US" dirty="0" smtClean="0"/>
              <a:t>表中；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提供获取</a:t>
            </a:r>
            <a:r>
              <a:rPr lang="en-US" altLang="zh-CN" dirty="0"/>
              <a:t>servers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serverperformance</a:t>
            </a:r>
            <a:r>
              <a:rPr lang="en-US" altLang="zh-CN" dirty="0"/>
              <a:t> </a:t>
            </a:r>
            <a:r>
              <a:rPr lang="zh-CN" altLang="en-US" dirty="0" smtClean="0"/>
              <a:t>数据的接口，供给前端展示；</a:t>
            </a:r>
            <a:r>
              <a:rPr lang="en-US" altLang="zh-CN" dirty="0" smtClean="0"/>
              <a:t>(</a:t>
            </a:r>
            <a:r>
              <a:rPr lang="zh-CN" altLang="en-US" dirty="0" smtClean="0"/>
              <a:t>注意时间过滤</a:t>
            </a:r>
            <a:r>
              <a:rPr lang="en-US" altLang="zh-CN" dirty="0" smtClean="0"/>
              <a:t>)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3" y="3605223"/>
            <a:ext cx="9688728" cy="29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9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3320659" y="2356704"/>
            <a:ext cx="1160174" cy="1072296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xmlns="" id="{04AD140E-C0E3-491C-A6C9-EB05DFEF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注意点和考前准备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xmlns="" id="{DD5B54D2-EE1D-45C3-A9B1-4344E1D62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此处可以输入说明文字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注意点及考前准备（务必）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9923" y="1028700"/>
            <a:ext cx="108505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注意点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考前环境一定要做好验证；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如果时间不够，前端界面优先实现；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考试的时候，给的帐号不是管理员权限，不能进入到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网关的管理界面、不能用常规的方法添加白名单；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考试的时候，有疑问可以及时向监考官提问；（比如不懂怎么添加百名单、比如看到的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网关接口文档不对）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用</a:t>
            </a:r>
            <a:r>
              <a:rPr lang="en-US" altLang="zh-CN" sz="1600" dirty="0" err="1"/>
              <a:t>github</a:t>
            </a:r>
            <a:r>
              <a:rPr lang="zh-CN" altLang="en-US" sz="1600" dirty="0"/>
              <a:t>的，注意文件是否提交完整，容易漏掉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0000"/>
                </a:solidFill>
              </a:rPr>
              <a:t>如果使用提供的模版，在模版基础上要有一些个性化的东西，要不然到时候所有</a:t>
            </a:r>
            <a:r>
              <a:rPr lang="en-US" altLang="zh-CN" sz="1600" dirty="0" smtClean="0">
                <a:solidFill>
                  <a:srgbClr val="FF0000"/>
                </a:solidFill>
              </a:rPr>
              <a:t>APP</a:t>
            </a:r>
            <a:r>
              <a:rPr lang="zh-CN" altLang="en-US" sz="1600" dirty="0" smtClean="0">
                <a:solidFill>
                  <a:srgbClr val="FF0000"/>
                </a:solidFill>
              </a:rPr>
              <a:t>都一个样，引起作弊嫌疑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提前准备事项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提前准备</a:t>
            </a:r>
            <a:r>
              <a:rPr lang="zh-CN" altLang="en-US" sz="1600" dirty="0" smtClean="0">
                <a:solidFill>
                  <a:srgbClr val="FF0000"/>
                </a:solidFill>
              </a:rPr>
              <a:t>自己熟悉的</a:t>
            </a:r>
            <a:r>
              <a:rPr lang="en-US" altLang="zh-CN" sz="1600" dirty="0" smtClean="0">
                <a:solidFill>
                  <a:srgbClr val="FF0000"/>
                </a:solidFill>
              </a:rPr>
              <a:t>web</a:t>
            </a:r>
            <a:r>
              <a:rPr lang="zh-CN" altLang="en-US" sz="1600" dirty="0" smtClean="0">
                <a:solidFill>
                  <a:srgbClr val="FF0000"/>
                </a:solidFill>
              </a:rPr>
              <a:t>框架，重点包含自己熟悉的列表控件、图表控件（折线、柱状、饼图）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提前准备好常用的函数，如时间和字符串转换、时间增减、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调用、脚本执行和结果获取、获取业务、获取主机；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提前准备好一些常用命令，避免手工敲浪费时间；（如果觉得自己很熟练了，可以忽略）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熟练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框架运行前的步骤（配置</a:t>
            </a:r>
            <a:r>
              <a:rPr lang="en-US" altLang="zh-CN" sz="1600" dirty="0" smtClean="0"/>
              <a:t>host</a:t>
            </a:r>
            <a:r>
              <a:rPr lang="zh-CN" altLang="en-US" sz="1600" dirty="0" smtClean="0"/>
              <a:t>、修改配置文件、创建数据库、初始化数据表），</a:t>
            </a:r>
            <a:r>
              <a:rPr lang="zh-CN" altLang="en-US" sz="1600" dirty="0" smtClean="0">
                <a:solidFill>
                  <a:srgbClr val="FF0000"/>
                </a:solidFill>
              </a:rPr>
              <a:t>或者就提前配好，在本地可以顺利运行，考试时候只要配置</a:t>
            </a:r>
            <a:r>
              <a:rPr lang="en-US" altLang="zh-CN" sz="1600" dirty="0" smtClean="0">
                <a:solidFill>
                  <a:srgbClr val="FF0000"/>
                </a:solidFill>
              </a:rPr>
              <a:t>host</a:t>
            </a:r>
            <a:r>
              <a:rPr lang="zh-CN" altLang="en-US" sz="1600" dirty="0" smtClean="0">
                <a:solidFill>
                  <a:srgbClr val="FF0000"/>
                </a:solidFill>
              </a:rPr>
              <a:t>和更改配置文件即可。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</a:rPr>
              <a:t>用模拟考来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测试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做机试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的速度、做选择题的准确率！！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！；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考前准备（参考）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www.canwayit.com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144105"/>
            <a:ext cx="9219048" cy="4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考试技巧或建议（仅供参考）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www.canwayit.com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9923" y="1028700"/>
            <a:ext cx="108505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开发完第一题后，部署到考试环境进行验证。防止到最后时间才发布，这时候出问题就比较麻烦，如果不够时间解决，就会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优先级：功能实现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功能测试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部署验证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代码优化；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当所用到的配置平台接口，对接口文档的参数不是很理解，不知道如何填写时，可以在配置平台的界面用</a:t>
            </a:r>
            <a:r>
              <a:rPr lang="en-US" altLang="zh-CN" dirty="0" smtClean="0"/>
              <a:t>F12</a:t>
            </a:r>
            <a:r>
              <a:rPr lang="zh-CN" altLang="en-US" dirty="0" smtClean="0"/>
              <a:t>进行抓包，查看传递的参数样例；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5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4">
            <a:extLst>
              <a:ext uri="{FF2B5EF4-FFF2-40B4-BE49-F238E27FC236}">
                <a16:creationId xmlns:a16="http://schemas.microsoft.com/office/drawing/2014/main" xmlns="" id="{57B4D7FF-A735-484E-B1A3-35DF21986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2962" y="1857657"/>
            <a:ext cx="5426076" cy="584200"/>
          </a:xfrm>
        </p:spPr>
        <p:txBody>
          <a:bodyPr/>
          <a:lstStyle/>
          <a:p>
            <a:r>
              <a:rPr lang="zh-CN" altLang="en-US" dirty="0" smtClean="0"/>
              <a:t>不受限，更懂你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53" y="984583"/>
            <a:ext cx="3147695" cy="868903"/>
          </a:xfrm>
          <a:prstGeom prst="rect">
            <a:avLst/>
          </a:prstGeom>
        </p:spPr>
      </p:pic>
      <p:sp>
        <p:nvSpPr>
          <p:cNvPr id="8" name="文本占位符 6"/>
          <p:cNvSpPr txBox="1">
            <a:spLocks/>
          </p:cNvSpPr>
          <p:nvPr/>
        </p:nvSpPr>
        <p:spPr>
          <a:xfrm>
            <a:off x="4755235" y="2441857"/>
            <a:ext cx="2681531" cy="30419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www.canwayit.com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9" name="文本占位符 5"/>
          <p:cNvSpPr txBox="1">
            <a:spLocks/>
          </p:cNvSpPr>
          <p:nvPr/>
        </p:nvSpPr>
        <p:spPr>
          <a:xfrm>
            <a:off x="7926880" y="3330252"/>
            <a:ext cx="2495692" cy="1244093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 smtClean="0">
                <a:solidFill>
                  <a:schemeClr val="bg1"/>
                </a:solidFill>
              </a:rPr>
              <a:t>电话：</a:t>
            </a:r>
            <a:r>
              <a:rPr lang="en-US" altLang="zh-CN" sz="1200" dirty="0" smtClean="0">
                <a:solidFill>
                  <a:schemeClr val="bg1"/>
                </a:solidFill>
              </a:rPr>
              <a:t>020-38847288</a:t>
            </a:r>
          </a:p>
          <a:p>
            <a:pPr marL="0" indent="0">
              <a:buNone/>
            </a:pPr>
            <a:r>
              <a:rPr lang="zh-CN" altLang="en-US" sz="1200" dirty="0" smtClean="0">
                <a:solidFill>
                  <a:schemeClr val="bg1"/>
                </a:solidFill>
              </a:rPr>
              <a:t>电话：</a:t>
            </a:r>
            <a:r>
              <a:rPr lang="en-US" altLang="zh-CN" sz="1200" dirty="0" smtClean="0">
                <a:solidFill>
                  <a:schemeClr val="bg1"/>
                </a:solidFill>
              </a:rPr>
              <a:t>0755-83668518</a:t>
            </a:r>
          </a:p>
          <a:p>
            <a:pPr marL="0" indent="0">
              <a:buNone/>
            </a:pPr>
            <a:r>
              <a:rPr lang="zh-CN" altLang="en-US" sz="1200" dirty="0" smtClean="0">
                <a:solidFill>
                  <a:schemeClr val="bg1"/>
                </a:solidFill>
              </a:rPr>
              <a:t>电话：</a:t>
            </a:r>
            <a:r>
              <a:rPr lang="en-US" altLang="zh-CN" sz="1200" dirty="0" smtClean="0">
                <a:solidFill>
                  <a:schemeClr val="bg1"/>
                </a:solidFill>
              </a:rPr>
              <a:t>010-88578622</a:t>
            </a:r>
          </a:p>
          <a:p>
            <a:pPr marL="0" indent="0">
              <a:buNone/>
            </a:pPr>
            <a:r>
              <a:rPr lang="zh-CN" altLang="en-US" sz="1200" dirty="0" smtClean="0">
                <a:solidFill>
                  <a:schemeClr val="bg1"/>
                </a:solidFill>
              </a:rPr>
              <a:t>电话：</a:t>
            </a:r>
            <a:r>
              <a:rPr lang="en-US" altLang="zh-CN" sz="1200" dirty="0" smtClean="0">
                <a:solidFill>
                  <a:schemeClr val="bg1"/>
                </a:solidFill>
              </a:rPr>
              <a:t>021-80362688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0" name="文本占位符 5"/>
          <p:cNvSpPr txBox="1">
            <a:spLocks/>
          </p:cNvSpPr>
          <p:nvPr/>
        </p:nvSpPr>
        <p:spPr>
          <a:xfrm>
            <a:off x="3899852" y="3330252"/>
            <a:ext cx="4602480" cy="1244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广州：天河区天河路</a:t>
            </a:r>
            <a:r>
              <a:rPr lang="en-US" altLang="zh-CN" sz="1200" dirty="0" smtClean="0">
                <a:solidFill>
                  <a:schemeClr val="bg1"/>
                </a:solidFill>
              </a:rPr>
              <a:t>365</a:t>
            </a:r>
            <a:r>
              <a:rPr lang="zh-CN" altLang="en-US" sz="1200" dirty="0" smtClean="0">
                <a:solidFill>
                  <a:schemeClr val="bg1"/>
                </a:solidFill>
              </a:rPr>
              <a:t>号天俊国际大厦</a:t>
            </a:r>
            <a:r>
              <a:rPr lang="en-US" altLang="zh-CN" sz="1200" dirty="0" smtClean="0">
                <a:solidFill>
                  <a:schemeClr val="bg1"/>
                </a:solidFill>
              </a:rPr>
              <a:t>7</a:t>
            </a:r>
            <a:r>
              <a:rPr lang="zh-CN" altLang="en-US" sz="1200" dirty="0" smtClean="0">
                <a:solidFill>
                  <a:schemeClr val="bg1"/>
                </a:solidFill>
              </a:rPr>
              <a:t>楼、</a:t>
            </a:r>
            <a:r>
              <a:rPr lang="en-US" altLang="zh-CN" sz="1200" dirty="0" smtClean="0">
                <a:solidFill>
                  <a:schemeClr val="bg1"/>
                </a:solidFill>
              </a:rPr>
              <a:t>21</a:t>
            </a:r>
            <a:r>
              <a:rPr lang="zh-CN" altLang="en-US" sz="1200" dirty="0" smtClean="0">
                <a:solidFill>
                  <a:schemeClr val="bg1"/>
                </a:solidFill>
              </a:rPr>
              <a:t>楼           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</a:rPr>
              <a:t>深圳：福田区深南中路</a:t>
            </a:r>
            <a:r>
              <a:rPr lang="en-US" altLang="zh-CN" sz="1200" dirty="0" smtClean="0">
                <a:solidFill>
                  <a:schemeClr val="bg1"/>
                </a:solidFill>
              </a:rPr>
              <a:t>3007</a:t>
            </a:r>
            <a:r>
              <a:rPr lang="zh-CN" altLang="en-US" sz="1200" dirty="0" smtClean="0">
                <a:solidFill>
                  <a:schemeClr val="bg1"/>
                </a:solidFill>
              </a:rPr>
              <a:t>号国际科技大厦</a:t>
            </a:r>
            <a:r>
              <a:rPr lang="en-US" altLang="zh-CN" sz="1200" dirty="0" smtClean="0">
                <a:solidFill>
                  <a:schemeClr val="bg1"/>
                </a:solidFill>
              </a:rPr>
              <a:t>36</a:t>
            </a:r>
            <a:r>
              <a:rPr lang="zh-CN" altLang="en-US" sz="1200" dirty="0" smtClean="0">
                <a:solidFill>
                  <a:schemeClr val="bg1"/>
                </a:solidFill>
              </a:rPr>
              <a:t>楼、</a:t>
            </a:r>
            <a:r>
              <a:rPr lang="en-US" altLang="zh-CN" sz="1200" dirty="0" smtClean="0">
                <a:solidFill>
                  <a:schemeClr val="bg1"/>
                </a:solidFill>
              </a:rPr>
              <a:t>38</a:t>
            </a:r>
            <a:r>
              <a:rPr lang="zh-CN" altLang="en-US" sz="1200" dirty="0" smtClean="0">
                <a:solidFill>
                  <a:schemeClr val="bg1"/>
                </a:solidFill>
              </a:rPr>
              <a:t>楼    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</a:rPr>
              <a:t>北京：海淀区中关村南大街</a:t>
            </a:r>
            <a:r>
              <a:rPr lang="en-US" altLang="zh-CN" sz="1200" dirty="0" smtClean="0">
                <a:solidFill>
                  <a:schemeClr val="bg1"/>
                </a:solidFill>
              </a:rPr>
              <a:t>17</a:t>
            </a:r>
            <a:r>
              <a:rPr lang="zh-CN" altLang="en-US" sz="1200" dirty="0" smtClean="0">
                <a:solidFill>
                  <a:schemeClr val="bg1"/>
                </a:solidFill>
              </a:rPr>
              <a:t>号韦伯时代中心</a:t>
            </a:r>
            <a:r>
              <a:rPr lang="en-US" altLang="zh-CN" sz="1200" dirty="0" smtClean="0">
                <a:solidFill>
                  <a:schemeClr val="bg1"/>
                </a:solidFill>
              </a:rPr>
              <a:t>C</a:t>
            </a:r>
            <a:r>
              <a:rPr lang="zh-CN" altLang="en-US" sz="1200" dirty="0" smtClean="0">
                <a:solidFill>
                  <a:schemeClr val="bg1"/>
                </a:solidFill>
              </a:rPr>
              <a:t>座</a:t>
            </a:r>
            <a:r>
              <a:rPr lang="en-US" altLang="zh-CN" sz="1200" dirty="0" smtClean="0">
                <a:solidFill>
                  <a:schemeClr val="bg1"/>
                </a:solidFill>
              </a:rPr>
              <a:t>22</a:t>
            </a:r>
            <a:r>
              <a:rPr lang="zh-CN" altLang="en-US" sz="1200" dirty="0" smtClean="0">
                <a:solidFill>
                  <a:schemeClr val="bg1"/>
                </a:solidFill>
              </a:rPr>
              <a:t>楼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</a:rPr>
              <a:t>上海：徐汇区天钥桥路</a:t>
            </a:r>
            <a:r>
              <a:rPr lang="en-US" altLang="zh-CN" sz="1200" dirty="0" smtClean="0">
                <a:solidFill>
                  <a:schemeClr val="bg1"/>
                </a:solidFill>
              </a:rPr>
              <a:t>329</a:t>
            </a:r>
            <a:r>
              <a:rPr lang="zh-CN" altLang="en-US" sz="1200" dirty="0" smtClean="0">
                <a:solidFill>
                  <a:schemeClr val="bg1"/>
                </a:solidFill>
              </a:rPr>
              <a:t>号嘉汇国际广场</a:t>
            </a:r>
            <a:r>
              <a:rPr lang="en-US" altLang="zh-CN" sz="1200" dirty="0" smtClean="0">
                <a:solidFill>
                  <a:schemeClr val="bg1"/>
                </a:solidFill>
              </a:rPr>
              <a:t>B</a:t>
            </a:r>
            <a:r>
              <a:rPr lang="zh-CN" altLang="en-US" sz="1200" dirty="0" smtClean="0">
                <a:solidFill>
                  <a:schemeClr val="bg1"/>
                </a:solidFill>
              </a:rPr>
              <a:t>座</a:t>
            </a:r>
            <a:r>
              <a:rPr lang="en-US" altLang="zh-CN" sz="1200" dirty="0" smtClean="0">
                <a:solidFill>
                  <a:schemeClr val="bg1"/>
                </a:solidFill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</a:rPr>
              <a:t>楼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148" y="3411277"/>
            <a:ext cx="1082040" cy="10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xmlns="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xmlns="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考试内容和流程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核心考点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及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讲解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注意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点和考前准备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="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xmlns="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 smtClean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  <a:endParaRPr lang="en-US" sz="2800" b="1" dirty="0" smtClean="0">
                  <a:solidFill>
                    <a:schemeClr val="accent1"/>
                  </a:solidFill>
                  <a:cs typeface="+mn-ea"/>
                  <a:sym typeface="+mn-lt"/>
                </a:endParaRPr>
              </a:p>
              <a:p>
                <a:pPr algn="r"/>
                <a:r>
                  <a:rPr lang="zh-CN" altLang="en-US" sz="2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目录</a:t>
                </a:r>
                <a:endParaRPr lang="tr-TR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xmlns="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3320659" y="2356704"/>
            <a:ext cx="1160174" cy="1072296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xmlns="" id="{04AD140E-C0E3-491C-A6C9-EB05DFEF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考试内容和流程</a:t>
            </a:r>
            <a:endParaRPr lang="zh-CN" altLang="en-US" dirty="0"/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xmlns="" id="{DD5B54D2-EE1D-45C3-A9B1-4344E1D62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此处可以输入说明文字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考试内容和流程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9926" y="1028700"/>
            <a:ext cx="941155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考试内容</a:t>
            </a:r>
            <a:endParaRPr lang="en-US" altLang="zh-CN" sz="16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选择题（单选、多选），涉及前端、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相关、蓝鲸相关，有官方题库；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开发一个</a:t>
            </a:r>
            <a:r>
              <a:rPr lang="en-US" altLang="zh-CN" sz="1600" dirty="0" err="1" smtClean="0"/>
              <a:t>SaaS</a:t>
            </a:r>
            <a:r>
              <a:rPr lang="zh-CN" altLang="en-US" sz="1600" dirty="0" smtClean="0"/>
              <a:t>，具备简单的运维功能；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如查询查主机的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和磁盘信息、监控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使用率等</a:t>
            </a:r>
            <a:r>
              <a:rPr lang="en-US" altLang="zh-CN" sz="16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开发范围涉及前端、后端开发；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669923" y="2478710"/>
            <a:ext cx="108505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考试流程（总共</a:t>
            </a:r>
            <a:r>
              <a:rPr lang="en-US" altLang="zh-CN" sz="1600" b="1" dirty="0" smtClean="0"/>
              <a:t>4</a:t>
            </a:r>
            <a:r>
              <a:rPr lang="zh-CN" altLang="en-US" sz="1600" b="1" dirty="0" smtClean="0"/>
              <a:t>个小时）</a:t>
            </a:r>
            <a:endParaRPr lang="en-US" altLang="zh-CN" sz="1600" b="1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考试开始时，腾讯会发送一封邮件（资料下载链接）到考生邮箱，下载资料得到考前说明和考试用到的</a:t>
            </a:r>
            <a:r>
              <a:rPr lang="en-US" altLang="zh-CN" sz="1600" dirty="0" smtClean="0"/>
              <a:t>shell</a:t>
            </a:r>
            <a:r>
              <a:rPr lang="zh-CN" altLang="en-US" sz="1600" dirty="0" smtClean="0"/>
              <a:t>脚本；</a:t>
            </a:r>
            <a:endParaRPr lang="en-US" altLang="zh-CN" sz="16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首先是笔试（选择题，完全是腾讯给的按题库来）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笔试完成，可以</a:t>
            </a:r>
            <a:r>
              <a:rPr lang="zh-CN" altLang="en-US" sz="1600" dirty="0" smtClean="0">
                <a:solidFill>
                  <a:srgbClr val="FF0000"/>
                </a:solidFill>
              </a:rPr>
              <a:t>提前举手交卷</a:t>
            </a:r>
            <a:r>
              <a:rPr lang="zh-CN" altLang="en-US" sz="1600" dirty="0" smtClean="0"/>
              <a:t>。交卷后，监考会</a:t>
            </a:r>
            <a:r>
              <a:rPr lang="zh-CN" altLang="en-US" sz="1600" dirty="0" smtClean="0">
                <a:solidFill>
                  <a:srgbClr val="FF0000"/>
                </a:solidFill>
              </a:rPr>
              <a:t>提前发机试题目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根据题目的需求进行</a:t>
            </a:r>
            <a:r>
              <a:rPr lang="en-US" altLang="zh-CN" sz="1600" dirty="0" err="1" smtClean="0"/>
              <a:t>SaaS</a:t>
            </a:r>
            <a:r>
              <a:rPr lang="zh-CN" altLang="en-US" sz="1600" dirty="0" smtClean="0"/>
              <a:t>的开发（题目有原型界面及需求描述，大概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个功能点，最后一个功能点占</a:t>
            </a:r>
            <a:r>
              <a:rPr lang="en-US" altLang="zh-CN" sz="1600" dirty="0" smtClean="0"/>
              <a:t>35</a:t>
            </a:r>
            <a:r>
              <a:rPr lang="zh-CN" altLang="en-US" sz="1600" dirty="0" smtClean="0"/>
              <a:t>分），机试</a:t>
            </a:r>
            <a:r>
              <a:rPr lang="zh-CN" altLang="en-US" sz="1600" dirty="0" smtClean="0">
                <a:solidFill>
                  <a:srgbClr val="FF0000"/>
                </a:solidFill>
              </a:rPr>
              <a:t>不限定使用什么开发框架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69923" y="5020581"/>
            <a:ext cx="1085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其它</a:t>
            </a:r>
            <a:endParaRPr lang="en-US" altLang="zh-CN" sz="1600" b="1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考试使用自己的笔记本电脑；</a:t>
            </a:r>
            <a:endParaRPr lang="en-US" altLang="zh-CN" sz="16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考试</a:t>
            </a:r>
            <a:r>
              <a:rPr lang="zh-CN" altLang="en-US" sz="1600" dirty="0" smtClean="0">
                <a:solidFill>
                  <a:srgbClr val="FF0000"/>
                </a:solidFill>
              </a:rPr>
              <a:t>不允许使用通讯工具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考试可以上网查阅资料；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41121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3320659" y="2356704"/>
            <a:ext cx="1160174" cy="1072296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xmlns="" id="{04AD140E-C0E3-491C-A6C9-EB05DFEF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核心考点及讲解</a:t>
            </a:r>
            <a:endParaRPr lang="zh-CN" altLang="en-US" dirty="0"/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xmlns="" id="{DD5B54D2-EE1D-45C3-A9B1-4344E1D62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此处可以输入说明文字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3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核心考点（实操题）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www.canwayit.com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9924" y="1028700"/>
            <a:ext cx="978772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前端界面开发；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表</a:t>
            </a:r>
            <a:r>
              <a:rPr lang="zh-CN" altLang="en-US" dirty="0" smtClean="0"/>
              <a:t>单界面（文本框、下拉框、查询按钮）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列表界面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图表（折线图、饼图、柱状图）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celery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view</a:t>
            </a:r>
            <a:r>
              <a:rPr lang="zh-CN" altLang="en-US" dirty="0" smtClean="0"/>
              <a:t>接口编写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数据库设计和定义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Celery</a:t>
            </a:r>
            <a:r>
              <a:rPr lang="zh-CN" altLang="en-US" dirty="0" smtClean="0"/>
              <a:t>异步任务和周期任务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蓝鲸相关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PaaS</a:t>
            </a:r>
            <a:r>
              <a:rPr lang="zh-CN" altLang="en-US" dirty="0" smtClean="0"/>
              <a:t>平台基本功能，部署</a:t>
            </a:r>
            <a:r>
              <a:rPr lang="en-US" altLang="zh-CN" dirty="0" err="1" smtClean="0"/>
              <a:t>SaaS</a:t>
            </a:r>
            <a:r>
              <a:rPr lang="zh-CN" altLang="en-US" dirty="0" smtClean="0"/>
              <a:t>应用；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作业平台基本功能及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接口；（</a:t>
            </a:r>
            <a:r>
              <a:rPr lang="zh-CN" altLang="en-US" dirty="0"/>
              <a:t>重点是快速执行</a:t>
            </a:r>
            <a:r>
              <a:rPr lang="zh-CN" altLang="en-US" dirty="0" smtClean="0"/>
              <a:t>脚本、执行</a:t>
            </a:r>
            <a:r>
              <a:rPr lang="zh-CN" altLang="en-US" dirty="0"/>
              <a:t>已有</a:t>
            </a:r>
            <a:r>
              <a:rPr lang="zh-CN" altLang="en-US" dirty="0" smtClean="0"/>
              <a:t>作业、查询日志 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配置平台基本功能及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</a:t>
            </a:r>
            <a:r>
              <a:rPr lang="zh-CN" altLang="en-US" dirty="0"/>
              <a:t>；（重点</a:t>
            </a:r>
            <a:r>
              <a:rPr lang="zh-CN" altLang="en-US" dirty="0" smtClean="0"/>
              <a:t>是查询业务、查询主机）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59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第一批开发真题分享</a:t>
            </a:r>
            <a:r>
              <a:rPr lang="en-US" altLang="zh-CN" dirty="0" smtClean="0"/>
              <a:t>——</a:t>
            </a:r>
            <a:r>
              <a:rPr lang="zh-CN" altLang="en-US" dirty="0"/>
              <a:t>功能</a:t>
            </a:r>
            <a:r>
              <a:rPr lang="zh-CN" altLang="en-US" dirty="0" smtClean="0"/>
              <a:t>和分值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www.canwayit.com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69924" y="1225031"/>
            <a:ext cx="650049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Test</a:t>
            </a:r>
            <a:r>
              <a:rPr lang="zh-CN" altLang="en-US" dirty="0" smtClean="0"/>
              <a:t>接口（</a:t>
            </a:r>
            <a:r>
              <a:rPr lang="en-US" altLang="zh-CN" dirty="0"/>
              <a:t>5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查询业务（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查询主机（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执行脚本获取单台主机基本性能信息（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添加和移除监控，查询性能趋势数据（折线图表）（</a:t>
            </a:r>
            <a:r>
              <a:rPr lang="en-US" altLang="zh-CN" dirty="0" smtClean="0"/>
              <a:t>35</a:t>
            </a:r>
            <a:r>
              <a:rPr lang="zh-CN" altLang="en-US" dirty="0" smtClean="0"/>
              <a:t>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5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第一批开发真题分享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前端界面开发（</a:t>
            </a:r>
            <a:r>
              <a:rPr lang="zh-CN" altLang="en-US" dirty="0"/>
              <a:t>首页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www.canwayit.com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76" y="1084939"/>
            <a:ext cx="11742857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第一批开发真题分享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前端界面开发（主机状态）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www.canwayit.com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38" y="1105619"/>
            <a:ext cx="11133333" cy="57523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409" y="4256368"/>
            <a:ext cx="5114286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90861997-ebb5-41cc-9923-711cf8ddcd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BA3A1"/>
      </a:accent1>
      <a:accent2>
        <a:srgbClr val="0E6D49"/>
      </a:accent2>
      <a:accent3>
        <a:srgbClr val="1AA869"/>
      </a:accent3>
      <a:accent4>
        <a:srgbClr val="2A6C73"/>
      </a:accent4>
      <a:accent5>
        <a:srgbClr val="3B8381"/>
      </a:accent5>
      <a:accent6>
        <a:srgbClr val="2A5D7A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BA3A1"/>
    </a:accent1>
    <a:accent2>
      <a:srgbClr val="0E6D49"/>
    </a:accent2>
    <a:accent3>
      <a:srgbClr val="1AA869"/>
    </a:accent3>
    <a:accent4>
      <a:srgbClr val="2A6C73"/>
    </a:accent4>
    <a:accent5>
      <a:srgbClr val="3B8381"/>
    </a:accent5>
    <a:accent6>
      <a:srgbClr val="2A5D7A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BA3A1"/>
    </a:accent1>
    <a:accent2>
      <a:srgbClr val="0E6D49"/>
    </a:accent2>
    <a:accent3>
      <a:srgbClr val="1AA869"/>
    </a:accent3>
    <a:accent4>
      <a:srgbClr val="2A6C73"/>
    </a:accent4>
    <a:accent5>
      <a:srgbClr val="3B8381"/>
    </a:accent5>
    <a:accent6>
      <a:srgbClr val="2A5D7A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BA3A1"/>
    </a:accent1>
    <a:accent2>
      <a:srgbClr val="0E6D49"/>
    </a:accent2>
    <a:accent3>
      <a:srgbClr val="1AA869"/>
    </a:accent3>
    <a:accent4>
      <a:srgbClr val="2A6C73"/>
    </a:accent4>
    <a:accent5>
      <a:srgbClr val="3B8381"/>
    </a:accent5>
    <a:accent6>
      <a:srgbClr val="2A5D7A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BA3A1"/>
    </a:accent1>
    <a:accent2>
      <a:srgbClr val="0E6D49"/>
    </a:accent2>
    <a:accent3>
      <a:srgbClr val="1AA869"/>
    </a:accent3>
    <a:accent4>
      <a:srgbClr val="2A6C73"/>
    </a:accent4>
    <a:accent5>
      <a:srgbClr val="3B8381"/>
    </a:accent5>
    <a:accent6>
      <a:srgbClr val="2A5D7A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5131</TotalTime>
  <Words>1176</Words>
  <Application>Microsoft Office PowerPoint</Application>
  <PresentationFormat>宽屏</PresentationFormat>
  <Paragraphs>108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Calibri</vt:lpstr>
      <vt:lpstr>Impact</vt:lpstr>
      <vt:lpstr>主题5</vt:lpstr>
      <vt:lpstr>蓝鲸运维开发认证考前培训</vt:lpstr>
      <vt:lpstr>PowerPoint 演示文稿</vt:lpstr>
      <vt:lpstr>考试内容和流程</vt:lpstr>
      <vt:lpstr>考试内容和流程</vt:lpstr>
      <vt:lpstr>核心考点及讲解</vt:lpstr>
      <vt:lpstr>核心考点（实操题）</vt:lpstr>
      <vt:lpstr>第一批开发真题分享——功能和分值</vt:lpstr>
      <vt:lpstr>第一批开发真题分享——前端界面开发（首页）</vt:lpstr>
      <vt:lpstr>第一批开发真题分享——前端界面开发（主机状态）</vt:lpstr>
      <vt:lpstr>第一批开发真题分享——后端开发（test接口）</vt:lpstr>
      <vt:lpstr>第一批开发真题分享——后端开发（查询业务）</vt:lpstr>
      <vt:lpstr>第一批开发真题分享——后端开发（查询主机）</vt:lpstr>
      <vt:lpstr>第一批开发真题分享——后端开发（即时查询主机性能数据）</vt:lpstr>
      <vt:lpstr>第一批开发真题分享——后端开发（主机监控）</vt:lpstr>
      <vt:lpstr>注意点和考前准备</vt:lpstr>
      <vt:lpstr>注意点及考前准备（务必）</vt:lpstr>
      <vt:lpstr>考前准备（参考）</vt:lpstr>
      <vt:lpstr>考试技巧或建议（仅供参考）</vt:lpstr>
      <vt:lpstr>不受限，更懂你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刘斌</cp:lastModifiedBy>
  <cp:revision>91</cp:revision>
  <cp:lastPrinted>2018-07-05T16:00:00Z</cp:lastPrinted>
  <dcterms:created xsi:type="dcterms:W3CDTF">2018-07-05T16:00:00Z</dcterms:created>
  <dcterms:modified xsi:type="dcterms:W3CDTF">2018-12-27T07:24:46Z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