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58" r:id="rId5"/>
    <p:sldId id="262" r:id="rId6"/>
    <p:sldId id="261" r:id="rId7"/>
    <p:sldId id="270" r:id="rId8"/>
    <p:sldId id="259" r:id="rId9"/>
    <p:sldId id="260" r:id="rId10"/>
    <p:sldId id="265" r:id="rId11"/>
    <p:sldId id="266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浏览量(PV)</c:v>
                </c:pt>
              </c:strCache>
            </c:strRef>
          </c:tx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155</c:v>
                </c:pt>
                <c:pt idx="1">
                  <c:v>361</c:v>
                </c:pt>
                <c:pt idx="2">
                  <c:v>590</c:v>
                </c:pt>
                <c:pt idx="3">
                  <c:v>575</c:v>
                </c:pt>
                <c:pt idx="4">
                  <c:v>535</c:v>
                </c:pt>
                <c:pt idx="5">
                  <c:v>571</c:v>
                </c:pt>
                <c:pt idx="6">
                  <c:v>207</c:v>
                </c:pt>
                <c:pt idx="7">
                  <c:v>251</c:v>
                </c:pt>
                <c:pt idx="8">
                  <c:v>727</c:v>
                </c:pt>
                <c:pt idx="9">
                  <c:v>2124</c:v>
                </c:pt>
                <c:pt idx="10">
                  <c:v>2638</c:v>
                </c:pt>
                <c:pt idx="11">
                  <c:v>3082</c:v>
                </c:pt>
                <c:pt idx="12">
                  <c:v>2840</c:v>
                </c:pt>
                <c:pt idx="13">
                  <c:v>866</c:v>
                </c:pt>
                <c:pt idx="14">
                  <c:v>651</c:v>
                </c:pt>
                <c:pt idx="15">
                  <c:v>1959</c:v>
                </c:pt>
                <c:pt idx="16">
                  <c:v>707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访客数(UV)</c:v>
                </c:pt>
              </c:strCache>
            </c:strRef>
          </c:tx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93</c:v>
                </c:pt>
                <c:pt idx="1">
                  <c:v>202</c:v>
                </c:pt>
                <c:pt idx="2">
                  <c:v>307</c:v>
                </c:pt>
                <c:pt idx="3">
                  <c:v>277</c:v>
                </c:pt>
                <c:pt idx="4">
                  <c:v>270</c:v>
                </c:pt>
                <c:pt idx="5">
                  <c:v>261</c:v>
                </c:pt>
                <c:pt idx="6">
                  <c:v>113</c:v>
                </c:pt>
                <c:pt idx="7">
                  <c:v>134</c:v>
                </c:pt>
                <c:pt idx="8">
                  <c:v>339</c:v>
                </c:pt>
                <c:pt idx="9">
                  <c:v>424</c:v>
                </c:pt>
                <c:pt idx="10">
                  <c:v>411</c:v>
                </c:pt>
                <c:pt idx="11">
                  <c:v>379</c:v>
                </c:pt>
                <c:pt idx="12">
                  <c:v>379</c:v>
                </c:pt>
                <c:pt idx="13">
                  <c:v>187</c:v>
                </c:pt>
                <c:pt idx="14">
                  <c:v>144</c:v>
                </c:pt>
                <c:pt idx="15">
                  <c:v>362</c:v>
                </c:pt>
                <c:pt idx="16">
                  <c:v>316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IP数</c:v>
                </c:pt>
              </c:strCache>
            </c:strRef>
          </c:tx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99</c:v>
                </c:pt>
                <c:pt idx="1">
                  <c:v>214</c:v>
                </c:pt>
                <c:pt idx="2">
                  <c:v>311</c:v>
                </c:pt>
                <c:pt idx="3">
                  <c:v>285</c:v>
                </c:pt>
                <c:pt idx="4">
                  <c:v>274</c:v>
                </c:pt>
                <c:pt idx="5">
                  <c:v>279</c:v>
                </c:pt>
                <c:pt idx="6">
                  <c:v>121</c:v>
                </c:pt>
                <c:pt idx="7">
                  <c:v>136</c:v>
                </c:pt>
                <c:pt idx="8">
                  <c:v>348</c:v>
                </c:pt>
                <c:pt idx="9">
                  <c:v>453</c:v>
                </c:pt>
                <c:pt idx="10">
                  <c:v>430</c:v>
                </c:pt>
                <c:pt idx="11">
                  <c:v>414</c:v>
                </c:pt>
                <c:pt idx="12">
                  <c:v>399</c:v>
                </c:pt>
                <c:pt idx="13">
                  <c:v>198</c:v>
                </c:pt>
                <c:pt idx="14">
                  <c:v>151</c:v>
                </c:pt>
                <c:pt idx="15">
                  <c:v>384</c:v>
                </c:pt>
                <c:pt idx="16">
                  <c:v>324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698752"/>
        <c:axId val="96708864"/>
      </c:areaChart>
      <c:catAx>
        <c:axId val="96698752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96708864"/>
        <c:crosses val="autoZero"/>
        <c:auto val="1"/>
        <c:lblAlgn val="ctr"/>
        <c:lblOffset val="100"/>
        <c:noMultiLvlLbl val="0"/>
      </c:catAx>
      <c:valAx>
        <c:axId val="967088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6698752"/>
        <c:crosses val="autoZero"/>
        <c:crossBetween val="midCat"/>
      </c:valAx>
    </c:plotArea>
    <c:legend>
      <c:legendPos val="b"/>
      <c:layout/>
      <c:overlay val="0"/>
    </c:legend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名单转换率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重大利好版</c:v>
                </c:pt>
                <c:pt idx="1">
                  <c:v>益盟内参（小）</c:v>
                </c:pt>
                <c:pt idx="2">
                  <c:v>投资策略报告</c:v>
                </c:pt>
                <c:pt idx="3">
                  <c:v>在线测股</c:v>
                </c:pt>
                <c:pt idx="4">
                  <c:v>决策普及版</c:v>
                </c:pt>
                <c:pt idx="5">
                  <c:v>超级策略</c:v>
                </c:pt>
                <c:pt idx="6">
                  <c:v>大跌行情</c:v>
                </c:pt>
                <c:pt idx="7">
                  <c:v>重大利好360</c:v>
                </c:pt>
                <c:pt idx="8">
                  <c:v>Q群</c:v>
                </c:pt>
                <c:pt idx="9">
                  <c:v>牛回头</c:v>
                </c:pt>
                <c:pt idx="10">
                  <c:v>炒股简单</c:v>
                </c:pt>
                <c:pt idx="11">
                  <c:v>乾坤版升级领先版</c:v>
                </c:pt>
                <c:pt idx="12">
                  <c:v>中秋团购</c:v>
                </c:pt>
                <c:pt idx="13">
                  <c:v>诊股</c:v>
                </c:pt>
              </c:strCache>
            </c:strRef>
          </c:cat>
          <c:val>
            <c:numRef>
              <c:f>Sheet1!$B$2:$B$15</c:f>
              <c:numCache>
                <c:formatCode>0.00%</c:formatCode>
                <c:ptCount val="14"/>
                <c:pt idx="0">
                  <c:v>3.7000000000000002E-3</c:v>
                </c:pt>
                <c:pt idx="1">
                  <c:v>3.7000000000000002E-3</c:v>
                </c:pt>
                <c:pt idx="2">
                  <c:v>4.3E-3</c:v>
                </c:pt>
                <c:pt idx="3">
                  <c:v>2.3999999999999998E-3</c:v>
                </c:pt>
                <c:pt idx="4">
                  <c:v>6.3E-3</c:v>
                </c:pt>
                <c:pt idx="5">
                  <c:v>0</c:v>
                </c:pt>
                <c:pt idx="6">
                  <c:v>2.0000000000000001E-4</c:v>
                </c:pt>
                <c:pt idx="7">
                  <c:v>1.1000000000000001E-3</c:v>
                </c:pt>
                <c:pt idx="8">
                  <c:v>1E-4</c:v>
                </c:pt>
                <c:pt idx="9">
                  <c:v>0</c:v>
                </c:pt>
                <c:pt idx="10">
                  <c:v>0</c:v>
                </c:pt>
                <c:pt idx="11">
                  <c:v>2.0000000000000001E-4</c:v>
                </c:pt>
                <c:pt idx="12">
                  <c:v>4.0000000000000002E-4</c:v>
                </c:pt>
                <c:pt idx="13">
                  <c:v>4.0000000000000002E-4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210944"/>
        <c:axId val="146924672"/>
      </c:barChart>
      <c:catAx>
        <c:axId val="144210944"/>
        <c:scaling>
          <c:orientation val="minMax"/>
        </c:scaling>
        <c:delete val="0"/>
        <c:axPos val="b"/>
        <c:majorTickMark val="none"/>
        <c:minorTickMark val="none"/>
        <c:tickLblPos val="nextTo"/>
        <c:crossAx val="146924672"/>
        <c:crosses val="autoZero"/>
        <c:auto val="1"/>
        <c:lblAlgn val="ctr"/>
        <c:lblOffset val="100"/>
        <c:noMultiLvlLbl val="0"/>
      </c:catAx>
      <c:valAx>
        <c:axId val="146924672"/>
        <c:scaling>
          <c:orientation val="minMax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crossAx val="1442109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访问次数</a:t>
            </a:r>
            <a:endParaRPr lang="en-US" altLang="en-US" dirty="0"/>
          </a:p>
        </c:rich>
      </c:tx>
      <c:layout>
        <c:manualLayout>
          <c:xMode val="edge"/>
          <c:yMode val="edge"/>
          <c:x val="0"/>
          <c:y val="3.2679738562091504E-3"/>
        </c:manualLayout>
      </c:layout>
      <c:overlay val="0"/>
    </c:title>
    <c:autoTitleDeleted val="0"/>
    <c:view3D>
      <c:rotX val="75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4.5664916885389324E-2"/>
          <c:y val="0.11151947918274921"/>
          <c:w val="0.91898154776107532"/>
          <c:h val="0.8848041788894036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访客数(UV)</c:v>
                </c:pt>
              </c:strCache>
            </c:strRef>
          </c:tx>
          <c:explosion val="25"/>
          <c:dLbls>
            <c:dLbl>
              <c:idx val="0"/>
              <c:layout>
                <c:manualLayout>
                  <c:x val="-9.5208714440997905E-2"/>
                  <c:y val="-0.2042180021614945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1.4980513799411437E-3"/>
                  <c:y val="6.5359477124183009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2.4319308571277075E-3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6.7024046236644666E-2"/>
                  <c:y val="3.2679738562091504E-3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/>
                      <a:t>5-10</a:t>
                    </a:r>
                    <a:r>
                      <a:rPr lang="zh-CN" altLang="en-US" dirty="0"/>
                      <a:t>次
</a:t>
                    </a:r>
                    <a:r>
                      <a:rPr lang="en-US" altLang="zh-CN" dirty="0" smtClean="0"/>
                      <a:t>0.07%</a:t>
                    </a:r>
                    <a:endParaRPr lang="en-US" altLang="zh-CN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1次</c:v>
                </c:pt>
                <c:pt idx="1">
                  <c:v>2次</c:v>
                </c:pt>
                <c:pt idx="2">
                  <c:v>3次</c:v>
                </c:pt>
                <c:pt idx="3">
                  <c:v>4次</c:v>
                </c:pt>
                <c:pt idx="4">
                  <c:v>5-10次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#,##0">
                  <c:v>3398</c:v>
                </c:pt>
                <c:pt idx="1">
                  <c:v>843</c:v>
                </c:pt>
                <c:pt idx="2">
                  <c:v>220</c:v>
                </c:pt>
                <c:pt idx="3">
                  <c:v>147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explosion val="25"/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1次</c:v>
                </c:pt>
                <c:pt idx="1">
                  <c:v>2次</c:v>
                </c:pt>
                <c:pt idx="2">
                  <c:v>3次</c:v>
                </c:pt>
                <c:pt idx="3">
                  <c:v>4次</c:v>
                </c:pt>
                <c:pt idx="4">
                  <c:v>5-10次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legend>
      <c:legendPos val="l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sz="2160" b="1" i="0" u="none" strike="noStrike" baseline="0" dirty="0" smtClean="0">
                <a:effectLst/>
              </a:rPr>
              <a:t>访问深度</a:t>
            </a:r>
            <a:endParaRPr lang="zh-CN" altLang="en-US" b="1" dirty="0"/>
          </a:p>
        </c:rich>
      </c:tx>
      <c:layout>
        <c:manualLayout>
          <c:xMode val="edge"/>
          <c:yMode val="edge"/>
          <c:x val="0.41183501683501683"/>
          <c:y val="3.2679738562091504E-3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访问次数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1页</c:v>
                </c:pt>
                <c:pt idx="1">
                  <c:v>2页</c:v>
                </c:pt>
                <c:pt idx="2">
                  <c:v>3页</c:v>
                </c:pt>
                <c:pt idx="3">
                  <c:v>4页</c:v>
                </c:pt>
                <c:pt idx="4">
                  <c:v>5页</c:v>
                </c:pt>
                <c:pt idx="5">
                  <c:v>6页</c:v>
                </c:pt>
                <c:pt idx="6">
                  <c:v>7页</c:v>
                </c:pt>
                <c:pt idx="7">
                  <c:v>8页</c:v>
                </c:pt>
                <c:pt idx="8">
                  <c:v>9页</c:v>
                </c:pt>
                <c:pt idx="9">
                  <c:v>10页</c:v>
                </c:pt>
                <c:pt idx="10">
                  <c:v>11-15页</c:v>
                </c:pt>
                <c:pt idx="11">
                  <c:v>21页以上</c:v>
                </c:pt>
                <c:pt idx="12">
                  <c:v>16-20页</c:v>
                </c:pt>
              </c:strCache>
            </c:strRef>
          </c:cat>
          <c:val>
            <c:numRef>
              <c:f>Sheet1!$B$2:$B$14</c:f>
              <c:numCache>
                <c:formatCode>#,##0</c:formatCode>
                <c:ptCount val="13"/>
                <c:pt idx="0">
                  <c:v>4070</c:v>
                </c:pt>
                <c:pt idx="1">
                  <c:v>1260</c:v>
                </c:pt>
                <c:pt idx="2" formatCode="General">
                  <c:v>301</c:v>
                </c:pt>
                <c:pt idx="3" formatCode="General">
                  <c:v>122</c:v>
                </c:pt>
                <c:pt idx="4" formatCode="General">
                  <c:v>73</c:v>
                </c:pt>
                <c:pt idx="5" formatCode="General">
                  <c:v>60</c:v>
                </c:pt>
                <c:pt idx="6" formatCode="General">
                  <c:v>50</c:v>
                </c:pt>
                <c:pt idx="7" formatCode="General">
                  <c:v>128</c:v>
                </c:pt>
                <c:pt idx="8" formatCode="General">
                  <c:v>147</c:v>
                </c:pt>
                <c:pt idx="9" formatCode="General">
                  <c:v>143</c:v>
                </c:pt>
                <c:pt idx="10" formatCode="General">
                  <c:v>94</c:v>
                </c:pt>
                <c:pt idx="11" formatCode="General">
                  <c:v>8</c:v>
                </c:pt>
                <c:pt idx="12" formatCode="General">
                  <c:v>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2034176"/>
        <c:axId val="92036480"/>
      </c:barChart>
      <c:catAx>
        <c:axId val="92034176"/>
        <c:scaling>
          <c:orientation val="minMax"/>
        </c:scaling>
        <c:delete val="0"/>
        <c:axPos val="b"/>
        <c:majorGridlines/>
        <c:numFmt formatCode="m/d/yyyy" sourceLinked="1"/>
        <c:majorTickMark val="none"/>
        <c:minorTickMark val="none"/>
        <c:tickLblPos val="nextTo"/>
        <c:crossAx val="92036480"/>
        <c:crosses val="autoZero"/>
        <c:auto val="1"/>
        <c:lblAlgn val="ctr"/>
        <c:lblOffset val="100"/>
        <c:noMultiLvlLbl val="0"/>
      </c:catAx>
      <c:valAx>
        <c:axId val="92036480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crossAx val="92034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/>
              <a:t>上次访问时间</a:t>
            </a:r>
          </a:p>
        </c:rich>
      </c:tx>
      <c:layout>
        <c:manualLayout>
          <c:xMode val="edge"/>
          <c:yMode val="edge"/>
          <c:x val="0.74276094276094273"/>
          <c:y val="1.960784313725490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0292293008828444E-2"/>
          <c:y val="0.21206602851114198"/>
          <c:w val="0.75850380444868637"/>
          <c:h val="0.76895630693222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访问次数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3.2975414644891149E-3"/>
                  <c:y val="-2.31331344316167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2.0049200361749293E-3"/>
                  <c:y val="-6.7679223042519472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一天内</c:v>
                </c:pt>
                <c:pt idx="1">
                  <c:v>首次访问</c:v>
                </c:pt>
                <c:pt idx="2">
                  <c:v>1天前</c:v>
                </c:pt>
                <c:pt idx="3">
                  <c:v>2天前</c:v>
                </c:pt>
                <c:pt idx="4">
                  <c:v>3-7天前</c:v>
                </c:pt>
                <c:pt idx="5">
                  <c:v>8-15天前</c:v>
                </c:pt>
                <c:pt idx="6">
                  <c:v>90天以上前</c:v>
                </c:pt>
                <c:pt idx="7">
                  <c:v>15-30天前</c:v>
                </c:pt>
                <c:pt idx="8">
                  <c:v>31-90天以前</c:v>
                </c:pt>
              </c:strCache>
            </c:strRef>
          </c:cat>
          <c:val>
            <c:numRef>
              <c:f>Sheet1!$B$2:$B$10</c:f>
              <c:numCache>
                <c:formatCode>#,##0</c:formatCode>
                <c:ptCount val="9"/>
                <c:pt idx="0">
                  <c:v>4952</c:v>
                </c:pt>
                <c:pt idx="1">
                  <c:v>1582</c:v>
                </c:pt>
                <c:pt idx="2" formatCode="General">
                  <c:v>15</c:v>
                </c:pt>
                <c:pt idx="3" formatCode="General">
                  <c:v>6</c:v>
                </c:pt>
                <c:pt idx="4" formatCode="General">
                  <c:v>30</c:v>
                </c:pt>
                <c:pt idx="5" formatCode="General">
                  <c:v>4</c:v>
                </c:pt>
                <c:pt idx="6" formatCode="General">
                  <c:v>23</c:v>
                </c:pt>
                <c:pt idx="7" formatCode="General">
                  <c:v>6</c:v>
                </c:pt>
                <c:pt idx="8" formatCode="General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110080"/>
        <c:axId val="137573504"/>
      </c:barChart>
      <c:catAx>
        <c:axId val="136110080"/>
        <c:scaling>
          <c:orientation val="minMax"/>
        </c:scaling>
        <c:delete val="0"/>
        <c:axPos val="b"/>
        <c:majorTickMark val="out"/>
        <c:minorTickMark val="none"/>
        <c:tickLblPos val="nextTo"/>
        <c:crossAx val="137573504"/>
        <c:auto val="1"/>
        <c:lblAlgn val="ctr"/>
        <c:lblOffset val="100"/>
        <c:noMultiLvlLbl val="0"/>
      </c:catAx>
      <c:valAx>
        <c:axId val="13757350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36110080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sz="2160" b="1" i="0" u="none" strike="noStrike" baseline="0" dirty="0" smtClean="0">
                <a:effectLst/>
              </a:rPr>
              <a:t>访问时长</a:t>
            </a:r>
            <a:endParaRPr lang="zh-CN" altLang="en-US" b="1" dirty="0"/>
          </a:p>
        </c:rich>
      </c:tx>
      <c:layout>
        <c:manualLayout>
          <c:xMode val="edge"/>
          <c:yMode val="edge"/>
          <c:x val="0.68792929292929295"/>
          <c:y val="1.960784313725490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389790291365095"/>
          <c:y val="0.16958236838042304"/>
          <c:w val="0.41296402343646438"/>
          <c:h val="0.7879339714888580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访问比例</c:v>
                </c:pt>
              </c:strCache>
            </c:strRef>
          </c:tx>
          <c:dLbls>
            <c:dLbl>
              <c:idx val="0"/>
              <c:layout>
                <c:manualLayout>
                  <c:x val="-2.0860176568837985E-2"/>
                  <c:y val="0.1343265915290000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8.586547893634508E-2"/>
                  <c:y val="-0.166225361535690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0.11093493995068798"/>
                  <c:y val="3.7234316298697958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6.3191892680081629E-2"/>
                  <c:y val="0.1852413668879625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7"/>
              <c:layout>
                <c:manualLayout>
                  <c:x val="4.9477716800551443E-3"/>
                  <c:y val="-2.677834388348515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8"/>
              <c:layout>
                <c:manualLayout>
                  <c:x val="4.8754606431771784E-2"/>
                  <c:y val="1.004220060727703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800">
                    <a:latin typeface="+mj-ea"/>
                    <a:ea typeface="+mj-ea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Sheet1!$A$2:$A$10</c:f>
              <c:strCache>
                <c:ptCount val="9"/>
                <c:pt idx="0">
                  <c:v>0-9秒</c:v>
                </c:pt>
                <c:pt idx="1">
                  <c:v>10秒-29秒</c:v>
                </c:pt>
                <c:pt idx="2">
                  <c:v>30秒-1分钟</c:v>
                </c:pt>
                <c:pt idx="3">
                  <c:v>1-3分钟</c:v>
                </c:pt>
                <c:pt idx="4">
                  <c:v>3-10分钟</c:v>
                </c:pt>
                <c:pt idx="5">
                  <c:v>10分钟-30分钟</c:v>
                </c:pt>
                <c:pt idx="6">
                  <c:v>30分钟-1小时</c:v>
                </c:pt>
                <c:pt idx="7">
                  <c:v>1小时以上</c:v>
                </c:pt>
                <c:pt idx="8">
                  <c:v>未知（单页面访问）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364</c:v>
                </c:pt>
                <c:pt idx="1">
                  <c:v>440</c:v>
                </c:pt>
                <c:pt idx="2">
                  <c:v>396</c:v>
                </c:pt>
                <c:pt idx="3" formatCode="#,##0">
                  <c:v>3057</c:v>
                </c:pt>
                <c:pt idx="4" formatCode="#,##0">
                  <c:v>1071</c:v>
                </c:pt>
                <c:pt idx="5">
                  <c:v>929</c:v>
                </c:pt>
                <c:pt idx="6">
                  <c:v>171</c:v>
                </c:pt>
                <c:pt idx="7">
                  <c:v>21</c:v>
                </c:pt>
                <c:pt idx="8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0.66732</cdr:x>
      <cdr:y>0.42795</cdr:y>
    </cdr:from>
    <cdr:to>
      <cdr:x>0.88686</cdr:x>
      <cdr:y>0.59471</cdr:y>
    </cdr:to>
    <cdr:sp macro="" textlink="">
      <cdr:nvSpPr>
        <cdr:cNvPr id="2" name="圆角矩形 1"/>
        <cdr:cNvSpPr/>
      </cdr:nvSpPr>
      <cdr:spPr>
        <a:xfrm xmlns:a="http://schemas.openxmlformats.org/drawingml/2006/main">
          <a:off x="5034136" y="1663080"/>
          <a:ext cx="1656184" cy="648072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57150">
          <a:solidFill>
            <a:srgbClr val="0070C0"/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2013/9/18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2013/9/18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3212976"/>
            <a:ext cx="7543800" cy="1524000"/>
          </a:xfrm>
        </p:spPr>
        <p:txBody>
          <a:bodyPr/>
          <a:lstStyle/>
          <a:p>
            <a:r>
              <a:rPr lang="zh-CN" altLang="en-US" sz="7000" dirty="0" smtClean="0"/>
              <a:t>网站内容数据分析</a:t>
            </a:r>
            <a:endParaRPr lang="zh-CN" altLang="en-US" sz="7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5157192"/>
            <a:ext cx="6858000" cy="990600"/>
          </a:xfrm>
        </p:spPr>
        <p:txBody>
          <a:bodyPr/>
          <a:lstStyle/>
          <a:p>
            <a:pPr algn="r"/>
            <a:r>
              <a:rPr lang="zh-CN" altLang="en-US" dirty="0"/>
              <a:t>益</a:t>
            </a:r>
            <a:r>
              <a:rPr lang="zh-CN" altLang="en-US" dirty="0" smtClean="0"/>
              <a:t>盟财经官网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号内容数据分析报告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5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回弹率</a:t>
            </a:r>
            <a:r>
              <a:rPr lang="en-US" altLang="zh-CN" dirty="0"/>
              <a:t>(</a:t>
            </a:r>
            <a:r>
              <a:rPr lang="zh-CN" altLang="zh-CN" dirty="0"/>
              <a:t>所有页面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7128792" cy="389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57718" y="4437112"/>
            <a:ext cx="7602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这个</a:t>
            </a:r>
            <a:r>
              <a:rPr lang="zh-CN" altLang="en-US" dirty="0" smtClean="0"/>
              <a:t>指标目前可以通过谷歌访问者流查看或者链接点击图查看，</a:t>
            </a:r>
            <a:r>
              <a:rPr lang="zh-CN" altLang="en-US" dirty="0"/>
              <a:t>因为流量就是</a:t>
            </a:r>
            <a:r>
              <a:rPr lang="zh-CN" altLang="en-US" dirty="0" smtClean="0"/>
              <a:t>从这些</a:t>
            </a:r>
            <a:r>
              <a:rPr lang="zh-CN" altLang="en-US" dirty="0"/>
              <a:t>页面产生的</a:t>
            </a:r>
            <a:r>
              <a:rPr lang="zh-CN" altLang="en-US" dirty="0" smtClean="0"/>
              <a:t>，可以帮助策划对</a:t>
            </a:r>
            <a:r>
              <a:rPr lang="zh-CN" altLang="en-US" dirty="0"/>
              <a:t>网站的导航或布局</a:t>
            </a:r>
            <a:r>
              <a:rPr lang="zh-CN" altLang="en-US" dirty="0" smtClean="0"/>
              <a:t>设计</a:t>
            </a:r>
            <a:r>
              <a:rPr lang="zh-CN" altLang="en-US" dirty="0"/>
              <a:t>进行架构设计时，尤其</a:t>
            </a:r>
            <a:r>
              <a:rPr lang="zh-CN" altLang="en-US" dirty="0" smtClean="0"/>
              <a:t>要关注的数据。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回弹率</a:t>
            </a:r>
            <a:r>
              <a:rPr lang="en-US" altLang="zh-CN" dirty="0"/>
              <a:t>(</a:t>
            </a:r>
            <a:r>
              <a:rPr lang="zh-CN" altLang="en-US" dirty="0"/>
              <a:t>首页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3429000"/>
            <a:ext cx="7543800" cy="1863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回弹率是指用户通过首页从而转化进入页面，从而分析出用户对首页的哪些内容感兴趣；目前首页可以借助访问者流和热点图、链接点击图来进行直观观察，无需对单独链接进行计算哪个文章、哪个广告或者哪些版块受关注。（仅对首页和专题页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66052"/>
            <a:ext cx="4824536" cy="296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1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dirty="0"/>
              <a:t>浏览用户</a:t>
            </a:r>
            <a:r>
              <a:rPr lang="zh-CN" altLang="zh-CN" sz="4000" dirty="0" smtClean="0"/>
              <a:t>比率</a:t>
            </a:r>
            <a:r>
              <a:rPr lang="en-US" altLang="zh-CN" sz="4000" dirty="0" smtClean="0"/>
              <a:t>/</a:t>
            </a:r>
            <a:r>
              <a:rPr lang="zh-CN" altLang="zh-CN" sz="4000" dirty="0" smtClean="0"/>
              <a:t>浏览</a:t>
            </a:r>
            <a:r>
              <a:rPr lang="zh-CN" altLang="zh-CN" sz="4000" dirty="0"/>
              <a:t>用户</a:t>
            </a:r>
            <a:r>
              <a:rPr lang="zh-CN" altLang="zh-CN" sz="4000" dirty="0" smtClean="0"/>
              <a:t>指数</a:t>
            </a:r>
            <a:endParaRPr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278134"/>
              </p:ext>
            </p:extLst>
          </p:nvPr>
        </p:nvGraphicFramePr>
        <p:xfrm>
          <a:off x="755576" y="476672"/>
          <a:ext cx="7560840" cy="43924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439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访问时长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浏览量</a:t>
                      </a:r>
                      <a:r>
                        <a:rPr lang="en-US" altLang="zh-CN" dirty="0" smtClean="0"/>
                        <a:t>(PV)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总浏览量</a:t>
                      </a:r>
                      <a:r>
                        <a:rPr lang="en-US" altLang="zh-CN" dirty="0" smtClean="0"/>
                        <a:t>(PV)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浏览用户量比率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0-9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秒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364</a:t>
                      </a:r>
                    </a:p>
                  </a:txBody>
                  <a:tcPr marL="0" marR="0" marT="0" marB="0" anchor="ctr"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18839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1.93%</a:t>
                      </a:r>
                    </a:p>
                  </a:txBody>
                  <a:tcPr marL="0" marR="0" marT="0" marB="0" anchor="b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秒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-29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秒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440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2.34%</a:t>
                      </a:r>
                    </a:p>
                  </a:txBody>
                  <a:tcPr marL="0" marR="0" marT="0" marB="0" anchor="b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30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秒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-1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分钟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396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2.10%</a:t>
                      </a:r>
                    </a:p>
                  </a:txBody>
                  <a:tcPr marL="0" marR="0" marT="0" marB="0" anchor="b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1-3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分钟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3,057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16.23%</a:t>
                      </a:r>
                    </a:p>
                  </a:txBody>
                  <a:tcPr marL="0" marR="0" marT="0" marB="0" anchor="b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3-10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分钟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1,071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5.69%</a:t>
                      </a:r>
                    </a:p>
                  </a:txBody>
                  <a:tcPr marL="0" marR="0" marT="0" marB="0" anchor="b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分钟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-30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分钟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929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4.93%</a:t>
                      </a:r>
                    </a:p>
                  </a:txBody>
                  <a:tcPr marL="0" marR="0" marT="0" marB="0" anchor="b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30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分钟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-1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小时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171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0.91%</a:t>
                      </a:r>
                    </a:p>
                  </a:txBody>
                  <a:tcPr marL="0" marR="0" marT="0" marB="0" anchor="b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小时以上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0.11%</a:t>
                      </a:r>
                    </a:p>
                  </a:txBody>
                  <a:tcPr marL="0" marR="0" marT="0" marB="0" anchor="b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未知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0.04%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71600" y="4941168"/>
            <a:ext cx="7340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指</a:t>
            </a:r>
            <a:r>
              <a:rPr lang="zh-CN" altLang="en-US" dirty="0" smtClean="0"/>
              <a:t>用户在对网站或者页面的兴趣度，访问时长若下降，浏览量过高哪么</a:t>
            </a:r>
            <a:endParaRPr lang="en-US" altLang="zh-CN" dirty="0" smtClean="0"/>
          </a:p>
          <a:p>
            <a:r>
              <a:rPr lang="zh-CN" altLang="en-US" dirty="0" smtClean="0"/>
              <a:t>就要需要进行对网站或者专题进行调整。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0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浏览用户</a:t>
            </a:r>
            <a:r>
              <a:rPr lang="zh-CN" altLang="zh-CN" dirty="0" smtClean="0"/>
              <a:t>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649097"/>
              </p:ext>
            </p:extLst>
          </p:nvPr>
        </p:nvGraphicFramePr>
        <p:xfrm>
          <a:off x="755576" y="476672"/>
          <a:ext cx="7554416" cy="43924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8604"/>
                <a:gridCol w="1888604"/>
                <a:gridCol w="1888604"/>
                <a:gridCol w="1888604"/>
              </a:tblGrid>
              <a:tr h="439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访问时长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浏览量</a:t>
                      </a:r>
                      <a:r>
                        <a:rPr lang="en-US" altLang="zh-CN" dirty="0" smtClean="0"/>
                        <a:t>(PV)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总浏览量</a:t>
                      </a:r>
                      <a:r>
                        <a:rPr lang="en-US" altLang="zh-CN" dirty="0" smtClean="0"/>
                        <a:t>(PV)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浏览用户量比率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0-9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秒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364</a:t>
                      </a:r>
                    </a:p>
                  </a:txBody>
                  <a:tcPr marL="0" marR="0" marT="0" marB="0" anchor="ctr"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18839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1.93%</a:t>
                      </a:r>
                    </a:p>
                  </a:txBody>
                  <a:tcPr marL="0" marR="0" marT="0" marB="0" anchor="b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秒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-29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秒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440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2.34%</a:t>
                      </a:r>
                    </a:p>
                  </a:txBody>
                  <a:tcPr marL="0" marR="0" marT="0" marB="0" anchor="b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30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秒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-1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分钟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396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2.10%</a:t>
                      </a:r>
                    </a:p>
                  </a:txBody>
                  <a:tcPr marL="0" marR="0" marT="0" marB="0" anchor="b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1-3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分钟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3,057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16.23%</a:t>
                      </a:r>
                    </a:p>
                  </a:txBody>
                  <a:tcPr marL="0" marR="0" marT="0" marB="0" anchor="b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3-10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分钟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1,071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5.69%</a:t>
                      </a:r>
                    </a:p>
                  </a:txBody>
                  <a:tcPr marL="0" marR="0" marT="0" marB="0" anchor="b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分钟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-30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分钟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929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4.93%</a:t>
                      </a:r>
                    </a:p>
                  </a:txBody>
                  <a:tcPr marL="0" marR="0" marT="0" marB="0" anchor="b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30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分钟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-1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小时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171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0.91%</a:t>
                      </a:r>
                    </a:p>
                  </a:txBody>
                  <a:tcPr marL="0" marR="0" marT="0" marB="0" anchor="b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小时以上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0.11%</a:t>
                      </a:r>
                    </a:p>
                  </a:txBody>
                  <a:tcPr marL="0" marR="0" marT="0" marB="0" anchor="b"/>
                </a:tc>
              </a:tr>
              <a:tr h="4392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未知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0.04%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11560" y="5003884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衡量用户在访问页面不同时长的</a:t>
            </a:r>
            <a:r>
              <a:rPr lang="zh-CN" altLang="en-US" dirty="0"/>
              <a:t>浏览</a:t>
            </a:r>
            <a:r>
              <a:rPr lang="zh-CN" altLang="en-US" dirty="0" smtClean="0"/>
              <a:t>量比率，此分析多用于广告投放专题分析。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2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16832"/>
            <a:ext cx="5760640" cy="2016224"/>
          </a:xfrm>
        </p:spPr>
        <p:txBody>
          <a:bodyPr>
            <a:normAutofit/>
          </a:bodyPr>
          <a:lstStyle/>
          <a:p>
            <a:r>
              <a:rPr lang="en-US" altLang="zh-CN" sz="8000" dirty="0"/>
              <a:t>Thank </a:t>
            </a:r>
            <a:r>
              <a:rPr lang="en-US" altLang="zh-CN" sz="8000" dirty="0" smtClean="0"/>
              <a:t>you</a:t>
            </a:r>
            <a:r>
              <a:rPr lang="zh-CN" altLang="en-US" sz="8000" dirty="0" smtClean="0"/>
              <a:t>！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6659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内容指标分析报告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692696"/>
            <a:ext cx="4746104" cy="3886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网站</a:t>
            </a:r>
            <a:r>
              <a:rPr lang="zh-CN" altLang="zh-CN" dirty="0" smtClean="0"/>
              <a:t>转换率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/>
              <a:t>回访</a:t>
            </a:r>
            <a:r>
              <a:rPr lang="zh-CN" altLang="zh-CN" dirty="0"/>
              <a:t>者</a:t>
            </a:r>
            <a:r>
              <a:rPr lang="zh-CN" altLang="zh-CN" dirty="0" smtClean="0"/>
              <a:t>比率</a:t>
            </a:r>
            <a:r>
              <a:rPr lang="en-US" altLang="zh-CN" dirty="0" smtClean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积极访问者</a:t>
            </a:r>
            <a:r>
              <a:rPr lang="zh-CN" altLang="zh-CN" dirty="0" smtClean="0"/>
              <a:t>比率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忠实访问者</a:t>
            </a:r>
            <a:r>
              <a:rPr lang="zh-CN" altLang="zh-CN" dirty="0" smtClean="0"/>
              <a:t>比率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忠实访问者</a:t>
            </a:r>
            <a:r>
              <a:rPr lang="zh-CN" altLang="zh-CN" dirty="0" smtClean="0"/>
              <a:t>指数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忠实访问者</a:t>
            </a:r>
            <a:r>
              <a:rPr lang="zh-CN" altLang="zh-CN" dirty="0" smtClean="0"/>
              <a:t>量</a:t>
            </a:r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788024" y="692696"/>
            <a:ext cx="4746104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zh-CN" altLang="zh-CN" dirty="0" smtClean="0"/>
              <a:t>访问</a:t>
            </a:r>
            <a:r>
              <a:rPr lang="zh-CN" altLang="zh-CN" dirty="0"/>
              <a:t>者参与指数</a:t>
            </a:r>
            <a:endParaRPr lang="en-US" altLang="zh-CN" dirty="0"/>
          </a:p>
          <a:p>
            <a:pPr marL="457200" indent="-457200">
              <a:buFont typeface="+mj-lt"/>
              <a:buAutoNum type="arabicPeriod" startAt="7"/>
            </a:pPr>
            <a:r>
              <a:rPr lang="zh-CN" altLang="zh-CN" dirty="0"/>
              <a:t>回弹率</a:t>
            </a:r>
            <a:r>
              <a:rPr lang="en-US" altLang="zh-CN" dirty="0"/>
              <a:t>(</a:t>
            </a:r>
            <a:r>
              <a:rPr lang="zh-CN" altLang="zh-CN" dirty="0"/>
              <a:t>所有页面</a:t>
            </a:r>
            <a:r>
              <a:rPr lang="en-US" altLang="zh-CN" dirty="0"/>
              <a:t>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zh-CN" dirty="0"/>
              <a:t>回弹率</a:t>
            </a:r>
            <a:r>
              <a:rPr lang="en-US" altLang="zh-CN" dirty="0"/>
              <a:t>(</a:t>
            </a:r>
            <a:r>
              <a:rPr lang="zh-CN" altLang="en-US" dirty="0"/>
              <a:t>首页</a:t>
            </a:r>
            <a:r>
              <a:rPr lang="en-US" altLang="zh-CN" dirty="0"/>
              <a:t>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zh-CN" dirty="0"/>
              <a:t>浏览用户比率</a:t>
            </a:r>
            <a:endParaRPr lang="en-US" altLang="zh-CN" dirty="0"/>
          </a:p>
          <a:p>
            <a:pPr marL="457200" indent="-457200">
              <a:buFont typeface="+mj-lt"/>
              <a:buAutoNum type="arabicPeriod" startAt="7"/>
            </a:pPr>
            <a:r>
              <a:rPr lang="zh-CN" altLang="zh-CN" dirty="0"/>
              <a:t>浏览用户指数</a:t>
            </a:r>
            <a:endParaRPr lang="en-US" altLang="zh-CN" dirty="0"/>
          </a:p>
          <a:p>
            <a:pPr marL="457200" indent="-457200">
              <a:buFont typeface="+mj-lt"/>
              <a:buAutoNum type="arabicPeriod" startAt="7"/>
            </a:pPr>
            <a:r>
              <a:rPr lang="zh-CN" altLang="zh-CN" dirty="0"/>
              <a:t>浏览用户</a:t>
            </a:r>
            <a:r>
              <a:rPr lang="zh-CN" altLang="zh-CN" dirty="0" smtClean="0"/>
              <a:t>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9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网站访问流量统计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123608"/>
              </p:ext>
            </p:extLst>
          </p:nvPr>
        </p:nvGraphicFramePr>
        <p:xfrm>
          <a:off x="764096" y="530725"/>
          <a:ext cx="7543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/>
          <p:cNvSpPr/>
          <p:nvPr/>
        </p:nvSpPr>
        <p:spPr>
          <a:xfrm>
            <a:off x="4730044" y="1013571"/>
            <a:ext cx="2153226" cy="1932830"/>
          </a:xfrm>
          <a:custGeom>
            <a:avLst/>
            <a:gdLst>
              <a:gd name="connsiteX0" fmla="*/ 0 w 2016224"/>
              <a:gd name="connsiteY0" fmla="*/ 0 h 1872208"/>
              <a:gd name="connsiteX1" fmla="*/ 2016224 w 2016224"/>
              <a:gd name="connsiteY1" fmla="*/ 0 h 1872208"/>
              <a:gd name="connsiteX2" fmla="*/ 2016224 w 2016224"/>
              <a:gd name="connsiteY2" fmla="*/ 1872208 h 1872208"/>
              <a:gd name="connsiteX3" fmla="*/ 0 w 2016224"/>
              <a:gd name="connsiteY3" fmla="*/ 1872208 h 1872208"/>
              <a:gd name="connsiteX4" fmla="*/ 0 w 2016224"/>
              <a:gd name="connsiteY4" fmla="*/ 0 h 1872208"/>
              <a:gd name="connsiteX0" fmla="*/ 440267 w 2016224"/>
              <a:gd name="connsiteY0" fmla="*/ 146755 h 1872208"/>
              <a:gd name="connsiteX1" fmla="*/ 2016224 w 2016224"/>
              <a:gd name="connsiteY1" fmla="*/ 0 h 1872208"/>
              <a:gd name="connsiteX2" fmla="*/ 2016224 w 2016224"/>
              <a:gd name="connsiteY2" fmla="*/ 1872208 h 1872208"/>
              <a:gd name="connsiteX3" fmla="*/ 0 w 2016224"/>
              <a:gd name="connsiteY3" fmla="*/ 1872208 h 1872208"/>
              <a:gd name="connsiteX4" fmla="*/ 440267 w 2016224"/>
              <a:gd name="connsiteY4" fmla="*/ 146755 h 1872208"/>
              <a:gd name="connsiteX0" fmla="*/ 440267 w 2016224"/>
              <a:gd name="connsiteY0" fmla="*/ 11289 h 1736742"/>
              <a:gd name="connsiteX1" fmla="*/ 1858179 w 2016224"/>
              <a:gd name="connsiteY1" fmla="*/ 0 h 1736742"/>
              <a:gd name="connsiteX2" fmla="*/ 2016224 w 2016224"/>
              <a:gd name="connsiteY2" fmla="*/ 1736742 h 1736742"/>
              <a:gd name="connsiteX3" fmla="*/ 0 w 2016224"/>
              <a:gd name="connsiteY3" fmla="*/ 1736742 h 1736742"/>
              <a:gd name="connsiteX4" fmla="*/ 440267 w 2016224"/>
              <a:gd name="connsiteY4" fmla="*/ 11289 h 1736742"/>
              <a:gd name="connsiteX0" fmla="*/ 440267 w 2095246"/>
              <a:gd name="connsiteY0" fmla="*/ 11289 h 1736742"/>
              <a:gd name="connsiteX1" fmla="*/ 1858179 w 2095246"/>
              <a:gd name="connsiteY1" fmla="*/ 0 h 1736742"/>
              <a:gd name="connsiteX2" fmla="*/ 2095246 w 2095246"/>
              <a:gd name="connsiteY2" fmla="*/ 1646431 h 1736742"/>
              <a:gd name="connsiteX3" fmla="*/ 0 w 2095246"/>
              <a:gd name="connsiteY3" fmla="*/ 1736742 h 1736742"/>
              <a:gd name="connsiteX4" fmla="*/ 440267 w 2095246"/>
              <a:gd name="connsiteY4" fmla="*/ 11289 h 1736742"/>
              <a:gd name="connsiteX0" fmla="*/ 541867 w 2095246"/>
              <a:gd name="connsiteY0" fmla="*/ 0 h 1770608"/>
              <a:gd name="connsiteX1" fmla="*/ 1858179 w 2095246"/>
              <a:gd name="connsiteY1" fmla="*/ 33866 h 1770608"/>
              <a:gd name="connsiteX2" fmla="*/ 2095246 w 2095246"/>
              <a:gd name="connsiteY2" fmla="*/ 1680297 h 1770608"/>
              <a:gd name="connsiteX3" fmla="*/ 0 w 2095246"/>
              <a:gd name="connsiteY3" fmla="*/ 1770608 h 1770608"/>
              <a:gd name="connsiteX4" fmla="*/ 541867 w 2095246"/>
              <a:gd name="connsiteY4" fmla="*/ 0 h 1770608"/>
              <a:gd name="connsiteX0" fmla="*/ 541867 w 2095246"/>
              <a:gd name="connsiteY0" fmla="*/ 64517 h 1835125"/>
              <a:gd name="connsiteX1" fmla="*/ 1858179 w 2095246"/>
              <a:gd name="connsiteY1" fmla="*/ 98383 h 1835125"/>
              <a:gd name="connsiteX2" fmla="*/ 2095246 w 2095246"/>
              <a:gd name="connsiteY2" fmla="*/ 1744814 h 1835125"/>
              <a:gd name="connsiteX3" fmla="*/ 0 w 2095246"/>
              <a:gd name="connsiteY3" fmla="*/ 1835125 h 1835125"/>
              <a:gd name="connsiteX4" fmla="*/ 541867 w 2095246"/>
              <a:gd name="connsiteY4" fmla="*/ 64517 h 1835125"/>
              <a:gd name="connsiteX0" fmla="*/ 609601 w 2095246"/>
              <a:gd name="connsiteY0" fmla="*/ 79596 h 1793759"/>
              <a:gd name="connsiteX1" fmla="*/ 1858179 w 2095246"/>
              <a:gd name="connsiteY1" fmla="*/ 57017 h 1793759"/>
              <a:gd name="connsiteX2" fmla="*/ 2095246 w 2095246"/>
              <a:gd name="connsiteY2" fmla="*/ 1703448 h 1793759"/>
              <a:gd name="connsiteX3" fmla="*/ 0 w 2095246"/>
              <a:gd name="connsiteY3" fmla="*/ 1793759 h 1793759"/>
              <a:gd name="connsiteX4" fmla="*/ 609601 w 2095246"/>
              <a:gd name="connsiteY4" fmla="*/ 79596 h 1793759"/>
              <a:gd name="connsiteX0" fmla="*/ 609601 w 2095246"/>
              <a:gd name="connsiteY0" fmla="*/ 79596 h 1793759"/>
              <a:gd name="connsiteX1" fmla="*/ 1858179 w 2095246"/>
              <a:gd name="connsiteY1" fmla="*/ 57017 h 1793759"/>
              <a:gd name="connsiteX2" fmla="*/ 2095246 w 2095246"/>
              <a:gd name="connsiteY2" fmla="*/ 1703448 h 1793759"/>
              <a:gd name="connsiteX3" fmla="*/ 0 w 2095246"/>
              <a:gd name="connsiteY3" fmla="*/ 1793759 h 1793759"/>
              <a:gd name="connsiteX4" fmla="*/ 609601 w 2095246"/>
              <a:gd name="connsiteY4" fmla="*/ 79596 h 1793759"/>
              <a:gd name="connsiteX0" fmla="*/ 654756 w 2095246"/>
              <a:gd name="connsiteY0" fmla="*/ 151017 h 1741002"/>
              <a:gd name="connsiteX1" fmla="*/ 1858179 w 2095246"/>
              <a:gd name="connsiteY1" fmla="*/ 4260 h 1741002"/>
              <a:gd name="connsiteX2" fmla="*/ 2095246 w 2095246"/>
              <a:gd name="connsiteY2" fmla="*/ 1650691 h 1741002"/>
              <a:gd name="connsiteX3" fmla="*/ 0 w 2095246"/>
              <a:gd name="connsiteY3" fmla="*/ 1741002 h 1741002"/>
              <a:gd name="connsiteX4" fmla="*/ 654756 w 2095246"/>
              <a:gd name="connsiteY4" fmla="*/ 151017 h 1741002"/>
              <a:gd name="connsiteX0" fmla="*/ 654756 w 2095246"/>
              <a:gd name="connsiteY0" fmla="*/ 213843 h 1803828"/>
              <a:gd name="connsiteX1" fmla="*/ 1858179 w 2095246"/>
              <a:gd name="connsiteY1" fmla="*/ 67086 h 1803828"/>
              <a:gd name="connsiteX2" fmla="*/ 2095246 w 2095246"/>
              <a:gd name="connsiteY2" fmla="*/ 1713517 h 1803828"/>
              <a:gd name="connsiteX3" fmla="*/ 0 w 2095246"/>
              <a:gd name="connsiteY3" fmla="*/ 1803828 h 1803828"/>
              <a:gd name="connsiteX4" fmla="*/ 654756 w 2095246"/>
              <a:gd name="connsiteY4" fmla="*/ 213843 h 1803828"/>
              <a:gd name="connsiteX0" fmla="*/ 654756 w 2095246"/>
              <a:gd name="connsiteY0" fmla="*/ 199647 h 1789632"/>
              <a:gd name="connsiteX1" fmla="*/ 1722713 w 2095246"/>
              <a:gd name="connsiteY1" fmla="*/ 86757 h 1789632"/>
              <a:gd name="connsiteX2" fmla="*/ 2095246 w 2095246"/>
              <a:gd name="connsiteY2" fmla="*/ 1699321 h 1789632"/>
              <a:gd name="connsiteX3" fmla="*/ 0 w 2095246"/>
              <a:gd name="connsiteY3" fmla="*/ 1789632 h 1789632"/>
              <a:gd name="connsiteX4" fmla="*/ 654756 w 2095246"/>
              <a:gd name="connsiteY4" fmla="*/ 199647 h 1789632"/>
              <a:gd name="connsiteX0" fmla="*/ 654756 w 2095246"/>
              <a:gd name="connsiteY0" fmla="*/ 255616 h 1845601"/>
              <a:gd name="connsiteX1" fmla="*/ 1722713 w 2095246"/>
              <a:gd name="connsiteY1" fmla="*/ 142726 h 1845601"/>
              <a:gd name="connsiteX2" fmla="*/ 2095246 w 2095246"/>
              <a:gd name="connsiteY2" fmla="*/ 1755290 h 1845601"/>
              <a:gd name="connsiteX3" fmla="*/ 0 w 2095246"/>
              <a:gd name="connsiteY3" fmla="*/ 1845601 h 1845601"/>
              <a:gd name="connsiteX4" fmla="*/ 654756 w 2095246"/>
              <a:gd name="connsiteY4" fmla="*/ 255616 h 1845601"/>
              <a:gd name="connsiteX0" fmla="*/ 406400 w 2095246"/>
              <a:gd name="connsiteY0" fmla="*/ 238679 h 1862531"/>
              <a:gd name="connsiteX1" fmla="*/ 1722713 w 2095246"/>
              <a:gd name="connsiteY1" fmla="*/ 159656 h 1862531"/>
              <a:gd name="connsiteX2" fmla="*/ 2095246 w 2095246"/>
              <a:gd name="connsiteY2" fmla="*/ 1772220 h 1862531"/>
              <a:gd name="connsiteX3" fmla="*/ 0 w 2095246"/>
              <a:gd name="connsiteY3" fmla="*/ 1862531 h 1862531"/>
              <a:gd name="connsiteX4" fmla="*/ 406400 w 2095246"/>
              <a:gd name="connsiteY4" fmla="*/ 238679 h 1862531"/>
              <a:gd name="connsiteX0" fmla="*/ 464380 w 2153226"/>
              <a:gd name="connsiteY0" fmla="*/ 238679 h 1883988"/>
              <a:gd name="connsiteX1" fmla="*/ 1780693 w 2153226"/>
              <a:gd name="connsiteY1" fmla="*/ 159656 h 1883988"/>
              <a:gd name="connsiteX2" fmla="*/ 2153226 w 2153226"/>
              <a:gd name="connsiteY2" fmla="*/ 1772220 h 1883988"/>
              <a:gd name="connsiteX3" fmla="*/ 0 w 2153226"/>
              <a:gd name="connsiteY3" fmla="*/ 1883988 h 1883988"/>
              <a:gd name="connsiteX4" fmla="*/ 57980 w 2153226"/>
              <a:gd name="connsiteY4" fmla="*/ 1862531 h 1883988"/>
              <a:gd name="connsiteX5" fmla="*/ 464380 w 2153226"/>
              <a:gd name="connsiteY5" fmla="*/ 238679 h 1883988"/>
              <a:gd name="connsiteX0" fmla="*/ 464380 w 2153226"/>
              <a:gd name="connsiteY0" fmla="*/ 238679 h 1883988"/>
              <a:gd name="connsiteX1" fmla="*/ 1780693 w 2153226"/>
              <a:gd name="connsiteY1" fmla="*/ 159656 h 1883988"/>
              <a:gd name="connsiteX2" fmla="*/ 2153226 w 2153226"/>
              <a:gd name="connsiteY2" fmla="*/ 1772220 h 1883988"/>
              <a:gd name="connsiteX3" fmla="*/ 0 w 2153226"/>
              <a:gd name="connsiteY3" fmla="*/ 1883988 h 1883988"/>
              <a:gd name="connsiteX4" fmla="*/ 57980 w 2153226"/>
              <a:gd name="connsiteY4" fmla="*/ 1862531 h 1883988"/>
              <a:gd name="connsiteX5" fmla="*/ 464380 w 2153226"/>
              <a:gd name="connsiteY5" fmla="*/ 238679 h 1883988"/>
              <a:gd name="connsiteX0" fmla="*/ 464380 w 2153226"/>
              <a:gd name="connsiteY0" fmla="*/ 238679 h 1883988"/>
              <a:gd name="connsiteX1" fmla="*/ 1780693 w 2153226"/>
              <a:gd name="connsiteY1" fmla="*/ 159656 h 1883988"/>
              <a:gd name="connsiteX2" fmla="*/ 2153226 w 2153226"/>
              <a:gd name="connsiteY2" fmla="*/ 1772220 h 1883988"/>
              <a:gd name="connsiteX3" fmla="*/ 0 w 2153226"/>
              <a:gd name="connsiteY3" fmla="*/ 1883988 h 1883988"/>
              <a:gd name="connsiteX4" fmla="*/ 57980 w 2153226"/>
              <a:gd name="connsiteY4" fmla="*/ 1862531 h 1883988"/>
              <a:gd name="connsiteX5" fmla="*/ 464380 w 2153226"/>
              <a:gd name="connsiteY5" fmla="*/ 238679 h 1883988"/>
              <a:gd name="connsiteX0" fmla="*/ 464380 w 2153226"/>
              <a:gd name="connsiteY0" fmla="*/ 287521 h 1932830"/>
              <a:gd name="connsiteX1" fmla="*/ 1825848 w 2153226"/>
              <a:gd name="connsiteY1" fmla="*/ 118187 h 1932830"/>
              <a:gd name="connsiteX2" fmla="*/ 2153226 w 2153226"/>
              <a:gd name="connsiteY2" fmla="*/ 1821062 h 1932830"/>
              <a:gd name="connsiteX3" fmla="*/ 0 w 2153226"/>
              <a:gd name="connsiteY3" fmla="*/ 1932830 h 1932830"/>
              <a:gd name="connsiteX4" fmla="*/ 57980 w 2153226"/>
              <a:gd name="connsiteY4" fmla="*/ 1911373 h 1932830"/>
              <a:gd name="connsiteX5" fmla="*/ 464380 w 2153226"/>
              <a:gd name="connsiteY5" fmla="*/ 287521 h 193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3226" h="1932830">
                <a:moveTo>
                  <a:pt x="464380" y="287521"/>
                </a:moveTo>
                <a:cubicBezTo>
                  <a:pt x="1027329" y="-73724"/>
                  <a:pt x="1511255" y="-51147"/>
                  <a:pt x="1825848" y="118187"/>
                </a:cubicBezTo>
                <a:lnTo>
                  <a:pt x="2153226" y="1821062"/>
                </a:lnTo>
                <a:cubicBezTo>
                  <a:pt x="1473114" y="1843266"/>
                  <a:pt x="680112" y="1910626"/>
                  <a:pt x="0" y="1932830"/>
                </a:cubicBezTo>
                <a:lnTo>
                  <a:pt x="57980" y="1911373"/>
                </a:lnTo>
                <a:cubicBezTo>
                  <a:pt x="261180" y="1339985"/>
                  <a:pt x="182158" y="542821"/>
                  <a:pt x="464380" y="287521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16688" y="2022706"/>
            <a:ext cx="711696" cy="902238"/>
          </a:xfrm>
          <a:custGeom>
            <a:avLst/>
            <a:gdLst>
              <a:gd name="connsiteX0" fmla="*/ 0 w 711696"/>
              <a:gd name="connsiteY0" fmla="*/ 0 h 936104"/>
              <a:gd name="connsiteX1" fmla="*/ 711696 w 711696"/>
              <a:gd name="connsiteY1" fmla="*/ 0 h 936104"/>
              <a:gd name="connsiteX2" fmla="*/ 711696 w 711696"/>
              <a:gd name="connsiteY2" fmla="*/ 936104 h 936104"/>
              <a:gd name="connsiteX3" fmla="*/ 0 w 711696"/>
              <a:gd name="connsiteY3" fmla="*/ 936104 h 936104"/>
              <a:gd name="connsiteX4" fmla="*/ 0 w 711696"/>
              <a:gd name="connsiteY4" fmla="*/ 0 h 936104"/>
              <a:gd name="connsiteX0" fmla="*/ 225778 w 711696"/>
              <a:gd name="connsiteY0" fmla="*/ 33866 h 936104"/>
              <a:gd name="connsiteX1" fmla="*/ 711696 w 711696"/>
              <a:gd name="connsiteY1" fmla="*/ 0 h 936104"/>
              <a:gd name="connsiteX2" fmla="*/ 711696 w 711696"/>
              <a:gd name="connsiteY2" fmla="*/ 936104 h 936104"/>
              <a:gd name="connsiteX3" fmla="*/ 0 w 711696"/>
              <a:gd name="connsiteY3" fmla="*/ 936104 h 936104"/>
              <a:gd name="connsiteX4" fmla="*/ 225778 w 711696"/>
              <a:gd name="connsiteY4" fmla="*/ 33866 h 936104"/>
              <a:gd name="connsiteX0" fmla="*/ 225778 w 711696"/>
              <a:gd name="connsiteY0" fmla="*/ 0 h 902238"/>
              <a:gd name="connsiteX1" fmla="*/ 452051 w 711696"/>
              <a:gd name="connsiteY1" fmla="*/ 0 h 902238"/>
              <a:gd name="connsiteX2" fmla="*/ 711696 w 711696"/>
              <a:gd name="connsiteY2" fmla="*/ 902238 h 902238"/>
              <a:gd name="connsiteX3" fmla="*/ 0 w 711696"/>
              <a:gd name="connsiteY3" fmla="*/ 902238 h 902238"/>
              <a:gd name="connsiteX4" fmla="*/ 225778 w 711696"/>
              <a:gd name="connsiteY4" fmla="*/ 0 h 90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696" h="902238">
                <a:moveTo>
                  <a:pt x="225778" y="0"/>
                </a:moveTo>
                <a:lnTo>
                  <a:pt x="452051" y="0"/>
                </a:lnTo>
                <a:lnTo>
                  <a:pt x="711696" y="902238"/>
                </a:lnTo>
                <a:lnTo>
                  <a:pt x="0" y="902238"/>
                </a:lnTo>
                <a:lnTo>
                  <a:pt x="225778" y="0"/>
                </a:ln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4437112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以上是截止</a:t>
            </a:r>
            <a:r>
              <a:rPr lang="en-US" altLang="zh-CN" dirty="0" smtClean="0"/>
              <a:t>17</a:t>
            </a:r>
            <a:r>
              <a:rPr lang="zh-CN" altLang="en-US" dirty="0" smtClean="0"/>
              <a:t>号的网站流量数据，上图可以看到框内的两个高点，这是由于网站内参页的统计代码没完善而丢失的浏览量；同时也反映了用户对内参页的关注度是非常高的。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网站</a:t>
            </a:r>
            <a:r>
              <a:rPr lang="zh-CN" altLang="zh-CN" dirty="0" smtClean="0"/>
              <a:t>转换率</a:t>
            </a:r>
            <a:endParaRPr lang="zh-CN" altLang="en-US" sz="1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108634"/>
              </p:ext>
            </p:extLst>
          </p:nvPr>
        </p:nvGraphicFramePr>
        <p:xfrm>
          <a:off x="762000" y="685800"/>
          <a:ext cx="7543800" cy="41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4725144"/>
            <a:ext cx="7272808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反映用户</a:t>
            </a:r>
            <a:r>
              <a:rPr lang="zh-CN" altLang="en-US" dirty="0"/>
              <a:t>在网站上相应的动作进行统计；例如用户注册、登录、抽奖、支付等行为动作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1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回访者比率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331106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472514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衡量</a:t>
            </a:r>
            <a:r>
              <a:rPr lang="zh-CN" altLang="en-US" dirty="0"/>
              <a:t>网站内容对访问者的吸引程度和网站的实用性</a:t>
            </a:r>
            <a:r>
              <a:rPr lang="zh-CN" altLang="en-US" dirty="0" smtClean="0"/>
              <a:t>，网站是否有</a:t>
            </a:r>
            <a:r>
              <a:rPr lang="zh-CN" altLang="en-US" dirty="0"/>
              <a:t>令人感兴趣的内容使访问者再次回到你的</a:t>
            </a:r>
            <a:r>
              <a:rPr lang="zh-CN" altLang="en-US" dirty="0" smtClean="0"/>
              <a:t>网站；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4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积极访问者比率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146275"/>
              </p:ext>
            </p:extLst>
          </p:nvPr>
        </p:nvGraphicFramePr>
        <p:xfrm>
          <a:off x="755576" y="620688"/>
          <a:ext cx="7543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椭圆 4"/>
          <p:cNvSpPr/>
          <p:nvPr/>
        </p:nvSpPr>
        <p:spPr>
          <a:xfrm>
            <a:off x="5004048" y="2780928"/>
            <a:ext cx="2160240" cy="151216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1600" y="4437112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衡量有多少访问者是对网站的内容高度的兴趣，所访问的页数超过多少页的有多少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圈内所标示访问页数在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页左右，由此可以说明网站已有一部分忠实用户数；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0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忠实访问者比率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925800"/>
              </p:ext>
            </p:extLst>
          </p:nvPr>
        </p:nvGraphicFramePr>
        <p:xfrm>
          <a:off x="762000" y="685800"/>
          <a:ext cx="7554416" cy="4255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/>
          <p:cNvSpPr/>
          <p:nvPr/>
        </p:nvSpPr>
        <p:spPr>
          <a:xfrm>
            <a:off x="1043608" y="4941168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指的是</a:t>
            </a:r>
            <a:r>
              <a:rPr lang="zh-CN" altLang="en-US" dirty="0" smtClean="0"/>
              <a:t>每个用户的二次访问平均回访时间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6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忠实访问者</a:t>
            </a:r>
            <a:r>
              <a:rPr lang="zh-CN" altLang="zh-CN" dirty="0" smtClean="0"/>
              <a:t>量</a:t>
            </a:r>
            <a:r>
              <a:rPr lang="en-US" altLang="zh-CN" dirty="0"/>
              <a:t>	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09371"/>
              </p:ext>
            </p:extLst>
          </p:nvPr>
        </p:nvGraphicFramePr>
        <p:xfrm>
          <a:off x="755576" y="531289"/>
          <a:ext cx="7560839" cy="433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736304"/>
                <a:gridCol w="1944216"/>
                <a:gridCol w="1800199"/>
              </a:tblGrid>
              <a:tr h="39435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effectLst/>
                          <a:latin typeface="inherit"/>
                        </a:rPr>
                        <a:t>排名</a:t>
                      </a:r>
                      <a:endParaRPr lang="zh-CN" altLang="en-US" b="0" dirty="0">
                        <a:effectLst/>
                        <a:latin typeface="inherit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effectLst/>
                          <a:latin typeface="inherit"/>
                        </a:rPr>
                        <a:t>访问时长</a:t>
                      </a:r>
                      <a:endParaRPr lang="zh-CN" altLang="en-US" b="1" dirty="0">
                        <a:effectLst/>
                        <a:latin typeface="inherit"/>
                      </a:endParaRPr>
                    </a:p>
                  </a:txBody>
                  <a:tcPr marL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effectLst/>
                          <a:latin typeface="inherit"/>
                        </a:rPr>
                        <a:t>访问次数</a:t>
                      </a:r>
                      <a:endParaRPr lang="zh-CN" altLang="en-US" b="1" dirty="0">
                        <a:effectLst/>
                        <a:latin typeface="inherit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effectLst/>
                          <a:latin typeface="inherit"/>
                        </a:rPr>
                        <a:t>所占比例</a:t>
                      </a:r>
                    </a:p>
                  </a:txBody>
                  <a:tcPr anchor="ctr"/>
                </a:tc>
              </a:tr>
              <a:tr h="394352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95250" marR="1428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effectLst/>
                          <a:latin typeface="inherit"/>
                        </a:rPr>
                        <a:t>1-3</a:t>
                      </a:r>
                      <a:r>
                        <a:rPr lang="zh-CN" altLang="en-US" b="0" dirty="0">
                          <a:effectLst/>
                          <a:latin typeface="inherit"/>
                        </a:rPr>
                        <a:t>分钟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effectLst/>
                          <a:latin typeface="inherit"/>
                        </a:rPr>
                        <a:t>3,057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47.34%</a:t>
                      </a:r>
                    </a:p>
                  </a:txBody>
                  <a:tcPr/>
                </a:tc>
              </a:tr>
              <a:tr h="394352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95250" marR="1428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effectLst/>
                          <a:latin typeface="inherit"/>
                        </a:rPr>
                        <a:t>3-10</a:t>
                      </a:r>
                      <a:r>
                        <a:rPr lang="zh-CN" altLang="en-US" b="0">
                          <a:effectLst/>
                          <a:latin typeface="inherit"/>
                        </a:rPr>
                        <a:t>分钟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effectLst/>
                          <a:latin typeface="inherit"/>
                        </a:rPr>
                        <a:t>1,071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16.59%</a:t>
                      </a:r>
                      <a:endParaRPr lang="zh-CN" altLang="en-US" dirty="0"/>
                    </a:p>
                  </a:txBody>
                  <a:tcPr/>
                </a:tc>
              </a:tr>
              <a:tr h="394352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95250" marR="1428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effectLst/>
                          <a:latin typeface="inherit"/>
                        </a:rPr>
                        <a:t>10</a:t>
                      </a:r>
                      <a:r>
                        <a:rPr lang="zh-CN" altLang="en-US" b="0" dirty="0">
                          <a:effectLst/>
                          <a:latin typeface="inherit"/>
                        </a:rPr>
                        <a:t>分钟</a:t>
                      </a:r>
                      <a:r>
                        <a:rPr lang="en-US" altLang="zh-CN" b="0" dirty="0">
                          <a:effectLst/>
                          <a:latin typeface="inherit"/>
                        </a:rPr>
                        <a:t>-30</a:t>
                      </a:r>
                      <a:r>
                        <a:rPr lang="zh-CN" altLang="en-US" b="0" dirty="0">
                          <a:effectLst/>
                          <a:latin typeface="inherit"/>
                        </a:rPr>
                        <a:t>分钟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effectLst/>
                          <a:latin typeface="inherit"/>
                        </a:rPr>
                        <a:t>929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14.39%</a:t>
                      </a:r>
                      <a:endParaRPr lang="zh-CN" altLang="en-US" dirty="0"/>
                    </a:p>
                  </a:txBody>
                  <a:tcPr/>
                </a:tc>
              </a:tr>
              <a:tr h="394352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95250" marR="1428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effectLst/>
                          <a:latin typeface="inherit"/>
                        </a:rPr>
                        <a:t>10</a:t>
                      </a:r>
                      <a:r>
                        <a:rPr lang="zh-CN" altLang="en-US" b="0">
                          <a:effectLst/>
                          <a:latin typeface="inherit"/>
                        </a:rPr>
                        <a:t>秒</a:t>
                      </a:r>
                      <a:r>
                        <a:rPr lang="en-US" altLang="zh-CN" b="0">
                          <a:effectLst/>
                          <a:latin typeface="inherit"/>
                        </a:rPr>
                        <a:t>-29</a:t>
                      </a:r>
                      <a:r>
                        <a:rPr lang="zh-CN" altLang="en-US" b="0">
                          <a:effectLst/>
                          <a:latin typeface="inherit"/>
                        </a:rPr>
                        <a:t>秒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effectLst/>
                          <a:latin typeface="inherit"/>
                        </a:rPr>
                        <a:t>440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6.81%</a:t>
                      </a:r>
                      <a:endParaRPr lang="zh-CN" altLang="en-US" dirty="0"/>
                    </a:p>
                  </a:txBody>
                  <a:tcPr/>
                </a:tc>
              </a:tr>
              <a:tr h="394352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95250" marR="1428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effectLst/>
                          <a:latin typeface="inherit"/>
                        </a:rPr>
                        <a:t>30</a:t>
                      </a:r>
                      <a:r>
                        <a:rPr lang="zh-CN" altLang="en-US" b="0" dirty="0">
                          <a:effectLst/>
                          <a:latin typeface="inherit"/>
                        </a:rPr>
                        <a:t>秒</a:t>
                      </a:r>
                      <a:r>
                        <a:rPr lang="en-US" altLang="zh-CN" b="0" dirty="0">
                          <a:effectLst/>
                          <a:latin typeface="inherit"/>
                        </a:rPr>
                        <a:t>-1</a:t>
                      </a:r>
                      <a:r>
                        <a:rPr lang="zh-CN" altLang="en-US" b="0" dirty="0">
                          <a:effectLst/>
                          <a:latin typeface="inherit"/>
                        </a:rPr>
                        <a:t>分钟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effectLst/>
                          <a:latin typeface="inherit"/>
                        </a:rPr>
                        <a:t>396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6.13%</a:t>
                      </a:r>
                      <a:endParaRPr lang="zh-CN" altLang="en-US" dirty="0"/>
                    </a:p>
                  </a:txBody>
                  <a:tcPr/>
                </a:tc>
              </a:tr>
              <a:tr h="394352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95250" marR="1428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effectLst/>
                          <a:latin typeface="inherit"/>
                        </a:rPr>
                        <a:t>0-9</a:t>
                      </a:r>
                      <a:r>
                        <a:rPr lang="zh-CN" altLang="en-US" b="0">
                          <a:effectLst/>
                          <a:latin typeface="inherit"/>
                        </a:rPr>
                        <a:t>秒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effectLst/>
                          <a:latin typeface="inherit"/>
                        </a:rPr>
                        <a:t>364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5.64%</a:t>
                      </a:r>
                      <a:endParaRPr lang="zh-CN" altLang="en-US" dirty="0"/>
                    </a:p>
                  </a:txBody>
                  <a:tcPr/>
                </a:tc>
              </a:tr>
              <a:tr h="394352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95250" marR="1428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effectLst/>
                          <a:latin typeface="inherit"/>
                        </a:rPr>
                        <a:t>30</a:t>
                      </a:r>
                      <a:r>
                        <a:rPr lang="zh-CN" altLang="en-US" b="0">
                          <a:effectLst/>
                          <a:latin typeface="inherit"/>
                        </a:rPr>
                        <a:t>分钟</a:t>
                      </a:r>
                      <a:r>
                        <a:rPr lang="en-US" altLang="zh-CN" b="0">
                          <a:effectLst/>
                          <a:latin typeface="inherit"/>
                        </a:rPr>
                        <a:t>-1</a:t>
                      </a:r>
                      <a:r>
                        <a:rPr lang="zh-CN" altLang="en-US" b="0">
                          <a:effectLst/>
                          <a:latin typeface="inherit"/>
                        </a:rPr>
                        <a:t>小时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effectLst/>
                          <a:latin typeface="inherit"/>
                        </a:rPr>
                        <a:t>171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2.65%</a:t>
                      </a:r>
                      <a:endParaRPr lang="zh-CN" altLang="en-US" dirty="0"/>
                    </a:p>
                  </a:txBody>
                  <a:tcPr/>
                </a:tc>
              </a:tr>
              <a:tr h="394352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95250" marR="1428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effectLst/>
                          <a:latin typeface="inherit"/>
                        </a:rPr>
                        <a:t>1</a:t>
                      </a:r>
                      <a:r>
                        <a:rPr lang="zh-CN" altLang="en-US" b="0" dirty="0">
                          <a:effectLst/>
                          <a:latin typeface="inherit"/>
                        </a:rPr>
                        <a:t>小时以上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effectLst/>
                          <a:latin typeface="inherit"/>
                        </a:rPr>
                        <a:t>21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0.33%</a:t>
                      </a:r>
                      <a:endParaRPr lang="zh-CN" altLang="en-US" dirty="0"/>
                    </a:p>
                  </a:txBody>
                  <a:tcPr/>
                </a:tc>
              </a:tr>
              <a:tr h="394352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 marL="95250" marR="1428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effectLst/>
                          <a:latin typeface="inherit"/>
                        </a:rPr>
                        <a:t>未知（单页面访问）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0.12%</a:t>
                      </a:r>
                      <a:endParaRPr lang="zh-CN" altLang="en-US" dirty="0"/>
                    </a:p>
                  </a:txBody>
                  <a:tcPr/>
                </a:tc>
              </a:tr>
              <a:tr h="394352">
                <a:tc>
                  <a:txBody>
                    <a:bodyPr/>
                    <a:lstStyle/>
                    <a:p>
                      <a:pPr algn="r"/>
                      <a:r>
                        <a:rPr lang="zh-CN" altLang="en-US" b="1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marL="95250" marR="14287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effectLst/>
                          <a:latin typeface="inherit"/>
                        </a:rPr>
                        <a:t>当月汇总（</a:t>
                      </a:r>
                      <a:r>
                        <a:rPr lang="en-US" altLang="zh-CN" b="1" dirty="0" smtClean="0">
                          <a:effectLst/>
                          <a:latin typeface="inherit"/>
                        </a:rPr>
                        <a:t>9</a:t>
                      </a:r>
                      <a:r>
                        <a:rPr lang="en-US" altLang="zh-CN" b="1" dirty="0" smtClean="0">
                          <a:effectLst/>
                          <a:latin typeface="inherit"/>
                        </a:rPr>
                        <a:t>.</a:t>
                      </a:r>
                      <a:r>
                        <a:rPr lang="en-US" altLang="zh-CN" b="1" dirty="0" smtClean="0">
                          <a:effectLst/>
                          <a:latin typeface="inherit"/>
                        </a:rPr>
                        <a:t>1-9.17</a:t>
                      </a:r>
                      <a:r>
                        <a:rPr lang="zh-CN" altLang="en-US" b="1" dirty="0" smtClean="0">
                          <a:effectLst/>
                          <a:latin typeface="inherit"/>
                        </a:rPr>
                        <a:t>）</a:t>
                      </a:r>
                      <a:endParaRPr lang="zh-CN" altLang="en-US" b="1" dirty="0">
                        <a:effectLst/>
                        <a:latin typeface="inherit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/>
                          <a:latin typeface="inherit"/>
                        </a:rPr>
                        <a:t>6,457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100%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115616" y="1700808"/>
            <a:ext cx="7056784" cy="36004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3608" y="4941168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指的是每个长时间访问者的平均</a:t>
            </a:r>
            <a:r>
              <a:rPr lang="zh-CN" altLang="en-US" dirty="0" smtClean="0"/>
              <a:t>访问次数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/>
          <a:lstStyle/>
          <a:p>
            <a:r>
              <a:rPr lang="zh-CN" altLang="zh-CN" dirty="0"/>
              <a:t>访问者参与指数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306903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971600" y="4653136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这个指标是每个访问者的平均访问时长，代表着部分访问者的多次访问的</a:t>
            </a:r>
            <a:r>
              <a:rPr lang="zh-CN" altLang="en-US" dirty="0" smtClean="0"/>
              <a:t>趋势。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0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373</TotalTime>
  <Words>671</Words>
  <Application>Microsoft Office PowerPoint</Application>
  <PresentationFormat>全屏显示(4:3)</PresentationFormat>
  <Paragraphs>164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NewsPrint</vt:lpstr>
      <vt:lpstr>网站内容数据分析</vt:lpstr>
      <vt:lpstr>内容指标分析报告</vt:lpstr>
      <vt:lpstr>网站访问流量统计</vt:lpstr>
      <vt:lpstr>网站转换率</vt:lpstr>
      <vt:lpstr>回访者比率</vt:lpstr>
      <vt:lpstr>积极访问者比率</vt:lpstr>
      <vt:lpstr>忠实访问者比率</vt:lpstr>
      <vt:lpstr>忠实访问者量 </vt:lpstr>
      <vt:lpstr>访问者参与指数</vt:lpstr>
      <vt:lpstr>回弹率(所有页面)</vt:lpstr>
      <vt:lpstr>回弹率(首页)</vt:lpstr>
      <vt:lpstr>浏览用户比率/浏览用户指数</vt:lpstr>
      <vt:lpstr>浏览用户量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网站内容数据分析</dc:title>
  <dc:creator>叶思斌</dc:creator>
  <cp:lastModifiedBy>叶思斌</cp:lastModifiedBy>
  <cp:revision>24</cp:revision>
  <dcterms:created xsi:type="dcterms:W3CDTF">2013-09-18T03:39:30Z</dcterms:created>
  <dcterms:modified xsi:type="dcterms:W3CDTF">2013-09-18T10:03:26Z</dcterms:modified>
</cp:coreProperties>
</file>