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9" r:id="rId5"/>
    <p:sldId id="260" r:id="rId6"/>
    <p:sldId id="261" r:id="rId7"/>
    <p:sldId id="262" r:id="rId8"/>
    <p:sldId id="258" r:id="rId9"/>
    <p:sldId id="263" r:id="rId10"/>
    <p:sldId id="265"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AA966-2FDF-43C7-ABCB-EDA9AC9FD927}" type="doc">
      <dgm:prSet loTypeId="urn:microsoft.com/office/officeart/2005/8/layout/pyramid1" loCatId="pyramid" qsTypeId="urn:microsoft.com/office/officeart/2005/8/quickstyle/simple1" qsCatId="simple" csTypeId="urn:microsoft.com/office/officeart/2005/8/colors/colorful2" csCatId="colorful" phldr="1"/>
      <dgm:spPr/>
    </dgm:pt>
    <dgm:pt modelId="{D1ED3E3A-664F-403D-BB16-37AE63F8A714}">
      <dgm:prSet phldrT="[文本]" custT="1"/>
      <dgm:spPr/>
      <dgm:t>
        <a:bodyPr/>
        <a:lstStyle/>
        <a:p>
          <a:endParaRPr lang="en-US" altLang="zh-CN" sz="2800" dirty="0" smtClean="0"/>
        </a:p>
        <a:p>
          <a:endParaRPr lang="en-US" altLang="zh-CN" sz="2800" dirty="0" smtClean="0"/>
        </a:p>
        <a:p>
          <a:r>
            <a:rPr lang="zh-CN" altLang="en-US" sz="3600" b="1" dirty="0" smtClean="0"/>
            <a:t>知识</a:t>
          </a:r>
          <a:endParaRPr lang="zh-CN" altLang="en-US" sz="3600" b="1" dirty="0"/>
        </a:p>
      </dgm:t>
    </dgm:pt>
    <dgm:pt modelId="{0AD8B019-D5A0-4E8C-A636-C3CE1FAE61C5}" type="parTrans" cxnId="{91C14CC2-E683-4520-A9CA-61DC8773A2B2}">
      <dgm:prSet/>
      <dgm:spPr/>
      <dgm:t>
        <a:bodyPr/>
        <a:lstStyle/>
        <a:p>
          <a:endParaRPr lang="zh-CN" altLang="en-US"/>
        </a:p>
      </dgm:t>
    </dgm:pt>
    <dgm:pt modelId="{9ACEC30D-010E-4A96-AB8D-B1365CC38DA4}" type="sibTrans" cxnId="{91C14CC2-E683-4520-A9CA-61DC8773A2B2}">
      <dgm:prSet/>
      <dgm:spPr/>
      <dgm:t>
        <a:bodyPr/>
        <a:lstStyle/>
        <a:p>
          <a:endParaRPr lang="zh-CN" altLang="en-US"/>
        </a:p>
      </dgm:t>
    </dgm:pt>
    <dgm:pt modelId="{F4C2697C-F359-4B85-93D2-FADE3327638B}">
      <dgm:prSet phldrT="[文本]" custT="1"/>
      <dgm:spPr/>
      <dgm:t>
        <a:bodyPr/>
        <a:lstStyle/>
        <a:p>
          <a:endParaRPr lang="en-US" altLang="zh-CN" sz="3600" dirty="0" smtClean="0"/>
        </a:p>
        <a:p>
          <a:r>
            <a:rPr lang="zh-CN" altLang="en-US" sz="3600" b="1" dirty="0" smtClean="0"/>
            <a:t>信息分析</a:t>
          </a:r>
          <a:endParaRPr lang="zh-CN" altLang="en-US" sz="3600" b="1" dirty="0"/>
        </a:p>
      </dgm:t>
    </dgm:pt>
    <dgm:pt modelId="{496912BB-552C-4375-8E38-4F666A0B5035}" type="parTrans" cxnId="{C9EE2E61-5FA8-4C88-8C66-BC209888C2E5}">
      <dgm:prSet/>
      <dgm:spPr/>
      <dgm:t>
        <a:bodyPr/>
        <a:lstStyle/>
        <a:p>
          <a:endParaRPr lang="zh-CN" altLang="en-US"/>
        </a:p>
      </dgm:t>
    </dgm:pt>
    <dgm:pt modelId="{FA8B9195-4863-474C-A53F-D71FD921ACE8}" type="sibTrans" cxnId="{C9EE2E61-5FA8-4C88-8C66-BC209888C2E5}">
      <dgm:prSet/>
      <dgm:spPr/>
      <dgm:t>
        <a:bodyPr/>
        <a:lstStyle/>
        <a:p>
          <a:endParaRPr lang="zh-CN" altLang="en-US"/>
        </a:p>
      </dgm:t>
    </dgm:pt>
    <dgm:pt modelId="{37BC3BB7-F979-4934-90E1-EE17DA4A86ED}">
      <dgm:prSet phldrT="[文本]" custT="1"/>
      <dgm:spPr/>
      <dgm:t>
        <a:bodyPr/>
        <a:lstStyle/>
        <a:p>
          <a:r>
            <a:rPr lang="zh-CN" altLang="en-US" sz="4000" b="1" dirty="0" smtClean="0"/>
            <a:t>数据提取</a:t>
          </a:r>
          <a:endParaRPr lang="zh-CN" altLang="en-US" sz="4000" b="1" dirty="0"/>
        </a:p>
      </dgm:t>
    </dgm:pt>
    <dgm:pt modelId="{FB2504F6-2045-4997-B3AD-672DB02A2090}" type="parTrans" cxnId="{CAD903B1-D1BF-4BEF-9DE3-BC5CAA03ED34}">
      <dgm:prSet/>
      <dgm:spPr/>
      <dgm:t>
        <a:bodyPr/>
        <a:lstStyle/>
        <a:p>
          <a:endParaRPr lang="zh-CN" altLang="en-US"/>
        </a:p>
      </dgm:t>
    </dgm:pt>
    <dgm:pt modelId="{2DD2AA35-BBB5-4FB0-8AE8-E896349A4FC8}" type="sibTrans" cxnId="{CAD903B1-D1BF-4BEF-9DE3-BC5CAA03ED34}">
      <dgm:prSet/>
      <dgm:spPr/>
      <dgm:t>
        <a:bodyPr/>
        <a:lstStyle/>
        <a:p>
          <a:endParaRPr lang="zh-CN" altLang="en-US"/>
        </a:p>
      </dgm:t>
    </dgm:pt>
    <dgm:pt modelId="{034318D8-5E69-49AF-A8DC-81562B5CDC0A}" type="pres">
      <dgm:prSet presAssocID="{669AA966-2FDF-43C7-ABCB-EDA9AC9FD927}" presName="Name0" presStyleCnt="0">
        <dgm:presLayoutVars>
          <dgm:dir/>
          <dgm:animLvl val="lvl"/>
          <dgm:resizeHandles val="exact"/>
        </dgm:presLayoutVars>
      </dgm:prSet>
      <dgm:spPr/>
    </dgm:pt>
    <dgm:pt modelId="{6C9461E4-229E-4300-86C1-172CCB80CBC0}" type="pres">
      <dgm:prSet presAssocID="{D1ED3E3A-664F-403D-BB16-37AE63F8A714}" presName="Name8" presStyleCnt="0"/>
      <dgm:spPr/>
    </dgm:pt>
    <dgm:pt modelId="{04B7ABFC-D356-43F0-B399-DCA7F95E501C}" type="pres">
      <dgm:prSet presAssocID="{D1ED3E3A-664F-403D-BB16-37AE63F8A714}" presName="level" presStyleLbl="node1" presStyleIdx="0" presStyleCnt="3">
        <dgm:presLayoutVars>
          <dgm:chMax val="1"/>
          <dgm:bulletEnabled val="1"/>
        </dgm:presLayoutVars>
      </dgm:prSet>
      <dgm:spPr/>
      <dgm:t>
        <a:bodyPr/>
        <a:lstStyle/>
        <a:p>
          <a:endParaRPr lang="zh-CN" altLang="en-US"/>
        </a:p>
      </dgm:t>
    </dgm:pt>
    <dgm:pt modelId="{3F9BA303-9627-4F19-A89C-393975D482B9}" type="pres">
      <dgm:prSet presAssocID="{D1ED3E3A-664F-403D-BB16-37AE63F8A714}" presName="levelTx" presStyleLbl="revTx" presStyleIdx="0" presStyleCnt="0">
        <dgm:presLayoutVars>
          <dgm:chMax val="1"/>
          <dgm:bulletEnabled val="1"/>
        </dgm:presLayoutVars>
      </dgm:prSet>
      <dgm:spPr/>
      <dgm:t>
        <a:bodyPr/>
        <a:lstStyle/>
        <a:p>
          <a:endParaRPr lang="zh-CN" altLang="en-US"/>
        </a:p>
      </dgm:t>
    </dgm:pt>
    <dgm:pt modelId="{BB1C37DB-0589-4237-B01E-51751071FAAD}" type="pres">
      <dgm:prSet presAssocID="{F4C2697C-F359-4B85-93D2-FADE3327638B}" presName="Name8" presStyleCnt="0"/>
      <dgm:spPr/>
    </dgm:pt>
    <dgm:pt modelId="{0840EDF3-FC78-41EC-9B84-ACFB581930EC}" type="pres">
      <dgm:prSet presAssocID="{F4C2697C-F359-4B85-93D2-FADE3327638B}" presName="level" presStyleLbl="node1" presStyleIdx="1" presStyleCnt="3">
        <dgm:presLayoutVars>
          <dgm:chMax val="1"/>
          <dgm:bulletEnabled val="1"/>
        </dgm:presLayoutVars>
      </dgm:prSet>
      <dgm:spPr/>
      <dgm:t>
        <a:bodyPr/>
        <a:lstStyle/>
        <a:p>
          <a:endParaRPr lang="zh-CN" altLang="en-US"/>
        </a:p>
      </dgm:t>
    </dgm:pt>
    <dgm:pt modelId="{9848B1C1-E556-43CA-B3A0-3167B4631CE6}" type="pres">
      <dgm:prSet presAssocID="{F4C2697C-F359-4B85-93D2-FADE3327638B}" presName="levelTx" presStyleLbl="revTx" presStyleIdx="0" presStyleCnt="0">
        <dgm:presLayoutVars>
          <dgm:chMax val="1"/>
          <dgm:bulletEnabled val="1"/>
        </dgm:presLayoutVars>
      </dgm:prSet>
      <dgm:spPr/>
      <dgm:t>
        <a:bodyPr/>
        <a:lstStyle/>
        <a:p>
          <a:endParaRPr lang="zh-CN" altLang="en-US"/>
        </a:p>
      </dgm:t>
    </dgm:pt>
    <dgm:pt modelId="{29546F79-4771-417E-88D3-91907B81A94A}" type="pres">
      <dgm:prSet presAssocID="{37BC3BB7-F979-4934-90E1-EE17DA4A86ED}" presName="Name8" presStyleCnt="0"/>
      <dgm:spPr/>
    </dgm:pt>
    <dgm:pt modelId="{218994EE-BDF8-43DA-BCF3-54F940305FC1}" type="pres">
      <dgm:prSet presAssocID="{37BC3BB7-F979-4934-90E1-EE17DA4A86ED}" presName="level" presStyleLbl="node1" presStyleIdx="2" presStyleCnt="3">
        <dgm:presLayoutVars>
          <dgm:chMax val="1"/>
          <dgm:bulletEnabled val="1"/>
        </dgm:presLayoutVars>
      </dgm:prSet>
      <dgm:spPr/>
      <dgm:t>
        <a:bodyPr/>
        <a:lstStyle/>
        <a:p>
          <a:endParaRPr lang="zh-CN" altLang="en-US"/>
        </a:p>
      </dgm:t>
    </dgm:pt>
    <dgm:pt modelId="{13FE3602-AA36-47C6-9641-0FA4CB8CD583}" type="pres">
      <dgm:prSet presAssocID="{37BC3BB7-F979-4934-90E1-EE17DA4A86ED}" presName="levelTx" presStyleLbl="revTx" presStyleIdx="0" presStyleCnt="0">
        <dgm:presLayoutVars>
          <dgm:chMax val="1"/>
          <dgm:bulletEnabled val="1"/>
        </dgm:presLayoutVars>
      </dgm:prSet>
      <dgm:spPr/>
      <dgm:t>
        <a:bodyPr/>
        <a:lstStyle/>
        <a:p>
          <a:endParaRPr lang="zh-CN" altLang="en-US"/>
        </a:p>
      </dgm:t>
    </dgm:pt>
  </dgm:ptLst>
  <dgm:cxnLst>
    <dgm:cxn modelId="{9B119FA1-BC53-42BB-93A1-7B81D48F6A2C}" type="presOf" srcId="{F4C2697C-F359-4B85-93D2-FADE3327638B}" destId="{0840EDF3-FC78-41EC-9B84-ACFB581930EC}" srcOrd="0" destOrd="0" presId="urn:microsoft.com/office/officeart/2005/8/layout/pyramid1"/>
    <dgm:cxn modelId="{C4ACA71C-5569-48B0-BAB0-E45E593FE1BE}" type="presOf" srcId="{F4C2697C-F359-4B85-93D2-FADE3327638B}" destId="{9848B1C1-E556-43CA-B3A0-3167B4631CE6}" srcOrd="1" destOrd="0" presId="urn:microsoft.com/office/officeart/2005/8/layout/pyramid1"/>
    <dgm:cxn modelId="{CAD903B1-D1BF-4BEF-9DE3-BC5CAA03ED34}" srcId="{669AA966-2FDF-43C7-ABCB-EDA9AC9FD927}" destId="{37BC3BB7-F979-4934-90E1-EE17DA4A86ED}" srcOrd="2" destOrd="0" parTransId="{FB2504F6-2045-4997-B3AD-672DB02A2090}" sibTransId="{2DD2AA35-BBB5-4FB0-8AE8-E896349A4FC8}"/>
    <dgm:cxn modelId="{0A6FE4CD-2E8C-48A9-B65E-DE481857DDFF}" type="presOf" srcId="{D1ED3E3A-664F-403D-BB16-37AE63F8A714}" destId="{04B7ABFC-D356-43F0-B399-DCA7F95E501C}" srcOrd="0" destOrd="0" presId="urn:microsoft.com/office/officeart/2005/8/layout/pyramid1"/>
    <dgm:cxn modelId="{B2569F60-14FC-4FAF-898E-5102C16CCE43}" type="presOf" srcId="{669AA966-2FDF-43C7-ABCB-EDA9AC9FD927}" destId="{034318D8-5E69-49AF-A8DC-81562B5CDC0A}" srcOrd="0" destOrd="0" presId="urn:microsoft.com/office/officeart/2005/8/layout/pyramid1"/>
    <dgm:cxn modelId="{DC1844C8-3D6A-4483-A150-7E7A4EF3522D}" type="presOf" srcId="{37BC3BB7-F979-4934-90E1-EE17DA4A86ED}" destId="{13FE3602-AA36-47C6-9641-0FA4CB8CD583}" srcOrd="1" destOrd="0" presId="urn:microsoft.com/office/officeart/2005/8/layout/pyramid1"/>
    <dgm:cxn modelId="{6033E9A2-5A30-4C57-8D20-0F24F9D98A96}" type="presOf" srcId="{D1ED3E3A-664F-403D-BB16-37AE63F8A714}" destId="{3F9BA303-9627-4F19-A89C-393975D482B9}" srcOrd="1" destOrd="0" presId="urn:microsoft.com/office/officeart/2005/8/layout/pyramid1"/>
    <dgm:cxn modelId="{C9EE2E61-5FA8-4C88-8C66-BC209888C2E5}" srcId="{669AA966-2FDF-43C7-ABCB-EDA9AC9FD927}" destId="{F4C2697C-F359-4B85-93D2-FADE3327638B}" srcOrd="1" destOrd="0" parTransId="{496912BB-552C-4375-8E38-4F666A0B5035}" sibTransId="{FA8B9195-4863-474C-A53F-D71FD921ACE8}"/>
    <dgm:cxn modelId="{7C31E3AB-F2D5-41ED-A27D-38ACA22B6467}" type="presOf" srcId="{37BC3BB7-F979-4934-90E1-EE17DA4A86ED}" destId="{218994EE-BDF8-43DA-BCF3-54F940305FC1}" srcOrd="0" destOrd="0" presId="urn:microsoft.com/office/officeart/2005/8/layout/pyramid1"/>
    <dgm:cxn modelId="{91C14CC2-E683-4520-A9CA-61DC8773A2B2}" srcId="{669AA966-2FDF-43C7-ABCB-EDA9AC9FD927}" destId="{D1ED3E3A-664F-403D-BB16-37AE63F8A714}" srcOrd="0" destOrd="0" parTransId="{0AD8B019-D5A0-4E8C-A636-C3CE1FAE61C5}" sibTransId="{9ACEC30D-010E-4A96-AB8D-B1365CC38DA4}"/>
    <dgm:cxn modelId="{3FFC6DF6-8B80-463D-97A7-49798E26B8F1}" type="presParOf" srcId="{034318D8-5E69-49AF-A8DC-81562B5CDC0A}" destId="{6C9461E4-229E-4300-86C1-172CCB80CBC0}" srcOrd="0" destOrd="0" presId="urn:microsoft.com/office/officeart/2005/8/layout/pyramid1"/>
    <dgm:cxn modelId="{17BED98D-3FC8-4F5A-98FF-493367590375}" type="presParOf" srcId="{6C9461E4-229E-4300-86C1-172CCB80CBC0}" destId="{04B7ABFC-D356-43F0-B399-DCA7F95E501C}" srcOrd="0" destOrd="0" presId="urn:microsoft.com/office/officeart/2005/8/layout/pyramid1"/>
    <dgm:cxn modelId="{F4E4AA03-4621-4E25-993D-E2EE0178D4A8}" type="presParOf" srcId="{6C9461E4-229E-4300-86C1-172CCB80CBC0}" destId="{3F9BA303-9627-4F19-A89C-393975D482B9}" srcOrd="1" destOrd="0" presId="urn:microsoft.com/office/officeart/2005/8/layout/pyramid1"/>
    <dgm:cxn modelId="{C3794FAF-1063-4FB2-838E-30ADB8D92521}" type="presParOf" srcId="{034318D8-5E69-49AF-A8DC-81562B5CDC0A}" destId="{BB1C37DB-0589-4237-B01E-51751071FAAD}" srcOrd="1" destOrd="0" presId="urn:microsoft.com/office/officeart/2005/8/layout/pyramid1"/>
    <dgm:cxn modelId="{FBFDB5A3-84AC-4E98-A398-7636A618C170}" type="presParOf" srcId="{BB1C37DB-0589-4237-B01E-51751071FAAD}" destId="{0840EDF3-FC78-41EC-9B84-ACFB581930EC}" srcOrd="0" destOrd="0" presId="urn:microsoft.com/office/officeart/2005/8/layout/pyramid1"/>
    <dgm:cxn modelId="{82BE2844-9351-4D77-BC4D-A993F5AAD1C0}" type="presParOf" srcId="{BB1C37DB-0589-4237-B01E-51751071FAAD}" destId="{9848B1C1-E556-43CA-B3A0-3167B4631CE6}" srcOrd="1" destOrd="0" presId="urn:microsoft.com/office/officeart/2005/8/layout/pyramid1"/>
    <dgm:cxn modelId="{D2856C32-F2F7-4553-B114-F08A76BD6258}" type="presParOf" srcId="{034318D8-5E69-49AF-A8DC-81562B5CDC0A}" destId="{29546F79-4771-417E-88D3-91907B81A94A}" srcOrd="2" destOrd="0" presId="urn:microsoft.com/office/officeart/2005/8/layout/pyramid1"/>
    <dgm:cxn modelId="{7448F0FD-E8DE-4031-8031-C6025FA87655}" type="presParOf" srcId="{29546F79-4771-417E-88D3-91907B81A94A}" destId="{218994EE-BDF8-43DA-BCF3-54F940305FC1}" srcOrd="0" destOrd="0" presId="urn:microsoft.com/office/officeart/2005/8/layout/pyramid1"/>
    <dgm:cxn modelId="{B1ACE43B-42F7-43BD-B4FE-CC44394B0700}" type="presParOf" srcId="{29546F79-4771-417E-88D3-91907B81A94A}" destId="{13FE3602-AA36-47C6-9641-0FA4CB8CD583}"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7ABFC-D356-43F0-B399-DCA7F95E501C}">
      <dsp:nvSpPr>
        <dsp:cNvPr id="0" name=""/>
        <dsp:cNvSpPr/>
      </dsp:nvSpPr>
      <dsp:spPr>
        <a:xfrm>
          <a:off x="1683634" y="0"/>
          <a:ext cx="1683634" cy="1979174"/>
        </a:xfrm>
        <a:prstGeom prst="trapezoid">
          <a:avLst>
            <a:gd name="adj"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endParaRPr lang="en-US" altLang="zh-CN" sz="2800" kern="1200" dirty="0" smtClean="0"/>
        </a:p>
        <a:p>
          <a:pPr lvl="0" algn="ctr" defTabSz="1244600">
            <a:lnSpc>
              <a:spcPct val="90000"/>
            </a:lnSpc>
            <a:spcBef>
              <a:spcPct val="0"/>
            </a:spcBef>
            <a:spcAft>
              <a:spcPct val="35000"/>
            </a:spcAft>
          </a:pPr>
          <a:r>
            <a:rPr lang="zh-CN" altLang="en-US" sz="3600" b="1" kern="1200" dirty="0" smtClean="0"/>
            <a:t>知识</a:t>
          </a:r>
          <a:endParaRPr lang="zh-CN" altLang="en-US" sz="3600" b="1" kern="1200" dirty="0"/>
        </a:p>
      </dsp:txBody>
      <dsp:txXfrm>
        <a:off x="1683634" y="0"/>
        <a:ext cx="1683634" cy="1979174"/>
      </dsp:txXfrm>
    </dsp:sp>
    <dsp:sp modelId="{0840EDF3-FC78-41EC-9B84-ACFB581930EC}">
      <dsp:nvSpPr>
        <dsp:cNvPr id="0" name=""/>
        <dsp:cNvSpPr/>
      </dsp:nvSpPr>
      <dsp:spPr>
        <a:xfrm>
          <a:off x="841817" y="1979174"/>
          <a:ext cx="3367269" cy="1979174"/>
        </a:xfrm>
        <a:prstGeom prst="trapezoid">
          <a:avLst>
            <a:gd name="adj" fmla="val 42534"/>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altLang="zh-CN" sz="3600" kern="1200" dirty="0" smtClean="0"/>
        </a:p>
        <a:p>
          <a:pPr lvl="0" algn="ctr" defTabSz="1600200">
            <a:lnSpc>
              <a:spcPct val="90000"/>
            </a:lnSpc>
            <a:spcBef>
              <a:spcPct val="0"/>
            </a:spcBef>
            <a:spcAft>
              <a:spcPct val="35000"/>
            </a:spcAft>
          </a:pPr>
          <a:r>
            <a:rPr lang="zh-CN" altLang="en-US" sz="3600" b="1" kern="1200" dirty="0" smtClean="0"/>
            <a:t>信息分析</a:t>
          </a:r>
          <a:endParaRPr lang="zh-CN" altLang="en-US" sz="3600" b="1" kern="1200" dirty="0"/>
        </a:p>
      </dsp:txBody>
      <dsp:txXfrm>
        <a:off x="1431089" y="1979174"/>
        <a:ext cx="2188725" cy="1979174"/>
      </dsp:txXfrm>
    </dsp:sp>
    <dsp:sp modelId="{218994EE-BDF8-43DA-BCF3-54F940305FC1}">
      <dsp:nvSpPr>
        <dsp:cNvPr id="0" name=""/>
        <dsp:cNvSpPr/>
      </dsp:nvSpPr>
      <dsp:spPr>
        <a:xfrm>
          <a:off x="0" y="3958348"/>
          <a:ext cx="5050904" cy="1979174"/>
        </a:xfrm>
        <a:prstGeom prst="trapezoid">
          <a:avLst>
            <a:gd name="adj" fmla="val 42534"/>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1778000">
            <a:lnSpc>
              <a:spcPct val="90000"/>
            </a:lnSpc>
            <a:spcBef>
              <a:spcPct val="0"/>
            </a:spcBef>
            <a:spcAft>
              <a:spcPct val="35000"/>
            </a:spcAft>
          </a:pPr>
          <a:r>
            <a:rPr lang="zh-CN" altLang="en-US" sz="4000" b="1" kern="1200" dirty="0" smtClean="0"/>
            <a:t>数据提取</a:t>
          </a:r>
          <a:endParaRPr lang="zh-CN" altLang="en-US" sz="4000" b="1" kern="1200" dirty="0"/>
        </a:p>
      </dsp:txBody>
      <dsp:txXfrm>
        <a:off x="883908" y="3958348"/>
        <a:ext cx="3283087" cy="197917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3D4AD-6E29-4C9A-B607-6475BA2B923B}" type="datetimeFigureOut">
              <a:rPr lang="zh-CN" altLang="en-US" smtClean="0"/>
              <a:t>2015/3/17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A91A1-9BDE-4924-9E4D-082CC7942160}" type="slidenum">
              <a:rPr lang="zh-CN" altLang="en-US" smtClean="0"/>
              <a:t>‹#›</a:t>
            </a:fld>
            <a:endParaRPr lang="zh-CN" altLang="en-US"/>
          </a:p>
        </p:txBody>
      </p:sp>
    </p:spTree>
    <p:extLst>
      <p:ext uri="{BB962C8B-B14F-4D97-AF65-F5344CB8AC3E}">
        <p14:creationId xmlns:p14="http://schemas.microsoft.com/office/powerpoint/2010/main" val="2082180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8A91A1-9BDE-4924-9E4D-082CC7942160}" type="slidenum">
              <a:rPr lang="zh-CN" altLang="en-US" smtClean="0"/>
              <a:t>8</a:t>
            </a:fld>
            <a:endParaRPr lang="zh-CN" altLang="en-US"/>
          </a:p>
        </p:txBody>
      </p:sp>
    </p:spTree>
    <p:extLst>
      <p:ext uri="{BB962C8B-B14F-4D97-AF65-F5344CB8AC3E}">
        <p14:creationId xmlns:p14="http://schemas.microsoft.com/office/powerpoint/2010/main" val="17852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800" b="1" dirty="0" smtClean="0">
                <a:solidFill>
                  <a:schemeClr val="bg1"/>
                </a:solidFill>
              </a:rPr>
              <a:t>如何做好网站数据分析</a:t>
            </a:r>
            <a:endParaRPr lang="zh-CN" altLang="en-US" sz="4800" b="1" dirty="0">
              <a:solidFill>
                <a:schemeClr val="bg1"/>
              </a:solidFill>
            </a:endParaRPr>
          </a:p>
        </p:txBody>
      </p:sp>
    </p:spTree>
    <p:extLst>
      <p:ext uri="{BB962C8B-B14F-4D97-AF65-F5344CB8AC3E}">
        <p14:creationId xmlns:p14="http://schemas.microsoft.com/office/powerpoint/2010/main" val="333746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smtClean="0"/>
              <a:t>第三方数据数据资源运用</a:t>
            </a:r>
            <a:endParaRPr lang="zh-CN" altLang="en-US" sz="3600" b="1" dirty="0"/>
          </a:p>
        </p:txBody>
      </p:sp>
      <p:sp>
        <p:nvSpPr>
          <p:cNvPr id="3" name="内容占位符 2"/>
          <p:cNvSpPr>
            <a:spLocks noGrp="1"/>
          </p:cNvSpPr>
          <p:nvPr>
            <p:ph idx="1"/>
          </p:nvPr>
        </p:nvSpPr>
        <p:spPr>
          <a:xfrm>
            <a:off x="457200" y="1600200"/>
            <a:ext cx="2890664" cy="4525963"/>
          </a:xfrm>
        </p:spPr>
        <p:txBody>
          <a:bodyPr>
            <a:normAutofit fontScale="77500" lnSpcReduction="20000"/>
          </a:bodyPr>
          <a:lstStyle/>
          <a:p>
            <a:r>
              <a:rPr lang="zh-CN" altLang="en-US" b="1" dirty="0" smtClean="0"/>
              <a:t>宏观：</a:t>
            </a:r>
            <a:r>
              <a:rPr lang="zh-CN" altLang="en-US" sz="2600" dirty="0" smtClean="0"/>
              <a:t>宏观经济与互联网行业发展</a:t>
            </a:r>
            <a:endParaRPr lang="en-US" altLang="zh-CN" sz="2600" dirty="0" smtClean="0"/>
          </a:p>
          <a:p>
            <a:r>
              <a:rPr lang="zh-CN" altLang="en-US" b="1" dirty="0" smtClean="0"/>
              <a:t>消费者：</a:t>
            </a:r>
            <a:r>
              <a:rPr lang="zh-CN" altLang="en-US" sz="3100" dirty="0" smtClean="0"/>
              <a:t>用户生活形态与媒介习惯</a:t>
            </a:r>
            <a:endParaRPr lang="en-US" altLang="zh-CN" sz="3100" dirty="0" smtClean="0"/>
          </a:p>
          <a:p>
            <a:r>
              <a:rPr lang="zh-CN" altLang="en-US" b="1" dirty="0" smtClean="0"/>
              <a:t>互联网：</a:t>
            </a:r>
            <a:r>
              <a:rPr lang="zh-CN" altLang="en-US" sz="3100" dirty="0" smtClean="0"/>
              <a:t>互联网使用行为与特征</a:t>
            </a:r>
            <a:endParaRPr lang="en-US" altLang="zh-CN" sz="3100" dirty="0" smtClean="0"/>
          </a:p>
          <a:p>
            <a:r>
              <a:rPr lang="zh-CN" altLang="en-US" b="1" dirty="0" smtClean="0"/>
              <a:t>网络产品：</a:t>
            </a:r>
            <a:r>
              <a:rPr lang="zh-CN" altLang="en-US" sz="3100" dirty="0" smtClean="0"/>
              <a:t>产品使用和竞争分析</a:t>
            </a:r>
            <a:endParaRPr lang="en-US" altLang="zh-CN" sz="3100" dirty="0" smtClean="0"/>
          </a:p>
          <a:p>
            <a:r>
              <a:rPr lang="zh-CN" altLang="en-US" b="1" dirty="0"/>
              <a:t>竞争</a:t>
            </a:r>
            <a:r>
              <a:rPr lang="zh-CN" altLang="en-US" b="1" dirty="0" smtClean="0"/>
              <a:t>对手</a:t>
            </a:r>
            <a:r>
              <a:rPr lang="zh-CN" altLang="en-US" dirty="0" smtClean="0"/>
              <a:t>：</a:t>
            </a:r>
            <a:r>
              <a:rPr lang="zh-CN" altLang="en-US" sz="3100" dirty="0" smtClean="0"/>
              <a:t>同行业网站与特点</a:t>
            </a:r>
            <a:endParaRPr lang="en-US" altLang="zh-CN" sz="3100" dirty="0" smtClean="0"/>
          </a:p>
        </p:txBody>
      </p:sp>
      <p:sp>
        <p:nvSpPr>
          <p:cNvPr id="5" name="TextBox 4"/>
          <p:cNvSpPr txBox="1"/>
          <p:nvPr/>
        </p:nvSpPr>
        <p:spPr>
          <a:xfrm>
            <a:off x="4355976" y="1628800"/>
            <a:ext cx="3888432" cy="3908762"/>
          </a:xfrm>
          <a:prstGeom prst="rect">
            <a:avLst/>
          </a:prstGeom>
          <a:noFill/>
        </p:spPr>
        <p:txBody>
          <a:bodyPr wrap="square" rtlCol="0">
            <a:spAutoFit/>
          </a:bodyPr>
          <a:lstStyle/>
          <a:p>
            <a:r>
              <a:rPr lang="zh-CN" altLang="en-US" sz="2000" b="1" dirty="0" smtClean="0"/>
              <a:t>宏观经济：</a:t>
            </a:r>
            <a:r>
              <a:rPr lang="zh-CN" altLang="en-US" sz="2000" dirty="0" smtClean="0"/>
              <a:t>国家统计局</a:t>
            </a:r>
            <a:endParaRPr lang="en-US" altLang="zh-CN" sz="2000" dirty="0" smtClean="0"/>
          </a:p>
          <a:p>
            <a:r>
              <a:rPr lang="zh-CN" altLang="en-US" sz="2000" b="1" dirty="0" smtClean="0"/>
              <a:t>互联网行业发展：</a:t>
            </a:r>
            <a:r>
              <a:rPr lang="en-US" altLang="zh-CN" sz="2000" dirty="0" smtClean="0"/>
              <a:t>CNNIC,</a:t>
            </a:r>
            <a:r>
              <a:rPr lang="zh-CN" altLang="en-US" sz="2000" dirty="0" smtClean="0"/>
              <a:t>中科三方</a:t>
            </a:r>
            <a:endParaRPr lang="en-US" altLang="zh-CN" sz="2000" dirty="0" smtClean="0"/>
          </a:p>
          <a:p>
            <a:r>
              <a:rPr lang="zh-CN" altLang="en-US" sz="2000" b="1" dirty="0" smtClean="0"/>
              <a:t>消费者：</a:t>
            </a:r>
            <a:r>
              <a:rPr lang="zh-CN" altLang="en-US" sz="2000" dirty="0" smtClean="0"/>
              <a:t>新生代，艾瑞咨询，网民调研</a:t>
            </a:r>
            <a:endParaRPr lang="en-US" altLang="zh-CN" sz="2000" dirty="0" smtClean="0"/>
          </a:p>
          <a:p>
            <a:r>
              <a:rPr lang="zh-CN" altLang="en-US" sz="2000" b="1" dirty="0" smtClean="0"/>
              <a:t>互联网：</a:t>
            </a:r>
            <a:r>
              <a:rPr lang="zh-CN" altLang="en-US" sz="2000" dirty="0" smtClean="0"/>
              <a:t>艾瑞，奥维，新生</a:t>
            </a:r>
            <a:r>
              <a:rPr lang="en-US" altLang="zh-CN" sz="2000" dirty="0" smtClean="0"/>
              <a:t>CMMS</a:t>
            </a:r>
            <a:r>
              <a:rPr lang="zh-CN" altLang="en-US" sz="2000" dirty="0" smtClean="0"/>
              <a:t>，</a:t>
            </a:r>
            <a:r>
              <a:rPr lang="en-US" altLang="zh-CN" sz="2000" dirty="0" smtClean="0"/>
              <a:t>Comscore</a:t>
            </a:r>
          </a:p>
          <a:p>
            <a:r>
              <a:rPr lang="zh-CN" altLang="en-US" sz="2000" b="1" dirty="0"/>
              <a:t>网络</a:t>
            </a:r>
            <a:r>
              <a:rPr lang="zh-CN" altLang="en-US" sz="2000" b="1" dirty="0" smtClean="0"/>
              <a:t>产品</a:t>
            </a:r>
            <a:r>
              <a:rPr lang="zh-CN" altLang="en-US" sz="2000" b="1" dirty="0" smtClean="0">
                <a:sym typeface="Wingdings" pitchFamily="2" charset="2"/>
              </a:rPr>
              <a:t>：</a:t>
            </a:r>
            <a:r>
              <a:rPr lang="zh-CN" altLang="en-US" sz="2000" dirty="0" smtClean="0">
                <a:sym typeface="Wingdings" pitchFamily="2" charset="2"/>
              </a:rPr>
              <a:t>（艾瑞，中怡康，奥维，尼尔森）第三方研究报告，产品专项报告，第三方数据监控。</a:t>
            </a:r>
            <a:endParaRPr lang="en-US" altLang="zh-CN" sz="2000" dirty="0" smtClean="0">
              <a:sym typeface="Wingdings" pitchFamily="2" charset="2"/>
            </a:endParaRPr>
          </a:p>
          <a:p>
            <a:r>
              <a:rPr lang="zh-CN" altLang="en-US" sz="2000" b="1" dirty="0">
                <a:sym typeface="Wingdings" pitchFamily="2" charset="2"/>
              </a:rPr>
              <a:t>竞争</a:t>
            </a:r>
            <a:r>
              <a:rPr lang="zh-CN" altLang="en-US" sz="2000" b="1" dirty="0" smtClean="0">
                <a:sym typeface="Wingdings" pitchFamily="2" charset="2"/>
              </a:rPr>
              <a:t>对手：</a:t>
            </a:r>
            <a:r>
              <a:rPr lang="zh-CN" altLang="en-US" sz="2000" dirty="0" smtClean="0">
                <a:sym typeface="Wingdings" pitchFamily="2" charset="2"/>
              </a:rPr>
              <a:t>麦肯锡，艾瑞，中怡康，奥维，尼尔森</a:t>
            </a:r>
            <a:endParaRPr lang="en-US" altLang="zh-CN" sz="2000" dirty="0" smtClean="0"/>
          </a:p>
        </p:txBody>
      </p:sp>
    </p:spTree>
    <p:extLst>
      <p:ext uri="{BB962C8B-B14F-4D97-AF65-F5344CB8AC3E}">
        <p14:creationId xmlns:p14="http://schemas.microsoft.com/office/powerpoint/2010/main" val="267688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smtClean="0"/>
              <a:t>案例分析</a:t>
            </a:r>
            <a:r>
              <a:rPr lang="en-US" altLang="zh-CN" sz="3600" b="1" dirty="0" smtClean="0"/>
              <a:t>—SEO</a:t>
            </a:r>
            <a:r>
              <a:rPr lang="zh-CN" altLang="en-US" sz="3600" b="1" dirty="0" smtClean="0"/>
              <a:t>流量分析</a:t>
            </a:r>
            <a:endParaRPr lang="zh-CN" altLang="en-US" sz="3600" b="1" dirty="0"/>
          </a:p>
        </p:txBody>
      </p:sp>
      <p:sp>
        <p:nvSpPr>
          <p:cNvPr id="3" name="内容占位符 2"/>
          <p:cNvSpPr>
            <a:spLocks noGrp="1"/>
          </p:cNvSpPr>
          <p:nvPr>
            <p:ph idx="1"/>
          </p:nvPr>
        </p:nvSpPr>
        <p:spPr/>
        <p:txBody>
          <a:bodyPr>
            <a:normAutofit/>
          </a:bodyPr>
          <a:lstStyle/>
          <a:p>
            <a:r>
              <a:rPr lang="en-US" altLang="zh-CN" b="1" dirty="0" smtClean="0"/>
              <a:t>SEO</a:t>
            </a:r>
            <a:r>
              <a:rPr lang="zh-CN" altLang="en-US" b="1" dirty="0" smtClean="0"/>
              <a:t>流量分析</a:t>
            </a:r>
            <a:endParaRPr lang="en-US" altLang="zh-CN" b="1" dirty="0" smtClean="0"/>
          </a:p>
          <a:p>
            <a:pPr marL="0" indent="0">
              <a:buNone/>
            </a:pPr>
            <a:r>
              <a:rPr lang="zh-CN" altLang="en-US" dirty="0" smtClean="0"/>
              <a:t>  关键词分析</a:t>
            </a:r>
            <a:endParaRPr lang="en-US" altLang="zh-CN" dirty="0"/>
          </a:p>
          <a:p>
            <a:pPr marL="0" indent="0">
              <a:buNone/>
            </a:pPr>
            <a:r>
              <a:rPr lang="zh-CN" altLang="en-US" dirty="0" smtClean="0"/>
              <a:t>  排名分析</a:t>
            </a:r>
            <a:endParaRPr lang="en-US" altLang="zh-CN" dirty="0" smtClean="0"/>
          </a:p>
          <a:p>
            <a:pPr marL="0" indent="0">
              <a:buNone/>
            </a:pPr>
            <a:r>
              <a:rPr lang="zh-CN" altLang="en-US" dirty="0" smtClean="0"/>
              <a:t>  访问</a:t>
            </a:r>
            <a:r>
              <a:rPr lang="zh-CN" altLang="en-US" dirty="0"/>
              <a:t>量</a:t>
            </a:r>
            <a:r>
              <a:rPr lang="zh-CN" altLang="en-US" dirty="0" smtClean="0"/>
              <a:t>分析</a:t>
            </a:r>
            <a:endParaRPr lang="en-US" altLang="zh-CN" dirty="0" smtClean="0"/>
          </a:p>
          <a:p>
            <a:pPr marL="0" indent="0">
              <a:buNone/>
            </a:pPr>
            <a:r>
              <a:rPr lang="zh-CN" altLang="en-US" dirty="0" smtClean="0"/>
              <a:t>  转化率分析</a:t>
            </a:r>
            <a:endParaRPr lang="en-US" altLang="zh-CN" dirty="0" smtClean="0"/>
          </a:p>
          <a:p>
            <a:pPr marL="0" indent="0">
              <a:buNone/>
            </a:pPr>
            <a:r>
              <a:rPr lang="zh-CN" altLang="en-US" dirty="0" smtClean="0"/>
              <a:t>  爬虫登陆页</a:t>
            </a:r>
            <a:endParaRPr lang="en-US" altLang="zh-CN" dirty="0" smtClean="0"/>
          </a:p>
          <a:p>
            <a:pPr marL="0" indent="0">
              <a:buNone/>
            </a:pPr>
            <a:r>
              <a:rPr lang="zh-CN" altLang="en-US" dirty="0" smtClean="0"/>
              <a:t>  爬虫访问页分析</a:t>
            </a:r>
            <a:endParaRPr lang="zh-CN" altLang="en-US" dirty="0"/>
          </a:p>
        </p:txBody>
      </p:sp>
    </p:spTree>
    <p:extLst>
      <p:ext uri="{BB962C8B-B14F-4D97-AF65-F5344CB8AC3E}">
        <p14:creationId xmlns:p14="http://schemas.microsoft.com/office/powerpoint/2010/main" val="6445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3645024"/>
            <a:ext cx="4154307" cy="2592288"/>
          </a:xfrm>
          <a:prstGeom prst="rect">
            <a:avLst/>
          </a:prstGeom>
        </p:spPr>
      </p:pic>
      <p:sp>
        <p:nvSpPr>
          <p:cNvPr id="2" name="标题 1"/>
          <p:cNvSpPr>
            <a:spLocks noGrp="1"/>
          </p:cNvSpPr>
          <p:nvPr>
            <p:ph type="title"/>
          </p:nvPr>
        </p:nvSpPr>
        <p:spPr/>
        <p:txBody>
          <a:bodyPr>
            <a:normAutofit/>
          </a:bodyPr>
          <a:lstStyle/>
          <a:p>
            <a:pPr algn="l"/>
            <a:r>
              <a:rPr lang="zh-CN" altLang="en-US" sz="3600" b="1" dirty="0" smtClean="0"/>
              <a:t>目录</a:t>
            </a:r>
            <a:endParaRPr lang="zh-CN" altLang="en-US" sz="3600" b="1" dirty="0"/>
          </a:p>
        </p:txBody>
      </p:sp>
      <p:sp>
        <p:nvSpPr>
          <p:cNvPr id="3" name="内容占位符 2"/>
          <p:cNvSpPr>
            <a:spLocks noGrp="1"/>
          </p:cNvSpPr>
          <p:nvPr>
            <p:ph idx="1"/>
          </p:nvPr>
        </p:nvSpPr>
        <p:spPr/>
        <p:txBody>
          <a:bodyPr/>
          <a:lstStyle/>
          <a:p>
            <a:r>
              <a:rPr lang="zh-CN" altLang="en-US" dirty="0" smtClean="0"/>
              <a:t>为什么要做网站数据分析</a:t>
            </a:r>
            <a:endParaRPr lang="en-US" altLang="zh-CN" dirty="0" smtClean="0"/>
          </a:p>
          <a:p>
            <a:r>
              <a:rPr lang="zh-CN" altLang="en-US" dirty="0" smtClean="0"/>
              <a:t>网站数据分析流程</a:t>
            </a:r>
            <a:endParaRPr lang="en-US" altLang="zh-CN" dirty="0" smtClean="0"/>
          </a:p>
          <a:p>
            <a:r>
              <a:rPr lang="zh-CN" altLang="en-US" dirty="0" smtClean="0"/>
              <a:t>网站数据分析指标</a:t>
            </a:r>
            <a:endParaRPr lang="en-US" altLang="zh-CN" dirty="0" smtClean="0"/>
          </a:p>
          <a:p>
            <a:r>
              <a:rPr lang="zh-CN" altLang="en-US" dirty="0" smtClean="0"/>
              <a:t>网站数据分析工具</a:t>
            </a:r>
            <a:endParaRPr lang="en-US" altLang="zh-CN" dirty="0" smtClean="0"/>
          </a:p>
          <a:p>
            <a:r>
              <a:rPr lang="zh-CN" altLang="en-US" dirty="0" smtClean="0"/>
              <a:t>收集网站数据方法</a:t>
            </a:r>
            <a:endParaRPr lang="en-US" altLang="zh-CN" dirty="0" smtClean="0"/>
          </a:p>
          <a:p>
            <a:r>
              <a:rPr lang="zh-CN" altLang="en-US" dirty="0" smtClean="0"/>
              <a:t>第三方数据资源</a:t>
            </a:r>
            <a:endParaRPr lang="en-US" altLang="zh-CN" dirty="0" smtClean="0"/>
          </a:p>
          <a:p>
            <a:r>
              <a:rPr lang="zh-CN" altLang="en-US" dirty="0"/>
              <a:t>案例分析</a:t>
            </a:r>
            <a:endParaRPr lang="en-US" altLang="zh-CN" dirty="0"/>
          </a:p>
          <a:p>
            <a:endParaRPr lang="zh-CN" altLang="en-US" dirty="0"/>
          </a:p>
        </p:txBody>
      </p:sp>
    </p:spTree>
    <p:extLst>
      <p:ext uri="{BB962C8B-B14F-4D97-AF65-F5344CB8AC3E}">
        <p14:creationId xmlns:p14="http://schemas.microsoft.com/office/powerpoint/2010/main" val="226390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为什么</a:t>
            </a:r>
            <a:r>
              <a:rPr lang="zh-CN" altLang="en-US" sz="3600" b="1" dirty="0"/>
              <a:t>要</a:t>
            </a:r>
            <a:r>
              <a:rPr lang="zh-CN" altLang="en-US" sz="3600" b="1" dirty="0" smtClean="0"/>
              <a:t>做网站数据分析</a:t>
            </a:r>
            <a:r>
              <a:rPr lang="en-US" altLang="zh-CN" sz="3600" b="1" dirty="0" smtClean="0"/>
              <a:t>—Why</a:t>
            </a:r>
            <a:endParaRPr lang="zh-CN" altLang="en-US" sz="3600" b="1" dirty="0"/>
          </a:p>
        </p:txBody>
      </p:sp>
      <p:sp>
        <p:nvSpPr>
          <p:cNvPr id="3" name="内容占位符 2"/>
          <p:cNvSpPr>
            <a:spLocks noGrp="1"/>
          </p:cNvSpPr>
          <p:nvPr>
            <p:ph idx="1"/>
          </p:nvPr>
        </p:nvSpPr>
        <p:spPr>
          <a:xfrm>
            <a:off x="457200" y="1196752"/>
            <a:ext cx="8229600" cy="4929411"/>
          </a:xfrm>
        </p:spPr>
        <p:txBody>
          <a:bodyPr>
            <a:normAutofit/>
          </a:bodyPr>
          <a:lstStyle/>
          <a:p>
            <a:r>
              <a:rPr lang="zh-CN" altLang="en-US" sz="2000" dirty="0" smtClean="0"/>
              <a:t>你知道每天、每个月有</a:t>
            </a:r>
            <a:r>
              <a:rPr lang="zh-CN" altLang="en-US" sz="2000" b="1" dirty="0" smtClean="0">
                <a:solidFill>
                  <a:srgbClr val="FF0000"/>
                </a:solidFill>
              </a:rPr>
              <a:t>多少人访问</a:t>
            </a:r>
            <a:r>
              <a:rPr lang="zh-CN" altLang="en-US" sz="2000" dirty="0" smtClean="0"/>
              <a:t>你的网站吗？</a:t>
            </a:r>
            <a:endParaRPr lang="en-US" altLang="zh-CN" sz="2000" dirty="0" smtClean="0"/>
          </a:p>
          <a:p>
            <a:r>
              <a:rPr lang="zh-CN" altLang="en-US" sz="2000" dirty="0" smtClean="0"/>
              <a:t>你的网站在一天当中</a:t>
            </a:r>
            <a:r>
              <a:rPr lang="zh-CN" altLang="en-US" sz="2000" b="1" dirty="0" smtClean="0">
                <a:solidFill>
                  <a:srgbClr val="FF0000"/>
                </a:solidFill>
              </a:rPr>
              <a:t>哪个时段</a:t>
            </a:r>
            <a:r>
              <a:rPr lang="zh-CN" altLang="en-US" sz="2000" dirty="0" smtClean="0"/>
              <a:t>来的人最多？</a:t>
            </a:r>
            <a:endParaRPr lang="en-US" altLang="zh-CN" sz="2000" dirty="0" smtClean="0"/>
          </a:p>
          <a:p>
            <a:r>
              <a:rPr lang="zh-CN" altLang="en-US" sz="2000" dirty="0"/>
              <a:t>你</a:t>
            </a:r>
            <a:r>
              <a:rPr lang="zh-CN" altLang="en-US" sz="2000" dirty="0" smtClean="0"/>
              <a:t>知道你的</a:t>
            </a:r>
            <a:r>
              <a:rPr lang="zh-CN" altLang="en-US" sz="2000" b="1" dirty="0" smtClean="0">
                <a:solidFill>
                  <a:srgbClr val="FF0000"/>
                </a:solidFill>
              </a:rPr>
              <a:t>访问者从哪来</a:t>
            </a:r>
            <a:r>
              <a:rPr lang="zh-CN" altLang="en-US" sz="2000" dirty="0" smtClean="0"/>
              <a:t>吗？</a:t>
            </a:r>
            <a:endParaRPr lang="en-US" altLang="zh-CN" sz="2000" dirty="0" smtClean="0"/>
          </a:p>
          <a:p>
            <a:r>
              <a:rPr lang="zh-CN" altLang="en-US" sz="2000" dirty="0"/>
              <a:t>你</a:t>
            </a:r>
            <a:r>
              <a:rPr lang="zh-CN" altLang="en-US" sz="2000" dirty="0" smtClean="0"/>
              <a:t>知道从</a:t>
            </a:r>
            <a:r>
              <a:rPr lang="zh-CN" altLang="en-US" sz="2000" b="1" dirty="0" smtClean="0">
                <a:solidFill>
                  <a:srgbClr val="FF0000"/>
                </a:solidFill>
              </a:rPr>
              <a:t>哪个渠道</a:t>
            </a:r>
            <a:r>
              <a:rPr lang="zh-CN" altLang="en-US" sz="2000" dirty="0" smtClean="0"/>
              <a:t>来的访问者对你最有用吗？</a:t>
            </a:r>
            <a:endParaRPr lang="en-US" altLang="zh-CN" sz="2000" dirty="0" smtClean="0"/>
          </a:p>
          <a:p>
            <a:r>
              <a:rPr lang="zh-CN" altLang="en-US" sz="2000" dirty="0" smtClean="0"/>
              <a:t>如果你的网站</a:t>
            </a:r>
            <a:r>
              <a:rPr lang="zh-CN" altLang="en-US" sz="2000" b="1" dirty="0" smtClean="0">
                <a:solidFill>
                  <a:srgbClr val="FF0000"/>
                </a:solidFill>
              </a:rPr>
              <a:t>流量减少了</a:t>
            </a:r>
            <a:r>
              <a:rPr lang="zh-CN" altLang="en-US" sz="2000" dirty="0" smtClean="0"/>
              <a:t>，哪些人不来了？为什么？</a:t>
            </a:r>
            <a:endParaRPr lang="en-US" altLang="zh-CN" sz="2000" dirty="0" smtClean="0"/>
          </a:p>
          <a:p>
            <a:r>
              <a:rPr lang="zh-CN" altLang="en-US" sz="2000" dirty="0" smtClean="0"/>
              <a:t>如果</a:t>
            </a:r>
            <a:r>
              <a:rPr lang="zh-CN" altLang="en-US" sz="2000" b="1" dirty="0" smtClean="0">
                <a:solidFill>
                  <a:srgbClr val="FF0000"/>
                </a:solidFill>
              </a:rPr>
              <a:t>流量增加了</a:t>
            </a:r>
            <a:r>
              <a:rPr lang="zh-CN" altLang="en-US" sz="2000" dirty="0" smtClean="0"/>
              <a:t>，多出来的人是从哪来的？为什么？</a:t>
            </a:r>
            <a:endParaRPr lang="en-US" altLang="zh-CN" sz="2000" dirty="0" smtClean="0"/>
          </a:p>
          <a:p>
            <a:r>
              <a:rPr lang="zh-CN" altLang="en-US" sz="2000" dirty="0"/>
              <a:t>你花</a:t>
            </a:r>
            <a:r>
              <a:rPr lang="zh-CN" altLang="en-US" sz="2000" dirty="0" smtClean="0"/>
              <a:t>在推广上的钱，真的</a:t>
            </a:r>
            <a:r>
              <a:rPr lang="zh-CN" altLang="en-US" sz="2000" b="1" dirty="0" smtClean="0">
                <a:solidFill>
                  <a:srgbClr val="FF0000"/>
                </a:solidFill>
              </a:rPr>
              <a:t>达到预期目标</a:t>
            </a:r>
            <a:r>
              <a:rPr lang="zh-CN" altLang="en-US" sz="2000" dirty="0" smtClean="0"/>
              <a:t>了吗？</a:t>
            </a:r>
            <a:endParaRPr lang="en-US" altLang="zh-CN" sz="2000" dirty="0" smtClean="0"/>
          </a:p>
          <a:p>
            <a:r>
              <a:rPr lang="zh-CN" altLang="en-US" sz="2000" dirty="0"/>
              <a:t>你花</a:t>
            </a:r>
            <a:r>
              <a:rPr lang="zh-CN" altLang="en-US" sz="2000" dirty="0" smtClean="0"/>
              <a:t>在推广上的钱是用在</a:t>
            </a:r>
            <a:r>
              <a:rPr lang="zh-CN" altLang="en-US" sz="2000" b="1" dirty="0" smtClean="0">
                <a:solidFill>
                  <a:srgbClr val="FF0000"/>
                </a:solidFill>
              </a:rPr>
              <a:t>吸引新访客</a:t>
            </a:r>
            <a:r>
              <a:rPr lang="zh-CN" altLang="en-US" sz="2000" dirty="0" smtClean="0"/>
              <a:t>，还是</a:t>
            </a:r>
            <a:r>
              <a:rPr lang="zh-CN" altLang="en-US" sz="2000" b="1" dirty="0" smtClean="0">
                <a:solidFill>
                  <a:srgbClr val="FF0000"/>
                </a:solidFill>
              </a:rPr>
              <a:t>用在旧访客</a:t>
            </a:r>
            <a:r>
              <a:rPr lang="zh-CN" altLang="en-US" sz="2000" dirty="0" smtClean="0"/>
              <a:t>身上了？</a:t>
            </a:r>
            <a:endParaRPr lang="en-US" altLang="zh-CN" sz="2000" dirty="0" smtClean="0"/>
          </a:p>
          <a:p>
            <a:r>
              <a:rPr lang="zh-CN" altLang="en-US" sz="1800" dirty="0"/>
              <a:t>当</a:t>
            </a:r>
            <a:r>
              <a:rPr lang="zh-CN" altLang="en-US" sz="1800" dirty="0" smtClean="0"/>
              <a:t>你的设计师</a:t>
            </a:r>
            <a:r>
              <a:rPr lang="zh-CN" altLang="en-US" sz="1800" b="1" dirty="0" smtClean="0">
                <a:solidFill>
                  <a:srgbClr val="FF0000"/>
                </a:solidFill>
              </a:rPr>
              <a:t>改动了网站的设计</a:t>
            </a:r>
            <a:r>
              <a:rPr lang="zh-CN" altLang="en-US" sz="1800" dirty="0" smtClean="0"/>
              <a:t>，真的让人觉得</a:t>
            </a:r>
            <a:r>
              <a:rPr lang="zh-CN" altLang="en-US" sz="1800" b="1" dirty="0" smtClean="0">
                <a:solidFill>
                  <a:srgbClr val="FF0000"/>
                </a:solidFill>
              </a:rPr>
              <a:t>方便、提高效率</a:t>
            </a:r>
            <a:r>
              <a:rPr lang="zh-CN" altLang="en-US" sz="1800" dirty="0" smtClean="0"/>
              <a:t>了吗？</a:t>
            </a:r>
            <a:endParaRPr lang="en-US" altLang="zh-CN" sz="1800" dirty="0" smtClean="0"/>
          </a:p>
          <a:p>
            <a:r>
              <a:rPr lang="zh-CN" altLang="en-US" sz="2000" dirty="0" smtClean="0"/>
              <a:t>你知道你</a:t>
            </a:r>
            <a:r>
              <a:rPr lang="zh-CN" altLang="en-US" sz="2000" b="1" dirty="0" smtClean="0">
                <a:solidFill>
                  <a:srgbClr val="FF0000"/>
                </a:solidFill>
              </a:rPr>
              <a:t>最赚钱的那些产品</a:t>
            </a:r>
            <a:r>
              <a:rPr lang="zh-CN" altLang="en-US" sz="2000" dirty="0" smtClean="0"/>
              <a:t>，应该</a:t>
            </a:r>
            <a:r>
              <a:rPr lang="zh-CN" altLang="en-US" sz="2000" b="1" dirty="0" smtClean="0">
                <a:solidFill>
                  <a:srgbClr val="FF0000"/>
                </a:solidFill>
              </a:rPr>
              <a:t>放在网站的什么位置</a:t>
            </a:r>
            <a:r>
              <a:rPr lang="zh-CN" altLang="en-US" sz="2000" dirty="0" smtClean="0"/>
              <a:t>吗？</a:t>
            </a:r>
            <a:endParaRPr lang="en-US" altLang="zh-CN" sz="2000" dirty="0" smtClean="0"/>
          </a:p>
          <a:p>
            <a:r>
              <a:rPr lang="zh-CN" altLang="en-US" sz="2000" dirty="0"/>
              <a:t>你</a:t>
            </a:r>
            <a:r>
              <a:rPr lang="zh-CN" altLang="en-US" sz="2000" dirty="0" smtClean="0"/>
              <a:t>知道你的访客，都是</a:t>
            </a:r>
            <a:r>
              <a:rPr lang="zh-CN" altLang="en-US" sz="2000" b="1" dirty="0" smtClean="0">
                <a:solidFill>
                  <a:srgbClr val="FF0000"/>
                </a:solidFill>
              </a:rPr>
              <a:t>在网站的哪些地方离开</a:t>
            </a:r>
            <a:r>
              <a:rPr lang="zh-CN" altLang="en-US" sz="2000" dirty="0" smtClean="0"/>
              <a:t>的吗？你能做些什么？</a:t>
            </a:r>
            <a:endParaRPr lang="en-US" altLang="zh-CN" sz="2000" dirty="0" smtClean="0"/>
          </a:p>
          <a:p>
            <a:r>
              <a:rPr lang="zh-CN" altLang="en-US" sz="2000" dirty="0" smtClean="0"/>
              <a:t>你知道你的访客都在你的网站找些什么吗？网站能帮他们</a:t>
            </a:r>
            <a:r>
              <a:rPr lang="zh-CN" altLang="en-US" sz="2000" b="1" dirty="0" smtClean="0">
                <a:solidFill>
                  <a:srgbClr val="FF0000"/>
                </a:solidFill>
              </a:rPr>
              <a:t>顺利找到</a:t>
            </a:r>
            <a:r>
              <a:rPr lang="zh-CN" altLang="en-US" sz="2000" dirty="0" smtClean="0"/>
              <a:t>吗？</a:t>
            </a:r>
            <a:endParaRPr lang="en-US" altLang="zh-CN" sz="2000" dirty="0" smtClean="0"/>
          </a:p>
          <a:p>
            <a:r>
              <a:rPr lang="en-US" altLang="zh-CN" sz="2000" b="1" dirty="0" smtClean="0">
                <a:solidFill>
                  <a:srgbClr val="FF0000"/>
                </a:solidFill>
              </a:rPr>
              <a:t>SEO</a:t>
            </a:r>
            <a:r>
              <a:rPr lang="zh-CN" altLang="en-US" sz="2000" dirty="0" smtClean="0"/>
              <a:t>要</a:t>
            </a:r>
            <a:r>
              <a:rPr lang="zh-CN" altLang="en-US" sz="2000" b="1" dirty="0" smtClean="0">
                <a:solidFill>
                  <a:srgbClr val="FF0000"/>
                </a:solidFill>
              </a:rPr>
              <a:t>如何来优化</a:t>
            </a:r>
            <a:endParaRPr lang="zh-CN" altLang="en-US" sz="2000" b="1" dirty="0">
              <a:solidFill>
                <a:srgbClr val="FF0000"/>
              </a:solidFill>
            </a:endParaRPr>
          </a:p>
        </p:txBody>
      </p:sp>
    </p:spTree>
    <p:extLst>
      <p:ext uri="{BB962C8B-B14F-4D97-AF65-F5344CB8AC3E}">
        <p14:creationId xmlns:p14="http://schemas.microsoft.com/office/powerpoint/2010/main" val="56836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a:t>为什么要做网站数据分析</a:t>
            </a:r>
            <a:r>
              <a:rPr lang="en-US" altLang="zh-CN" sz="3600" b="1" dirty="0" smtClean="0"/>
              <a:t>—Wha</a:t>
            </a:r>
            <a:r>
              <a:rPr lang="en-US" altLang="zh-CN" sz="3600" dirty="0" smtClean="0"/>
              <a:t>t</a:t>
            </a:r>
            <a:endParaRPr lang="zh-CN" altLang="en-US" sz="3600" dirty="0"/>
          </a:p>
        </p:txBody>
      </p:sp>
      <p:sp>
        <p:nvSpPr>
          <p:cNvPr id="3" name="内容占位符 2"/>
          <p:cNvSpPr>
            <a:spLocks noGrp="1"/>
          </p:cNvSpPr>
          <p:nvPr>
            <p:ph idx="1"/>
          </p:nvPr>
        </p:nvSpPr>
        <p:spPr/>
        <p:txBody>
          <a:bodyPr/>
          <a:lstStyle/>
          <a:p>
            <a:r>
              <a:rPr lang="zh-CN" altLang="en-US" b="1" dirty="0" smtClean="0"/>
              <a:t>什么是数据分析？</a:t>
            </a:r>
            <a:endParaRPr lang="en-US" altLang="zh-CN" b="1" dirty="0" smtClean="0"/>
          </a:p>
          <a:p>
            <a:pPr marL="0" indent="0">
              <a:buNone/>
            </a:pPr>
            <a:r>
              <a:rPr lang="en-US" altLang="zh-CN" dirty="0"/>
              <a:t> </a:t>
            </a:r>
            <a:r>
              <a:rPr lang="en-US" altLang="zh-CN" dirty="0" smtClean="0"/>
              <a:t>    </a:t>
            </a:r>
            <a:r>
              <a:rPr lang="zh-CN" altLang="en-US" sz="2800" dirty="0" smtClean="0"/>
              <a:t>是把隐没在一大批看来杂乱无章的数据中的信息，集中、萃取和提炼出来，以找出所研究对象的内在规律，帮助我们决策。</a:t>
            </a:r>
            <a:endParaRPr lang="en-US" altLang="zh-CN" sz="2800" dirty="0" smtClean="0"/>
          </a:p>
          <a:p>
            <a:r>
              <a:rPr lang="zh-CN" altLang="en-US" b="1" dirty="0" smtClean="0"/>
              <a:t>为什么要做网站数据分析？</a:t>
            </a:r>
            <a:endParaRPr lang="en-US" altLang="zh-CN" b="1" dirty="0" smtClean="0"/>
          </a:p>
          <a:p>
            <a:pPr marL="0" indent="0">
              <a:buNone/>
            </a:pPr>
            <a:r>
              <a:rPr lang="en-US" altLang="zh-CN" dirty="0"/>
              <a:t> </a:t>
            </a:r>
            <a:r>
              <a:rPr lang="en-US" altLang="zh-CN" dirty="0" smtClean="0"/>
              <a:t>   </a:t>
            </a:r>
            <a:r>
              <a:rPr lang="zh-CN" altLang="en-US" sz="2800" dirty="0" smtClean="0"/>
              <a:t>通过网站数据分析可以帮助我们查看网站的受访情况，让我们知道有多少人来过网站，做了什么？</a:t>
            </a:r>
            <a:endParaRPr lang="en-US" altLang="zh-CN" sz="2800" dirty="0" smtClean="0"/>
          </a:p>
          <a:p>
            <a:pPr marL="0" indent="0">
              <a:buNone/>
            </a:pPr>
            <a:endParaRPr lang="zh-CN" altLang="en-US" sz="2800" dirty="0"/>
          </a:p>
        </p:txBody>
      </p:sp>
    </p:spTree>
    <p:extLst>
      <p:ext uri="{BB962C8B-B14F-4D97-AF65-F5344CB8AC3E}">
        <p14:creationId xmlns:p14="http://schemas.microsoft.com/office/powerpoint/2010/main" val="212070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2352027187"/>
              </p:ext>
            </p:extLst>
          </p:nvPr>
        </p:nvGraphicFramePr>
        <p:xfrm>
          <a:off x="457200" y="188640"/>
          <a:ext cx="5050904" cy="5937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左箭头 7"/>
          <p:cNvSpPr/>
          <p:nvPr/>
        </p:nvSpPr>
        <p:spPr>
          <a:xfrm>
            <a:off x="5349504" y="980728"/>
            <a:ext cx="806672"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左箭头 8"/>
          <p:cNvSpPr/>
          <p:nvPr/>
        </p:nvSpPr>
        <p:spPr>
          <a:xfrm>
            <a:off x="5414676" y="2780928"/>
            <a:ext cx="741500"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箭头 9"/>
          <p:cNvSpPr/>
          <p:nvPr/>
        </p:nvSpPr>
        <p:spPr>
          <a:xfrm>
            <a:off x="5507998" y="4941168"/>
            <a:ext cx="684076" cy="5760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192074" y="777478"/>
            <a:ext cx="2772414" cy="923330"/>
          </a:xfrm>
          <a:prstGeom prst="rect">
            <a:avLst/>
          </a:prstGeom>
          <a:noFill/>
        </p:spPr>
        <p:txBody>
          <a:bodyPr wrap="square" rtlCol="0">
            <a:spAutoFit/>
          </a:bodyPr>
          <a:lstStyle/>
          <a:p>
            <a:r>
              <a:rPr lang="zh-CN" altLang="en-US" dirty="0" smtClean="0"/>
              <a:t>将信息与实际经营相结合，产生规律性的总结，最后得出解决方案或商业预测。</a:t>
            </a:r>
            <a:endParaRPr lang="zh-CN" altLang="en-US" dirty="0"/>
          </a:p>
        </p:txBody>
      </p:sp>
      <p:sp>
        <p:nvSpPr>
          <p:cNvPr id="15" name="TextBox 14"/>
          <p:cNvSpPr txBox="1"/>
          <p:nvPr/>
        </p:nvSpPr>
        <p:spPr>
          <a:xfrm>
            <a:off x="6192074" y="2444695"/>
            <a:ext cx="2772414" cy="1200329"/>
          </a:xfrm>
          <a:prstGeom prst="rect">
            <a:avLst/>
          </a:prstGeom>
          <a:noFill/>
        </p:spPr>
        <p:txBody>
          <a:bodyPr wrap="square" rtlCol="0">
            <a:spAutoFit/>
          </a:bodyPr>
          <a:lstStyle/>
          <a:p>
            <a:r>
              <a:rPr lang="zh-CN" altLang="en-US" dirty="0" smtClean="0"/>
              <a:t>通过网站分析工具将整理好的数据转化成可用的数据信息并进一步分析成有意义的信息。</a:t>
            </a:r>
            <a:endParaRPr lang="zh-CN" altLang="en-US" dirty="0"/>
          </a:p>
        </p:txBody>
      </p:sp>
      <p:sp>
        <p:nvSpPr>
          <p:cNvPr id="16" name="TextBox 15"/>
          <p:cNvSpPr txBox="1"/>
          <p:nvPr/>
        </p:nvSpPr>
        <p:spPr>
          <a:xfrm>
            <a:off x="6372200" y="4653136"/>
            <a:ext cx="2592288" cy="1200329"/>
          </a:xfrm>
          <a:prstGeom prst="rect">
            <a:avLst/>
          </a:prstGeom>
          <a:noFill/>
        </p:spPr>
        <p:txBody>
          <a:bodyPr wrap="square" rtlCol="0">
            <a:spAutoFit/>
          </a:bodyPr>
          <a:lstStyle/>
          <a:p>
            <a:r>
              <a:rPr lang="zh-CN" altLang="en-US" dirty="0" smtClean="0"/>
              <a:t>添加必要的代码或是后台存储访问数据，再将原始数据汇总，清洗成格式文件。</a:t>
            </a:r>
            <a:endParaRPr lang="zh-CN" altLang="en-US" dirty="0"/>
          </a:p>
        </p:txBody>
      </p:sp>
    </p:spTree>
    <p:extLst>
      <p:ext uri="{BB962C8B-B14F-4D97-AF65-F5344CB8AC3E}">
        <p14:creationId xmlns:p14="http://schemas.microsoft.com/office/powerpoint/2010/main" val="97248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smtClean="0"/>
              <a:t>网站数据分析工具</a:t>
            </a:r>
            <a:endParaRPr lang="zh-CN" altLang="en-US" sz="3600" b="1"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sz="1700" dirty="0"/>
              <a:t>●</a:t>
            </a:r>
            <a:r>
              <a:rPr lang="en-US" altLang="zh-CN" dirty="0"/>
              <a:t> </a:t>
            </a:r>
            <a:r>
              <a:rPr lang="en-US" altLang="zh-CN" dirty="0" smtClean="0"/>
              <a:t>Google  Analytics</a:t>
            </a:r>
            <a:r>
              <a:rPr lang="zh-CN" altLang="en-US" dirty="0" smtClean="0"/>
              <a:t>（免费</a:t>
            </a:r>
            <a:r>
              <a:rPr lang="en-US" altLang="zh-CN" dirty="0" smtClean="0"/>
              <a:t>+</a:t>
            </a:r>
            <a:r>
              <a:rPr lang="zh-CN" altLang="en-US" dirty="0" smtClean="0"/>
              <a:t>付费）</a:t>
            </a:r>
            <a:endParaRPr lang="en-US" altLang="zh-CN" dirty="0" smtClean="0"/>
          </a:p>
          <a:p>
            <a:pPr marL="0" indent="0">
              <a:buNone/>
            </a:pPr>
            <a:r>
              <a:rPr lang="en-US" altLang="zh-CN" sz="2800" dirty="0" smtClean="0"/>
              <a:t>     </a:t>
            </a:r>
            <a:r>
              <a:rPr lang="zh-CN" altLang="en-US" sz="2800" dirty="0" smtClean="0"/>
              <a:t>免费与付费结合，有访客分析，内容分析，路径导航分析，流量来源，热力图分析，电子商务。</a:t>
            </a:r>
            <a:endParaRPr lang="en-US" altLang="zh-CN" sz="2800" dirty="0" smtClean="0"/>
          </a:p>
          <a:p>
            <a:pPr marL="0" indent="0">
              <a:buNone/>
            </a:pPr>
            <a:r>
              <a:rPr lang="en-US" altLang="zh-CN" sz="1300" dirty="0" smtClean="0"/>
              <a:t>●</a:t>
            </a:r>
            <a:r>
              <a:rPr lang="en-US" altLang="zh-CN" sz="2800" dirty="0" smtClean="0"/>
              <a:t>Web trends</a:t>
            </a:r>
            <a:r>
              <a:rPr lang="zh-CN" altLang="en-US" sz="2800" dirty="0" smtClean="0"/>
              <a:t>，</a:t>
            </a:r>
            <a:r>
              <a:rPr lang="en-US" altLang="zh-CN" sz="2800" dirty="0" smtClean="0"/>
              <a:t>Omuniture</a:t>
            </a:r>
            <a:r>
              <a:rPr lang="zh-CN" altLang="en-US" sz="2800" dirty="0" smtClean="0"/>
              <a:t>（</a:t>
            </a:r>
            <a:r>
              <a:rPr lang="en-US" altLang="zh-CN" sz="2800" dirty="0" smtClean="0"/>
              <a:t>Adobe</a:t>
            </a:r>
            <a:r>
              <a:rPr lang="zh-CN" altLang="en-US" sz="2800" dirty="0" smtClean="0"/>
              <a:t>），</a:t>
            </a:r>
            <a:r>
              <a:rPr lang="en-US" altLang="zh-CN" sz="2800" dirty="0" smtClean="0"/>
              <a:t>Core metrics</a:t>
            </a:r>
            <a:r>
              <a:rPr lang="zh-CN" altLang="en-US" sz="2800" dirty="0" smtClean="0"/>
              <a:t>（</a:t>
            </a:r>
            <a:r>
              <a:rPr lang="en-US" altLang="zh-CN" sz="2800" dirty="0" smtClean="0"/>
              <a:t>IBM</a:t>
            </a:r>
            <a:r>
              <a:rPr lang="zh-CN" altLang="en-US" sz="2800" dirty="0" smtClean="0"/>
              <a:t>）付费</a:t>
            </a:r>
            <a:endParaRPr lang="en-US" altLang="zh-CN" sz="2800" dirty="0" smtClean="0"/>
          </a:p>
          <a:p>
            <a:pPr marL="0" indent="0">
              <a:buNone/>
            </a:pPr>
            <a:r>
              <a:rPr lang="en-US" altLang="zh-CN" sz="1700" dirty="0" smtClean="0"/>
              <a:t>●</a:t>
            </a:r>
            <a:r>
              <a:rPr lang="en-US" altLang="zh-CN" sz="2800" dirty="0" smtClean="0"/>
              <a:t> Web Analytics</a:t>
            </a:r>
            <a:r>
              <a:rPr lang="zh-CN" altLang="en-US" sz="2800" dirty="0" smtClean="0"/>
              <a:t>（免费）</a:t>
            </a:r>
            <a:endParaRPr lang="en-US" altLang="zh-CN" sz="2800" dirty="0" smtClean="0"/>
          </a:p>
          <a:p>
            <a:pPr marL="0" indent="0">
              <a:buNone/>
            </a:pPr>
            <a:r>
              <a:rPr lang="en-US" altLang="zh-CN" sz="1700" dirty="0" smtClean="0"/>
              <a:t>●</a:t>
            </a:r>
            <a:r>
              <a:rPr lang="en-US" altLang="zh-CN" sz="1900" dirty="0" smtClean="0"/>
              <a:t> </a:t>
            </a:r>
            <a:r>
              <a:rPr lang="en-US" altLang="zh-CN" sz="2800" dirty="0" smtClean="0"/>
              <a:t>Web abacus</a:t>
            </a:r>
            <a:r>
              <a:rPr lang="zh-CN" altLang="en-US" sz="2800" dirty="0" smtClean="0"/>
              <a:t>（付费）</a:t>
            </a:r>
            <a:endParaRPr lang="en-US" altLang="zh-CN" sz="2800" dirty="0" smtClean="0"/>
          </a:p>
          <a:p>
            <a:pPr marL="0" indent="0">
              <a:buNone/>
            </a:pPr>
            <a:r>
              <a:rPr lang="en-US" altLang="zh-CN" sz="1700" dirty="0" smtClean="0"/>
              <a:t>●</a:t>
            </a:r>
            <a:r>
              <a:rPr lang="zh-CN" altLang="en-US" sz="2800" dirty="0" smtClean="0"/>
              <a:t>百度统计</a:t>
            </a:r>
            <a:endParaRPr lang="en-US" altLang="zh-CN" sz="2800" dirty="0" smtClean="0"/>
          </a:p>
          <a:p>
            <a:pPr marL="0" indent="0">
              <a:buNone/>
            </a:pPr>
            <a:r>
              <a:rPr lang="en-US" altLang="zh-CN" sz="1700" dirty="0" smtClean="0"/>
              <a:t>●</a:t>
            </a:r>
            <a:r>
              <a:rPr lang="zh-CN" altLang="en-US" sz="1700" dirty="0" smtClean="0"/>
              <a:t> </a:t>
            </a:r>
            <a:r>
              <a:rPr lang="zh-CN" altLang="en-US" sz="2800" dirty="0" smtClean="0"/>
              <a:t>腾讯分析</a:t>
            </a:r>
            <a:endParaRPr lang="en-US" altLang="zh-CN" sz="2800" dirty="0" smtClean="0"/>
          </a:p>
          <a:p>
            <a:pPr marL="0" indent="0">
              <a:buNone/>
            </a:pPr>
            <a:r>
              <a:rPr lang="en-US" altLang="zh-CN" sz="1700" dirty="0" smtClean="0"/>
              <a:t>●</a:t>
            </a:r>
            <a:r>
              <a:rPr lang="en-US" altLang="zh-CN" sz="2600" dirty="0" smtClean="0"/>
              <a:t> </a:t>
            </a:r>
            <a:r>
              <a:rPr lang="en-US" altLang="zh-CN" sz="2800" dirty="0" smtClean="0"/>
              <a:t>CNZZ</a:t>
            </a:r>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567" y="3771645"/>
            <a:ext cx="3581400" cy="11906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036" y="5301208"/>
            <a:ext cx="1724025" cy="609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6216" y="5301208"/>
            <a:ext cx="1657350" cy="762000"/>
          </a:xfrm>
          <a:prstGeom prst="rect">
            <a:avLst/>
          </a:prstGeom>
        </p:spPr>
      </p:pic>
    </p:spTree>
    <p:extLst>
      <p:ext uri="{BB962C8B-B14F-4D97-AF65-F5344CB8AC3E}">
        <p14:creationId xmlns:p14="http://schemas.microsoft.com/office/powerpoint/2010/main" val="203849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smtClean="0"/>
              <a:t>网站数据分析流程</a:t>
            </a:r>
            <a:endParaRPr lang="zh-CN" altLang="en-US" sz="3600" b="1" dirty="0"/>
          </a:p>
        </p:txBody>
      </p:sp>
      <p:sp>
        <p:nvSpPr>
          <p:cNvPr id="3" name="内容占位符 2"/>
          <p:cNvSpPr>
            <a:spLocks noGrp="1"/>
          </p:cNvSpPr>
          <p:nvPr>
            <p:ph idx="1"/>
          </p:nvPr>
        </p:nvSpPr>
        <p:spPr>
          <a:xfrm>
            <a:off x="457200" y="1412776"/>
            <a:ext cx="8229600" cy="4713387"/>
          </a:xfrm>
        </p:spPr>
        <p:txBody>
          <a:bodyPr>
            <a:normAutofit fontScale="92500" lnSpcReduction="10000"/>
          </a:bodyPr>
          <a:lstStyle/>
          <a:p>
            <a:r>
              <a:rPr lang="zh-CN" altLang="en-US" sz="3000" b="1" dirty="0" smtClean="0"/>
              <a:t>建立数据体系</a:t>
            </a:r>
            <a:endParaRPr lang="en-US" altLang="zh-CN" sz="3000" b="1" dirty="0" smtClean="0"/>
          </a:p>
          <a:p>
            <a:pPr marL="0" indent="0">
              <a:buNone/>
            </a:pPr>
            <a:r>
              <a:rPr lang="en-US" altLang="zh-CN" dirty="0"/>
              <a:t> </a:t>
            </a:r>
            <a:r>
              <a:rPr lang="en-US" altLang="zh-CN" dirty="0" smtClean="0"/>
              <a:t>  </a:t>
            </a:r>
            <a:r>
              <a:rPr lang="en-US" altLang="zh-CN" dirty="0" smtClean="0"/>
              <a:t>  </a:t>
            </a:r>
            <a:r>
              <a:rPr lang="zh-CN" altLang="en-US" sz="2600" dirty="0" smtClean="0"/>
              <a:t>明确</a:t>
            </a:r>
            <a:r>
              <a:rPr lang="zh-CN" altLang="en-US" sz="2600" dirty="0" smtClean="0"/>
              <a:t>目标</a:t>
            </a:r>
            <a:endParaRPr lang="en-US" altLang="zh-CN" sz="2600" dirty="0" smtClean="0"/>
          </a:p>
          <a:p>
            <a:pPr marL="0" indent="0">
              <a:buNone/>
            </a:pPr>
            <a:r>
              <a:rPr lang="en-US" altLang="zh-CN" sz="2600" dirty="0"/>
              <a:t> </a:t>
            </a:r>
            <a:r>
              <a:rPr lang="en-US" altLang="zh-CN" sz="2600" dirty="0" smtClean="0"/>
              <a:t>   </a:t>
            </a:r>
            <a:r>
              <a:rPr lang="en-US" altLang="zh-CN" sz="2600" dirty="0" smtClean="0"/>
              <a:t>  </a:t>
            </a:r>
            <a:r>
              <a:rPr lang="zh-CN" altLang="en-US" sz="2600" dirty="0" smtClean="0"/>
              <a:t>确定</a:t>
            </a:r>
            <a:r>
              <a:rPr lang="zh-CN" altLang="en-US" sz="2600" dirty="0" smtClean="0"/>
              <a:t>数据指标</a:t>
            </a:r>
            <a:endParaRPr lang="en-US" altLang="zh-CN" sz="2600" dirty="0" smtClean="0"/>
          </a:p>
          <a:p>
            <a:r>
              <a:rPr lang="zh-CN" altLang="en-US" sz="2800" b="1" dirty="0"/>
              <a:t>收集</a:t>
            </a:r>
            <a:r>
              <a:rPr lang="zh-CN" altLang="en-US" sz="2800" b="1" dirty="0" smtClean="0"/>
              <a:t>网站数据</a:t>
            </a:r>
            <a:endParaRPr lang="en-US" altLang="zh-CN" sz="2800" b="1" dirty="0" smtClean="0"/>
          </a:p>
          <a:p>
            <a:pPr marL="0" indent="0">
              <a:buNone/>
            </a:pPr>
            <a:r>
              <a:rPr lang="en-US" altLang="zh-CN" dirty="0" smtClean="0"/>
              <a:t>   </a:t>
            </a:r>
            <a:r>
              <a:rPr lang="en-US" altLang="zh-CN" dirty="0" smtClean="0"/>
              <a:t>  </a:t>
            </a:r>
            <a:r>
              <a:rPr lang="zh-CN" altLang="en-US" sz="2400" dirty="0" smtClean="0"/>
              <a:t>指定</a:t>
            </a:r>
            <a:r>
              <a:rPr lang="zh-CN" altLang="en-US" sz="2400" dirty="0" smtClean="0"/>
              <a:t>分析工具</a:t>
            </a:r>
            <a:endParaRPr lang="en-US" altLang="zh-CN" sz="2400" dirty="0" smtClean="0"/>
          </a:p>
          <a:p>
            <a:pPr marL="0" indent="0">
              <a:buNone/>
            </a:pPr>
            <a:r>
              <a:rPr lang="zh-CN" altLang="en-US" sz="2400" dirty="0" smtClean="0"/>
              <a:t>    </a:t>
            </a:r>
            <a:r>
              <a:rPr lang="zh-CN" altLang="en-US" sz="2400" dirty="0" smtClean="0"/>
              <a:t>  添加</a:t>
            </a:r>
            <a:r>
              <a:rPr lang="zh-CN" altLang="en-US" sz="2400" dirty="0" smtClean="0"/>
              <a:t>代码或收集日志文件</a:t>
            </a:r>
            <a:endParaRPr lang="en-US" altLang="zh-CN" sz="2400" dirty="0" smtClean="0"/>
          </a:p>
          <a:p>
            <a:pPr marL="0" indent="0">
              <a:buNone/>
            </a:pPr>
            <a:r>
              <a:rPr lang="zh-CN" altLang="en-US" sz="2400" dirty="0" smtClean="0"/>
              <a:t>    </a:t>
            </a:r>
            <a:r>
              <a:rPr lang="zh-CN" altLang="en-US" sz="2400" dirty="0" smtClean="0"/>
              <a:t>  去除</a:t>
            </a:r>
            <a:r>
              <a:rPr lang="zh-CN" altLang="en-US" sz="2400" dirty="0" smtClean="0"/>
              <a:t>无效与虚假数据</a:t>
            </a:r>
            <a:endParaRPr lang="en-US" altLang="zh-CN" sz="2400" dirty="0" smtClean="0"/>
          </a:p>
          <a:p>
            <a:pPr marL="0" indent="0">
              <a:buNone/>
            </a:pPr>
            <a:r>
              <a:rPr lang="zh-CN" altLang="en-US" sz="2400" dirty="0" smtClean="0"/>
              <a:t>   </a:t>
            </a:r>
            <a:r>
              <a:rPr lang="zh-CN" altLang="en-US" sz="2400" dirty="0" smtClean="0"/>
              <a:t>   创建</a:t>
            </a:r>
            <a:r>
              <a:rPr lang="zh-CN" altLang="en-US" sz="2400" dirty="0" smtClean="0"/>
              <a:t>分析报告</a:t>
            </a:r>
            <a:endParaRPr lang="en-US" altLang="zh-CN" sz="2400" dirty="0" smtClean="0"/>
          </a:p>
          <a:p>
            <a:r>
              <a:rPr lang="zh-CN" altLang="en-US" sz="2800" b="1" dirty="0" smtClean="0"/>
              <a:t>数据解读与决策</a:t>
            </a:r>
            <a:endParaRPr lang="en-US" altLang="zh-CN" sz="2800" b="1" dirty="0" smtClean="0"/>
          </a:p>
          <a:p>
            <a:pPr marL="0" indent="0">
              <a:buNone/>
            </a:pPr>
            <a:r>
              <a:rPr lang="en-US" altLang="zh-CN" sz="2800" b="1" dirty="0" smtClean="0"/>
              <a:t>   </a:t>
            </a:r>
            <a:r>
              <a:rPr lang="en-US" altLang="zh-CN" sz="2800" b="1" dirty="0" smtClean="0"/>
              <a:t>  </a:t>
            </a:r>
            <a:r>
              <a:rPr lang="zh-CN" altLang="en-US" sz="2200" dirty="0" smtClean="0"/>
              <a:t>建立</a:t>
            </a:r>
            <a:r>
              <a:rPr lang="zh-CN" altLang="en-US" sz="2200" dirty="0" smtClean="0"/>
              <a:t>数据分析模型</a:t>
            </a:r>
            <a:endParaRPr lang="en-US" altLang="zh-CN" sz="2200" dirty="0" smtClean="0"/>
          </a:p>
          <a:p>
            <a:pPr marL="0" indent="0">
              <a:buNone/>
            </a:pPr>
            <a:r>
              <a:rPr lang="zh-CN" altLang="en-US" sz="2200" dirty="0" smtClean="0"/>
              <a:t>    </a:t>
            </a:r>
            <a:r>
              <a:rPr lang="zh-CN" altLang="en-US" sz="2200" dirty="0" smtClean="0"/>
              <a:t>  数据</a:t>
            </a:r>
            <a:r>
              <a:rPr lang="zh-CN" altLang="en-US" sz="2200" dirty="0" smtClean="0"/>
              <a:t>报告解读与实施</a:t>
            </a:r>
            <a:endParaRPr lang="en-US" altLang="zh-CN" sz="2200" dirty="0" smtClean="0"/>
          </a:p>
          <a:p>
            <a:endParaRPr lang="en-US" altLang="zh-CN" dirty="0" smtClean="0"/>
          </a:p>
          <a:p>
            <a:pPr marL="0" indent="0">
              <a:buNone/>
            </a:pPr>
            <a:endParaRPr lang="zh-CN" altLang="en-US" dirty="0"/>
          </a:p>
        </p:txBody>
      </p:sp>
      <p:sp>
        <p:nvSpPr>
          <p:cNvPr id="5" name="右箭头 4"/>
          <p:cNvSpPr/>
          <p:nvPr/>
        </p:nvSpPr>
        <p:spPr>
          <a:xfrm>
            <a:off x="683568" y="2060848"/>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683568" y="2492896"/>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683568" y="4581128"/>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683568" y="3429000"/>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83568" y="4221088"/>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83568" y="3789040"/>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83568" y="5445224"/>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83568" y="5805264"/>
            <a:ext cx="21602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2157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smtClean="0"/>
              <a:t>网站数据分析指标</a:t>
            </a:r>
            <a:endParaRPr lang="zh-CN" altLang="en-US" sz="3600" b="1" dirty="0"/>
          </a:p>
        </p:txBody>
      </p:sp>
      <p:sp>
        <p:nvSpPr>
          <p:cNvPr id="3" name="内容占位符 2"/>
          <p:cNvSpPr>
            <a:spLocks noGrp="1"/>
          </p:cNvSpPr>
          <p:nvPr>
            <p:ph idx="1"/>
          </p:nvPr>
        </p:nvSpPr>
        <p:spPr>
          <a:xfrm>
            <a:off x="457200" y="1340768"/>
            <a:ext cx="8229600" cy="4785395"/>
          </a:xfrm>
        </p:spPr>
        <p:txBody>
          <a:bodyPr>
            <a:normAutofit fontScale="92500" lnSpcReduction="10000"/>
          </a:bodyPr>
          <a:lstStyle/>
          <a:p>
            <a:r>
              <a:rPr lang="en-US" altLang="zh-CN" sz="2400" dirty="0" smtClean="0"/>
              <a:t>PV</a:t>
            </a:r>
            <a:r>
              <a:rPr lang="zh-CN" altLang="en-US" sz="2400" dirty="0" smtClean="0"/>
              <a:t>（</a:t>
            </a:r>
            <a:r>
              <a:rPr lang="en-US" altLang="zh-CN" sz="2400" dirty="0" smtClean="0"/>
              <a:t>page  view</a:t>
            </a:r>
            <a:r>
              <a:rPr lang="zh-CN" altLang="en-US" sz="2400" dirty="0" smtClean="0"/>
              <a:t>）页面浏览量                             淘系          </a:t>
            </a:r>
            <a:endParaRPr lang="en-US" altLang="zh-CN" sz="2400" dirty="0" smtClean="0"/>
          </a:p>
          <a:p>
            <a:r>
              <a:rPr lang="en-US" altLang="zh-CN" sz="2400" dirty="0" smtClean="0"/>
              <a:t>UV</a:t>
            </a:r>
            <a:r>
              <a:rPr lang="zh-CN" altLang="en-US" sz="2400" dirty="0" smtClean="0"/>
              <a:t>（</a:t>
            </a:r>
            <a:r>
              <a:rPr lang="en-US" altLang="zh-CN" sz="2400" dirty="0" smtClean="0"/>
              <a:t>unique visitor</a:t>
            </a:r>
            <a:r>
              <a:rPr lang="zh-CN" altLang="en-US" sz="2400" dirty="0" smtClean="0"/>
              <a:t>）独立访问                            </a:t>
            </a:r>
            <a:r>
              <a:rPr lang="zh-CN" altLang="en-US" sz="1100" dirty="0" smtClean="0"/>
              <a:t>●</a:t>
            </a:r>
            <a:r>
              <a:rPr lang="zh-CN" altLang="en-US" sz="2400" dirty="0" smtClean="0"/>
              <a:t> </a:t>
            </a:r>
            <a:r>
              <a:rPr lang="en-US" altLang="zh-CN" sz="2400" dirty="0" smtClean="0"/>
              <a:t>call  in </a:t>
            </a:r>
            <a:r>
              <a:rPr lang="zh-CN" altLang="en-US" sz="2400" dirty="0" smtClean="0"/>
              <a:t>转化率</a:t>
            </a:r>
            <a:endParaRPr lang="en-US" altLang="zh-CN" sz="2400" dirty="0" smtClean="0"/>
          </a:p>
          <a:p>
            <a:r>
              <a:rPr lang="en-US" altLang="zh-CN" sz="2400" dirty="0" smtClean="0"/>
              <a:t>Visit/session </a:t>
            </a:r>
            <a:r>
              <a:rPr lang="en-US" altLang="zh-CN" sz="2400" dirty="0" smtClean="0"/>
              <a:t> </a:t>
            </a:r>
            <a:r>
              <a:rPr lang="zh-CN" altLang="en-US" sz="2400" dirty="0" smtClean="0"/>
              <a:t>访问</a:t>
            </a:r>
            <a:r>
              <a:rPr lang="zh-CN" altLang="en-US" sz="2400" dirty="0"/>
              <a:t>次数 </a:t>
            </a:r>
            <a:r>
              <a:rPr lang="zh-CN" altLang="en-US" sz="2400" dirty="0" smtClean="0"/>
              <a:t>                                </a:t>
            </a:r>
            <a:r>
              <a:rPr lang="zh-CN" altLang="en-US" sz="2400" dirty="0" smtClean="0"/>
              <a:t>         </a:t>
            </a:r>
            <a:r>
              <a:rPr lang="zh-CN" altLang="en-US" sz="1100" dirty="0" smtClean="0"/>
              <a:t>● </a:t>
            </a:r>
            <a:r>
              <a:rPr lang="zh-CN" altLang="en-US" sz="2400" dirty="0"/>
              <a:t>询单转化率</a:t>
            </a:r>
            <a:endParaRPr lang="en-US" altLang="zh-CN" sz="2400" dirty="0"/>
          </a:p>
          <a:p>
            <a:r>
              <a:rPr lang="en-US" altLang="zh-CN" sz="2400" dirty="0" smtClean="0"/>
              <a:t>New visitor  </a:t>
            </a:r>
            <a:r>
              <a:rPr lang="zh-CN" altLang="en-US" sz="2400" dirty="0" smtClean="0"/>
              <a:t>新</a:t>
            </a:r>
            <a:r>
              <a:rPr lang="zh-CN" altLang="en-US" sz="2400" dirty="0" smtClean="0"/>
              <a:t>访客                                                 </a:t>
            </a:r>
            <a:r>
              <a:rPr lang="zh-CN" altLang="en-US" sz="1100" dirty="0" smtClean="0"/>
              <a:t>● </a:t>
            </a:r>
            <a:r>
              <a:rPr lang="zh-CN" altLang="en-US" sz="2400" dirty="0"/>
              <a:t>静默转化率</a:t>
            </a:r>
            <a:endParaRPr lang="en-US" altLang="zh-CN" sz="2400" dirty="0"/>
          </a:p>
          <a:p>
            <a:r>
              <a:rPr lang="en-US" altLang="zh-CN" sz="2400" dirty="0" smtClean="0"/>
              <a:t>Returning visitor  </a:t>
            </a:r>
            <a:r>
              <a:rPr lang="zh-CN" altLang="en-US" sz="2400" dirty="0" smtClean="0"/>
              <a:t>回</a:t>
            </a:r>
            <a:r>
              <a:rPr lang="zh-CN" altLang="en-US" sz="2400" dirty="0" smtClean="0"/>
              <a:t>访客                                       </a:t>
            </a:r>
            <a:r>
              <a:rPr lang="zh-CN" altLang="en-US" sz="1100" dirty="0" smtClean="0"/>
              <a:t>●</a:t>
            </a:r>
            <a:r>
              <a:rPr lang="zh-CN" altLang="en-US" sz="2400" dirty="0"/>
              <a:t>全店</a:t>
            </a:r>
            <a:r>
              <a:rPr lang="zh-CN" altLang="en-US" sz="2400" dirty="0"/>
              <a:t>转化率</a:t>
            </a:r>
            <a:endParaRPr lang="en-US" altLang="zh-CN" sz="2400" dirty="0"/>
          </a:p>
          <a:p>
            <a:r>
              <a:rPr lang="en-US" altLang="zh-CN" sz="2400" dirty="0" smtClean="0"/>
              <a:t>UIP</a:t>
            </a:r>
            <a:r>
              <a:rPr lang="zh-CN" altLang="en-US" sz="2400" dirty="0" smtClean="0"/>
              <a:t>（</a:t>
            </a:r>
            <a:r>
              <a:rPr lang="en-US" altLang="zh-CN" sz="2400" dirty="0" smtClean="0"/>
              <a:t>unique  </a:t>
            </a:r>
            <a:r>
              <a:rPr lang="en-US" altLang="zh-CN" sz="2400" dirty="0" smtClean="0"/>
              <a:t>IP</a:t>
            </a:r>
            <a:r>
              <a:rPr lang="zh-CN" altLang="en-US" sz="2400" dirty="0" smtClean="0"/>
              <a:t>）独立</a:t>
            </a:r>
            <a:r>
              <a:rPr lang="en-US" altLang="zh-CN" sz="2400" dirty="0" smtClean="0"/>
              <a:t>IP</a:t>
            </a:r>
            <a:r>
              <a:rPr lang="zh-CN" altLang="en-US" sz="2400" dirty="0"/>
              <a:t> </a:t>
            </a:r>
            <a:r>
              <a:rPr lang="zh-CN" altLang="en-US" sz="2400" dirty="0" smtClean="0"/>
              <a:t>                                      </a:t>
            </a:r>
            <a:r>
              <a:rPr lang="zh-CN" altLang="en-US" sz="1100" dirty="0" smtClean="0"/>
              <a:t>●</a:t>
            </a:r>
            <a:r>
              <a:rPr lang="en-US" altLang="zh-CN" sz="2400" dirty="0" smtClean="0"/>
              <a:t>DSR</a:t>
            </a:r>
            <a:r>
              <a:rPr lang="zh-CN" altLang="en-US" sz="2400" dirty="0" smtClean="0"/>
              <a:t>动态评分</a:t>
            </a:r>
            <a:endParaRPr lang="en-US" altLang="zh-CN" sz="2400" dirty="0"/>
          </a:p>
          <a:p>
            <a:r>
              <a:rPr lang="en-US" altLang="zh-CN" sz="2400" dirty="0"/>
              <a:t>Bounce  rate  </a:t>
            </a:r>
            <a:r>
              <a:rPr lang="zh-CN" altLang="en-US" sz="2400" dirty="0"/>
              <a:t>跳出率</a:t>
            </a:r>
            <a:endParaRPr lang="en-US" altLang="zh-CN" sz="2400" dirty="0"/>
          </a:p>
          <a:p>
            <a:r>
              <a:rPr lang="en-US" altLang="zh-CN" sz="2400" dirty="0" smtClean="0"/>
              <a:t>Deliver </a:t>
            </a:r>
            <a:r>
              <a:rPr lang="en-US" altLang="zh-CN" sz="2400" dirty="0" smtClean="0"/>
              <a:t>Rate  </a:t>
            </a:r>
            <a:r>
              <a:rPr lang="zh-CN" altLang="en-US" sz="2400" dirty="0" smtClean="0"/>
              <a:t>送达</a:t>
            </a:r>
            <a:r>
              <a:rPr lang="zh-CN" altLang="en-US" sz="2400" dirty="0" smtClean="0"/>
              <a:t>率（邮件）</a:t>
            </a:r>
            <a:endParaRPr lang="en-US" altLang="zh-CN" sz="2400" dirty="0" smtClean="0"/>
          </a:p>
          <a:p>
            <a:r>
              <a:rPr lang="en-US" altLang="zh-CN" sz="2400" dirty="0" smtClean="0"/>
              <a:t>Unique open rate </a:t>
            </a:r>
            <a:r>
              <a:rPr lang="en-US" altLang="zh-CN" sz="2400" dirty="0" smtClean="0"/>
              <a:t> </a:t>
            </a:r>
            <a:r>
              <a:rPr lang="zh-CN" altLang="en-US" sz="2400" dirty="0" smtClean="0"/>
              <a:t>打开</a:t>
            </a:r>
            <a:r>
              <a:rPr lang="zh-CN" altLang="en-US" sz="2400" dirty="0" smtClean="0"/>
              <a:t>率（邮件</a:t>
            </a:r>
            <a:r>
              <a:rPr lang="zh-CN" altLang="en-US" sz="2400" dirty="0" smtClean="0"/>
              <a:t>）</a:t>
            </a:r>
            <a:r>
              <a:rPr lang="zh-CN" altLang="en-US" sz="2200" dirty="0"/>
              <a:t> </a:t>
            </a:r>
            <a:r>
              <a:rPr lang="zh-CN" altLang="en-US" sz="2200" dirty="0" smtClean="0"/>
              <a:t>                        微博</a:t>
            </a:r>
            <a:endParaRPr lang="en-US" altLang="zh-CN" sz="2400" dirty="0" smtClean="0"/>
          </a:p>
          <a:p>
            <a:r>
              <a:rPr lang="en-US" altLang="zh-CN" sz="2400" dirty="0" smtClean="0"/>
              <a:t>Unique CTR</a:t>
            </a:r>
            <a:r>
              <a:rPr lang="zh-CN" altLang="en-US" sz="2400" dirty="0" smtClean="0"/>
              <a:t>（</a:t>
            </a:r>
            <a:r>
              <a:rPr lang="en-US" altLang="zh-CN" sz="2400" dirty="0" smtClean="0"/>
              <a:t>click through rate</a:t>
            </a:r>
            <a:r>
              <a:rPr lang="zh-CN" altLang="en-US" sz="2400" dirty="0" smtClean="0"/>
              <a:t>）</a:t>
            </a:r>
            <a:r>
              <a:rPr lang="zh-CN" altLang="en-US" sz="2400" dirty="0" smtClean="0"/>
              <a:t>点击率             </a:t>
            </a:r>
            <a:r>
              <a:rPr lang="zh-CN" altLang="en-US" sz="1100" dirty="0" smtClean="0"/>
              <a:t>●</a:t>
            </a:r>
            <a:r>
              <a:rPr lang="zh-CN" altLang="en-US" sz="2400" dirty="0"/>
              <a:t>关注数</a:t>
            </a:r>
            <a:endParaRPr lang="en-US" altLang="zh-CN" sz="2400" dirty="0"/>
          </a:p>
          <a:p>
            <a:r>
              <a:rPr lang="en-US" altLang="zh-CN" sz="2400" dirty="0" smtClean="0"/>
              <a:t>Conversion </a:t>
            </a:r>
            <a:r>
              <a:rPr lang="en-US" altLang="zh-CN" sz="2400" dirty="0" smtClean="0"/>
              <a:t>rate  </a:t>
            </a:r>
            <a:r>
              <a:rPr lang="zh-CN" altLang="en-US" sz="2400" dirty="0" smtClean="0"/>
              <a:t>转化率                                            </a:t>
            </a:r>
            <a:r>
              <a:rPr lang="zh-CN" altLang="en-US" sz="1100" dirty="0" smtClean="0"/>
              <a:t>●</a:t>
            </a:r>
            <a:r>
              <a:rPr lang="zh-CN" altLang="en-US" sz="2400" dirty="0"/>
              <a:t>转发数</a:t>
            </a:r>
            <a:endParaRPr lang="en-US" altLang="zh-CN" sz="2400" dirty="0"/>
          </a:p>
          <a:p>
            <a:r>
              <a:rPr lang="en-US" altLang="zh-CN" sz="2400" dirty="0" smtClean="0"/>
              <a:t>ROI</a:t>
            </a:r>
            <a:r>
              <a:rPr lang="zh-CN" altLang="en-US" sz="2400" dirty="0" smtClean="0"/>
              <a:t>（</a:t>
            </a:r>
            <a:r>
              <a:rPr lang="en-US" altLang="zh-CN" sz="2400" dirty="0" smtClean="0"/>
              <a:t>return on investment</a:t>
            </a:r>
            <a:r>
              <a:rPr lang="zh-CN" altLang="en-US" sz="2400" dirty="0" smtClean="0"/>
              <a:t>）投资回报率</a:t>
            </a:r>
            <a:endParaRPr lang="en-US" altLang="zh-CN" sz="2400" dirty="0" smtClean="0"/>
          </a:p>
          <a:p>
            <a:endParaRPr lang="en-US" altLang="zh-CN" sz="2400" dirty="0" smtClean="0"/>
          </a:p>
          <a:p>
            <a:endParaRPr lang="en-US" altLang="zh-CN" dirty="0" smtClean="0"/>
          </a:p>
        </p:txBody>
      </p:sp>
    </p:spTree>
    <p:extLst>
      <p:ext uri="{BB962C8B-B14F-4D97-AF65-F5344CB8AC3E}">
        <p14:creationId xmlns:p14="http://schemas.microsoft.com/office/powerpoint/2010/main" val="266288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b="1" dirty="0"/>
              <a:t>收集</a:t>
            </a:r>
            <a:r>
              <a:rPr lang="zh-CN" altLang="en-US" sz="3600" b="1" dirty="0" smtClean="0"/>
              <a:t>网站数据方法</a:t>
            </a:r>
            <a:endParaRPr lang="zh-CN" altLang="en-US" sz="3600" b="1" dirty="0"/>
          </a:p>
        </p:txBody>
      </p:sp>
      <p:sp>
        <p:nvSpPr>
          <p:cNvPr id="3" name="内容占位符 2"/>
          <p:cNvSpPr>
            <a:spLocks noGrp="1"/>
          </p:cNvSpPr>
          <p:nvPr>
            <p:ph idx="1"/>
          </p:nvPr>
        </p:nvSpPr>
        <p:spPr/>
        <p:txBody>
          <a:bodyPr>
            <a:normAutofit fontScale="92500" lnSpcReduction="10000"/>
          </a:bodyPr>
          <a:lstStyle/>
          <a:p>
            <a:r>
              <a:rPr lang="zh-CN" altLang="en-US" sz="2400" b="1" dirty="0" smtClean="0"/>
              <a:t>在跟踪页面上加标签</a:t>
            </a:r>
            <a:endParaRPr lang="en-US" altLang="zh-CN" sz="2400" b="1" dirty="0" smtClean="0"/>
          </a:p>
          <a:p>
            <a:pPr marL="0" indent="0">
              <a:buNone/>
            </a:pPr>
            <a:r>
              <a:rPr lang="en-US" altLang="zh-CN" dirty="0" smtClean="0"/>
              <a:t>      </a:t>
            </a:r>
            <a:r>
              <a:rPr lang="zh-CN" altLang="en-US" sz="2000" dirty="0" smtClean="0"/>
              <a:t>在页面上嵌入</a:t>
            </a:r>
            <a:r>
              <a:rPr lang="en-US" altLang="zh-CN" sz="2000" dirty="0" smtClean="0"/>
              <a:t>JS</a:t>
            </a:r>
            <a:r>
              <a:rPr lang="zh-CN" altLang="en-US" sz="2000" dirty="0" smtClean="0"/>
              <a:t>，当用户访问时，触发</a:t>
            </a:r>
            <a:r>
              <a:rPr lang="en-US" altLang="zh-CN" sz="2000" dirty="0" smtClean="0"/>
              <a:t>JS</a:t>
            </a:r>
            <a:r>
              <a:rPr lang="zh-CN" altLang="en-US" sz="2000" dirty="0" smtClean="0"/>
              <a:t>向单独的日志收集服务器发送请求，从而记录访问数据</a:t>
            </a:r>
            <a:r>
              <a:rPr lang="zh-CN" altLang="en-US" sz="2400" dirty="0" smtClean="0"/>
              <a:t>。</a:t>
            </a:r>
            <a:endParaRPr lang="en-US" altLang="zh-CN" sz="2400" dirty="0" smtClean="0"/>
          </a:p>
          <a:p>
            <a:r>
              <a:rPr lang="zh-CN" altLang="en-US" sz="2400" b="1" dirty="0" smtClean="0"/>
              <a:t>基于</a:t>
            </a:r>
            <a:r>
              <a:rPr lang="en-US" altLang="zh-CN" sz="2400" b="1" dirty="0" smtClean="0"/>
              <a:t>Web</a:t>
            </a:r>
            <a:r>
              <a:rPr lang="zh-CN" altLang="en-US" sz="2400" b="1" dirty="0" smtClean="0"/>
              <a:t>服务器日志收集</a:t>
            </a:r>
            <a:endParaRPr lang="en-US" altLang="zh-CN" sz="2400" b="1" dirty="0" smtClean="0"/>
          </a:p>
          <a:p>
            <a:pPr marL="0" indent="0">
              <a:buNone/>
            </a:pPr>
            <a:r>
              <a:rPr lang="en-US" altLang="zh-CN" dirty="0" smtClean="0"/>
              <a:t>     </a:t>
            </a:r>
            <a:r>
              <a:rPr lang="zh-CN" altLang="en-US" sz="2000" dirty="0" smtClean="0"/>
              <a:t>由服务器端自动生成，成本小，缺点在于处理数据与提取需要的用户的数据源复杂，且交互式</a:t>
            </a:r>
            <a:endParaRPr lang="en-US" altLang="zh-CN" sz="2000" dirty="0"/>
          </a:p>
          <a:p>
            <a:r>
              <a:rPr lang="en-US" altLang="zh-CN" sz="2400" b="1" dirty="0" smtClean="0"/>
              <a:t>Tag  PK  Logfile</a:t>
            </a:r>
          </a:p>
          <a:p>
            <a:pPr marL="0" indent="0">
              <a:buNone/>
            </a:pPr>
            <a:r>
              <a:rPr lang="en-US" altLang="zh-CN" dirty="0"/>
              <a:t> </a:t>
            </a:r>
            <a:r>
              <a:rPr lang="en-US" altLang="zh-CN" dirty="0" smtClean="0"/>
              <a:t>    </a:t>
            </a:r>
            <a:r>
              <a:rPr lang="en-US" altLang="zh-CN" sz="2200" dirty="0" smtClean="0"/>
              <a:t>Tag</a:t>
            </a:r>
            <a:r>
              <a:rPr lang="zh-CN" altLang="en-US" sz="2200" dirty="0" smtClean="0"/>
              <a:t>不受动态</a:t>
            </a:r>
            <a:r>
              <a:rPr lang="en-US" altLang="zh-CN" sz="2200" dirty="0" smtClean="0"/>
              <a:t>IP</a:t>
            </a:r>
            <a:r>
              <a:rPr lang="zh-CN" altLang="en-US" sz="2200" dirty="0" smtClean="0"/>
              <a:t>地址或代理服务器的影响，通过客户端跟踪技术处理并记录</a:t>
            </a:r>
            <a:r>
              <a:rPr lang="en-US" altLang="zh-CN" sz="2200" dirty="0" smtClean="0"/>
              <a:t>cookie</a:t>
            </a:r>
          </a:p>
          <a:p>
            <a:pPr marL="0" indent="0">
              <a:buNone/>
            </a:pPr>
            <a:r>
              <a:rPr lang="en-US" altLang="zh-CN" sz="2200" dirty="0" smtClean="0"/>
              <a:t>       Tag</a:t>
            </a:r>
            <a:r>
              <a:rPr lang="zh-CN" altLang="en-US" sz="2200" dirty="0" smtClean="0"/>
              <a:t>能正确捕捉用户浏览路径</a:t>
            </a:r>
            <a:endParaRPr lang="en-US" altLang="zh-CN" sz="2200" dirty="0" smtClean="0"/>
          </a:p>
          <a:p>
            <a:pPr marL="0" indent="0">
              <a:buNone/>
            </a:pPr>
            <a:r>
              <a:rPr lang="en-US" altLang="zh-CN" sz="2200" dirty="0" smtClean="0"/>
              <a:t>       Logfile</a:t>
            </a:r>
            <a:r>
              <a:rPr lang="zh-CN" altLang="en-US" sz="2200" dirty="0" smtClean="0"/>
              <a:t>受当前</a:t>
            </a:r>
            <a:r>
              <a:rPr lang="en-US" altLang="zh-CN" sz="2200" dirty="0" smtClean="0"/>
              <a:t>web3.0</a:t>
            </a:r>
            <a:r>
              <a:rPr lang="zh-CN" altLang="en-US" sz="2200" dirty="0" smtClean="0"/>
              <a:t>交互影响，无法跟踪到准确的行为</a:t>
            </a:r>
            <a:endParaRPr lang="en-US" altLang="zh-CN" sz="2200" dirty="0" smtClean="0"/>
          </a:p>
          <a:p>
            <a:pPr marL="0" indent="0">
              <a:buNone/>
            </a:pPr>
            <a:r>
              <a:rPr lang="en-US" altLang="zh-CN" sz="2200" dirty="0" smtClean="0"/>
              <a:t>       Logfile</a:t>
            </a:r>
            <a:r>
              <a:rPr lang="zh-CN" altLang="en-US" sz="2200" dirty="0" smtClean="0"/>
              <a:t>能捕捉到</a:t>
            </a:r>
            <a:r>
              <a:rPr lang="en-US" altLang="zh-CN" sz="2200" dirty="0" smtClean="0"/>
              <a:t>spider</a:t>
            </a:r>
            <a:r>
              <a:rPr lang="zh-CN" altLang="en-US" sz="2200" dirty="0" smtClean="0"/>
              <a:t>的访问</a:t>
            </a:r>
            <a:endParaRPr lang="en-US" altLang="zh-CN" sz="2200" dirty="0" smtClean="0"/>
          </a:p>
        </p:txBody>
      </p:sp>
      <p:sp>
        <p:nvSpPr>
          <p:cNvPr id="4" name="右箭头 3"/>
          <p:cNvSpPr/>
          <p:nvPr/>
        </p:nvSpPr>
        <p:spPr>
          <a:xfrm>
            <a:off x="755576" y="2204864"/>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83568" y="5877272"/>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683568" y="5517232"/>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83568" y="5157192"/>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83568" y="3356992"/>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683568" y="4509120"/>
            <a:ext cx="18002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7047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894</Words>
  <Application>Microsoft Office PowerPoint</Application>
  <PresentationFormat>全屏显示(4:3)</PresentationFormat>
  <Paragraphs>102</Paragraphs>
  <Slides>11</Slides>
  <Notes>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如何做好网站数据分析</vt:lpstr>
      <vt:lpstr>目录</vt:lpstr>
      <vt:lpstr>为什么要做网站数据分析—Why</vt:lpstr>
      <vt:lpstr>为什么要做网站数据分析—What</vt:lpstr>
      <vt:lpstr>PowerPoint 演示文稿</vt:lpstr>
      <vt:lpstr>网站数据分析工具</vt:lpstr>
      <vt:lpstr>网站数据分析流程</vt:lpstr>
      <vt:lpstr>网站数据分析指标</vt:lpstr>
      <vt:lpstr>收集网站数据方法</vt:lpstr>
      <vt:lpstr>第三方数据数据资源运用</vt:lpstr>
      <vt:lpstr>案例分析—SEO流量分析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28</cp:revision>
  <dcterms:created xsi:type="dcterms:W3CDTF">2015-03-16T09:23:19Z</dcterms:created>
  <dcterms:modified xsi:type="dcterms:W3CDTF">2015-03-17T07:09:58Z</dcterms:modified>
</cp:coreProperties>
</file>