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518" y="-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view3D>
      <c:depthPercent val="10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日均PV</c:v>
                </c:pt>
              </c:strCache>
            </c:strRef>
          </c:tx>
          <c:dLbls>
            <c:showVal val="1"/>
          </c:dLbls>
          <c:cat>
            <c:strRef>
              <c:f>Sheet1!$A$2:$A$7</c:f>
              <c:strCache>
                <c:ptCount val="6"/>
                <c:pt idx="0">
                  <c:v>12月份</c:v>
                </c:pt>
                <c:pt idx="1">
                  <c:v>1月份</c:v>
                </c:pt>
                <c:pt idx="2">
                  <c:v>2月份</c:v>
                </c:pt>
                <c:pt idx="3">
                  <c:v>3月份</c:v>
                </c:pt>
                <c:pt idx="4">
                  <c:v>4月份</c:v>
                </c:pt>
                <c:pt idx="5">
                  <c:v>5月份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59418</c:v>
                </c:pt>
                <c:pt idx="1">
                  <c:v>93384</c:v>
                </c:pt>
                <c:pt idx="2" formatCode="General">
                  <c:v>194302</c:v>
                </c:pt>
                <c:pt idx="3" formatCode="General">
                  <c:v>193616</c:v>
                </c:pt>
                <c:pt idx="4">
                  <c:v>188351</c:v>
                </c:pt>
                <c:pt idx="5" formatCode="General">
                  <c:v>162223</c:v>
                </c:pt>
              </c:numCache>
            </c:numRef>
          </c:val>
        </c:ser>
        <c:shape val="cylinder"/>
        <c:axId val="75572736"/>
        <c:axId val="75574272"/>
        <c:axId val="0"/>
      </c:bar3DChart>
      <c:catAx>
        <c:axId val="75572736"/>
        <c:scaling>
          <c:orientation val="minMax"/>
        </c:scaling>
        <c:axPos val="b"/>
        <c:numFmt formatCode="General" sourceLinked="1"/>
        <c:tickLblPos val="nextTo"/>
        <c:crossAx val="75574272"/>
        <c:crosses val="autoZero"/>
        <c:auto val="1"/>
        <c:lblAlgn val="ctr"/>
        <c:lblOffset val="100"/>
      </c:catAx>
      <c:valAx>
        <c:axId val="75574272"/>
        <c:scaling>
          <c:orientation val="minMax"/>
        </c:scaling>
        <c:axPos val="l"/>
        <c:majorGridlines/>
        <c:numFmt formatCode="#,##0" sourceLinked="1"/>
        <c:tickLblPos val="nextTo"/>
        <c:crossAx val="75572736"/>
        <c:crosses val="autoZero"/>
        <c:crossBetween val="between"/>
      </c:valAx>
      <c:spPr>
        <a:noFill/>
        <a:ln w="25385">
          <a:noFill/>
        </a:ln>
      </c:spPr>
    </c:plotArea>
    <c:plotVisOnly val="1"/>
    <c:dispBlanksAs val="gap"/>
  </c:chart>
  <c:txPr>
    <a:bodyPr/>
    <a:lstStyle/>
    <a:p>
      <a:pPr>
        <a:defRPr sz="1799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explosion val="25"/>
          <c:dLbls>
            <c:dLbl>
              <c:idx val="1"/>
              <c:layout>
                <c:manualLayout>
                  <c:x val="2.1567749343832023E-2"/>
                  <c:y val="0.16878789370078739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Val val="1"/>
              <c:showCatName val="1"/>
            </c:dLbl>
            <c:showVal val="1"/>
            <c:showCatName val="1"/>
            <c:showLeaderLines val="1"/>
          </c:dLbls>
          <c:cat>
            <c:strRef>
              <c:f>Sheet1!$A$2:$A$6</c:f>
              <c:strCache>
                <c:ptCount val="5"/>
                <c:pt idx="0">
                  <c:v>IE 6</c:v>
                </c:pt>
                <c:pt idx="1">
                  <c:v>IE 7</c:v>
                </c:pt>
                <c:pt idx="2">
                  <c:v>IE 8</c:v>
                </c:pt>
                <c:pt idx="3">
                  <c:v>Firefox</c:v>
                </c:pt>
                <c:pt idx="4">
                  <c:v>其他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0.57580000000000064</c:v>
                </c:pt>
                <c:pt idx="1">
                  <c:v>0.1996</c:v>
                </c:pt>
                <c:pt idx="2">
                  <c:v>0.1401</c:v>
                </c:pt>
                <c:pt idx="3">
                  <c:v>2.1300000000000006E-2</c:v>
                </c:pt>
                <c:pt idx="4">
                  <c:v>6.3200000000000034E-2</c:v>
                </c:pt>
              </c:numCache>
            </c:numRef>
          </c:val>
        </c:ser>
      </c:pie3DChart>
      <c:spPr>
        <a:noFill/>
        <a:ln w="25398">
          <a:noFill/>
        </a:ln>
      </c:spPr>
    </c:plotArea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explosion val="25"/>
          <c:dLbls>
            <c:dLbl>
              <c:idx val="1"/>
              <c:layout>
                <c:manualLayout>
                  <c:x val="-4.1436679790026514E-2"/>
                  <c:y val="0.18212130905511811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Val val="1"/>
              <c:showCatName val="1"/>
            </c:dLbl>
            <c:dLbl>
              <c:idx val="2"/>
              <c:layout>
                <c:manualLayout>
                  <c:x val="-0.13910629921259843"/>
                  <c:y val="2.7691929133858272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Val val="1"/>
              <c:showCatName val="1"/>
            </c:dLbl>
            <c:dLbl>
              <c:idx val="3"/>
              <c:layout>
                <c:manualLayout>
                  <c:x val="0.18895882545931791"/>
                  <c:y val="8.27327755905512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Val val="1"/>
              <c:showCatName val="1"/>
            </c:dLbl>
            <c:dLbl>
              <c:idx val="4"/>
              <c:layout>
                <c:manualLayout>
                  <c:x val="0.25037303149606305"/>
                  <c:y val="0.16570398622047244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Val val="1"/>
              <c:showCatName val="1"/>
            </c:dLbl>
            <c:dLbl>
              <c:idx val="5"/>
              <c:layout>
                <c:manualLayout>
                  <c:x val="0.31965616797900598"/>
                  <c:y val="0.15348720472441049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Val val="1"/>
              <c:showCatName val="1"/>
            </c:dLbl>
            <c:showVal val="1"/>
            <c:showCatName val="1"/>
            <c:showLeaderLines val="1"/>
          </c:dLbls>
          <c:cat>
            <c:strRef>
              <c:f>Sheet1!$A$2:$A$5</c:f>
              <c:strCache>
                <c:ptCount val="4"/>
                <c:pt idx="0">
                  <c:v>Windows XP</c:v>
                </c:pt>
                <c:pt idx="1">
                  <c:v>Windows 7</c:v>
                </c:pt>
                <c:pt idx="2">
                  <c:v>Windows Vista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0.80780000000000063</c:v>
                </c:pt>
                <c:pt idx="1">
                  <c:v>0.1053</c:v>
                </c:pt>
                <c:pt idx="2">
                  <c:v>3.0599999999999999E-2</c:v>
                </c:pt>
                <c:pt idx="3">
                  <c:v>5.6300000000000024E-2</c:v>
                </c:pt>
              </c:numCache>
            </c:numRef>
          </c:val>
        </c:ser>
      </c:pie3DChart>
      <c:spPr>
        <a:noFill/>
        <a:ln w="25385">
          <a:noFill/>
        </a:ln>
      </c:spPr>
    </c:plotArea>
    <c:plotVisOnly val="1"/>
    <c:dispBlanksAs val="zero"/>
  </c:chart>
  <c:txPr>
    <a:bodyPr/>
    <a:lstStyle/>
    <a:p>
      <a:pPr>
        <a:defRPr sz="1799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explosion val="25"/>
          <c:dLbls>
            <c:showVal val="1"/>
            <c:showCatName val="1"/>
            <c:showLeaderLines val="1"/>
          </c:dLbls>
          <c:cat>
            <c:strRef>
              <c:f>Sheet1!$A$2:$A$7</c:f>
              <c:strCache>
                <c:ptCount val="6"/>
                <c:pt idx="0">
                  <c:v>1024x768</c:v>
                </c:pt>
                <c:pt idx="1">
                  <c:v>1440x900</c:v>
                </c:pt>
                <c:pt idx="2">
                  <c:v>1280x800</c:v>
                </c:pt>
                <c:pt idx="3">
                  <c:v>1366x768</c:v>
                </c:pt>
                <c:pt idx="4">
                  <c:v>1280x1024</c:v>
                </c:pt>
                <c:pt idx="5">
                  <c:v>1680x1050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0.34900000000000031</c:v>
                </c:pt>
                <c:pt idx="1">
                  <c:v>0.15720000000000037</c:v>
                </c:pt>
                <c:pt idx="2">
                  <c:v>0.15630000000000024</c:v>
                </c:pt>
                <c:pt idx="3">
                  <c:v>8.1300000000000011E-2</c:v>
                </c:pt>
                <c:pt idx="4">
                  <c:v>6.6600000000000006E-2</c:v>
                </c:pt>
                <c:pt idx="5">
                  <c:v>3.4300000000000004E-2</c:v>
                </c:pt>
              </c:numCache>
            </c:numRef>
          </c:val>
        </c:ser>
      </c:pie3DChart>
      <c:spPr>
        <a:noFill/>
        <a:ln w="25398">
          <a:noFill/>
        </a:ln>
      </c:spPr>
    </c:plotArea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view3D>
      <c:depthPercent val="10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访次</c:v>
                </c:pt>
              </c:strCache>
            </c:strRef>
          </c:tx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8.3333333333333343E-2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0.20833333333333368</c:v>
                </c:pt>
                <c:pt idx="6">
                  <c:v>0.25</c:v>
                </c:pt>
                <c:pt idx="7">
                  <c:v>0.29166666666666741</c:v>
                </c:pt>
                <c:pt idx="8">
                  <c:v>0.33333333333333331</c:v>
                </c:pt>
                <c:pt idx="9">
                  <c:v>0.37500000000000056</c:v>
                </c:pt>
                <c:pt idx="10">
                  <c:v>0.41666666666666741</c:v>
                </c:pt>
                <c:pt idx="11">
                  <c:v>0.45833333333333326</c:v>
                </c:pt>
                <c:pt idx="12">
                  <c:v>0.5</c:v>
                </c:pt>
                <c:pt idx="13">
                  <c:v>0.54166666666666652</c:v>
                </c:pt>
                <c:pt idx="14">
                  <c:v>0.58333333333333337</c:v>
                </c:pt>
                <c:pt idx="15">
                  <c:v>0.62500000000000122</c:v>
                </c:pt>
                <c:pt idx="16">
                  <c:v>0.66666666666666663</c:v>
                </c:pt>
                <c:pt idx="17">
                  <c:v>0.7083333333333337</c:v>
                </c:pt>
                <c:pt idx="18">
                  <c:v>0.75000000000000122</c:v>
                </c:pt>
                <c:pt idx="19">
                  <c:v>0.79166666666666652</c:v>
                </c:pt>
                <c:pt idx="20">
                  <c:v>0.8333333333333337</c:v>
                </c:pt>
                <c:pt idx="21">
                  <c:v>0.87500000000000122</c:v>
                </c:pt>
                <c:pt idx="22">
                  <c:v>0.91666666666666652</c:v>
                </c:pt>
                <c:pt idx="23">
                  <c:v>0.9583333333333337</c:v>
                </c:pt>
              </c:numCache>
            </c:numRef>
          </c:cat>
          <c:val>
            <c:numRef>
              <c:f>Sheet1!$B$2:$B$25</c:f>
              <c:numCache>
                <c:formatCode>#,##0</c:formatCode>
                <c:ptCount val="24"/>
                <c:pt idx="0">
                  <c:v>92946</c:v>
                </c:pt>
                <c:pt idx="1">
                  <c:v>55178</c:v>
                </c:pt>
                <c:pt idx="2">
                  <c:v>33486</c:v>
                </c:pt>
                <c:pt idx="3">
                  <c:v>19745</c:v>
                </c:pt>
                <c:pt idx="4">
                  <c:v>9671</c:v>
                </c:pt>
                <c:pt idx="5">
                  <c:v>14106</c:v>
                </c:pt>
                <c:pt idx="6">
                  <c:v>20982</c:v>
                </c:pt>
                <c:pt idx="7">
                  <c:v>40540</c:v>
                </c:pt>
                <c:pt idx="8">
                  <c:v>97765</c:v>
                </c:pt>
                <c:pt idx="9">
                  <c:v>148996</c:v>
                </c:pt>
                <c:pt idx="10">
                  <c:v>174476</c:v>
                </c:pt>
                <c:pt idx="11">
                  <c:v>168770</c:v>
                </c:pt>
                <c:pt idx="12">
                  <c:v>153034</c:v>
                </c:pt>
                <c:pt idx="13">
                  <c:v>166452</c:v>
                </c:pt>
                <c:pt idx="14">
                  <c:v>173105</c:v>
                </c:pt>
                <c:pt idx="15">
                  <c:v>179102</c:v>
                </c:pt>
                <c:pt idx="16">
                  <c:v>188030</c:v>
                </c:pt>
                <c:pt idx="17">
                  <c:v>179945</c:v>
                </c:pt>
                <c:pt idx="18">
                  <c:v>161372</c:v>
                </c:pt>
                <c:pt idx="19">
                  <c:v>174345</c:v>
                </c:pt>
                <c:pt idx="20">
                  <c:v>184413</c:v>
                </c:pt>
                <c:pt idx="21">
                  <c:v>187202</c:v>
                </c:pt>
                <c:pt idx="22">
                  <c:v>182146</c:v>
                </c:pt>
                <c:pt idx="23">
                  <c:v>147029</c:v>
                </c:pt>
              </c:numCache>
            </c:numRef>
          </c:val>
        </c:ser>
        <c:shape val="cylinder"/>
        <c:axId val="261165440"/>
        <c:axId val="261166976"/>
        <c:axId val="0"/>
      </c:bar3DChart>
      <c:catAx>
        <c:axId val="261165440"/>
        <c:scaling>
          <c:orientation val="minMax"/>
        </c:scaling>
        <c:axPos val="b"/>
        <c:numFmt formatCode="h:mm" sourceLinked="1"/>
        <c:tickLblPos val="nextTo"/>
        <c:crossAx val="261166976"/>
        <c:crosses val="autoZero"/>
        <c:auto val="1"/>
        <c:lblAlgn val="ctr"/>
        <c:lblOffset val="100"/>
      </c:catAx>
      <c:valAx>
        <c:axId val="261166976"/>
        <c:scaling>
          <c:orientation val="minMax"/>
        </c:scaling>
        <c:axPos val="l"/>
        <c:majorGridlines/>
        <c:numFmt formatCode="#,##0" sourceLinked="1"/>
        <c:tickLblPos val="nextTo"/>
        <c:crossAx val="261165440"/>
        <c:crosses val="autoZero"/>
        <c:crossBetween val="between"/>
      </c:valAx>
      <c:spPr>
        <a:noFill/>
        <a:ln w="25410">
          <a:noFill/>
        </a:ln>
      </c:spPr>
    </c:plotArea>
    <c:plotVisOnly val="1"/>
    <c:dispBlanksAs val="gap"/>
  </c:chart>
  <c:txPr>
    <a:bodyPr/>
    <a:lstStyle/>
    <a:p>
      <a:pPr>
        <a:defRPr sz="1801"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view3D>
      <c:depthPercent val="10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访次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0--1</c:v>
                </c:pt>
                <c:pt idx="1">
                  <c:v>1--2</c:v>
                </c:pt>
                <c:pt idx="2">
                  <c:v>2--3</c:v>
                </c:pt>
                <c:pt idx="3">
                  <c:v>3--4</c:v>
                </c:pt>
                <c:pt idx="4">
                  <c:v>4--5</c:v>
                </c:pt>
                <c:pt idx="5">
                  <c:v>5--6</c:v>
                </c:pt>
                <c:pt idx="6">
                  <c:v>6--7</c:v>
                </c:pt>
                <c:pt idx="7">
                  <c:v>7--8</c:v>
                </c:pt>
                <c:pt idx="8">
                  <c:v>8--9</c:v>
                </c:pt>
                <c:pt idx="9">
                  <c:v>9--10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2925386</c:v>
                </c:pt>
                <c:pt idx="1">
                  <c:v>74977</c:v>
                </c:pt>
                <c:pt idx="2">
                  <c:v>45800</c:v>
                </c:pt>
                <c:pt idx="3">
                  <c:v>31792</c:v>
                </c:pt>
                <c:pt idx="4">
                  <c:v>24377</c:v>
                </c:pt>
                <c:pt idx="5">
                  <c:v>19835</c:v>
                </c:pt>
                <c:pt idx="6">
                  <c:v>16461</c:v>
                </c:pt>
                <c:pt idx="7">
                  <c:v>14033</c:v>
                </c:pt>
                <c:pt idx="8">
                  <c:v>11990</c:v>
                </c:pt>
                <c:pt idx="9">
                  <c:v>10382</c:v>
                </c:pt>
              </c:numCache>
            </c:numRef>
          </c:val>
        </c:ser>
        <c:shape val="cylinder"/>
        <c:axId val="261543040"/>
        <c:axId val="261544576"/>
        <c:axId val="0"/>
      </c:bar3DChart>
      <c:catAx>
        <c:axId val="261543040"/>
        <c:scaling>
          <c:orientation val="minMax"/>
        </c:scaling>
        <c:axPos val="b"/>
        <c:numFmt formatCode="General" sourceLinked="1"/>
        <c:tickLblPos val="nextTo"/>
        <c:crossAx val="261544576"/>
        <c:crosses val="autoZero"/>
        <c:auto val="1"/>
        <c:lblAlgn val="ctr"/>
        <c:lblOffset val="100"/>
      </c:catAx>
      <c:valAx>
        <c:axId val="261544576"/>
        <c:scaling>
          <c:orientation val="minMax"/>
        </c:scaling>
        <c:axPos val="l"/>
        <c:majorGridlines/>
        <c:numFmt formatCode="#,##0" sourceLinked="1"/>
        <c:tickLblPos val="nextTo"/>
        <c:crossAx val="261543040"/>
        <c:crosses val="autoZero"/>
        <c:crossBetween val="between"/>
      </c:valAx>
      <c:spPr>
        <a:noFill/>
        <a:ln w="25399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519875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  <p:pic>
        <p:nvPicPr>
          <p:cNvPr id="8" name="会点网logo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157823" y="-319399"/>
            <a:ext cx="3161125" cy="238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530820CF-B880-4189-942D-D702A7CBA730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  <p:pic>
        <p:nvPicPr>
          <p:cNvPr id="18" name="会点网logo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127164" y="-196763"/>
            <a:ext cx="2411397" cy="1821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  <p:pic>
        <p:nvPicPr>
          <p:cNvPr id="27" name="会点网logo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127164" y="-196763"/>
            <a:ext cx="2411397" cy="1821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会点网logo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127164" y="-196763"/>
            <a:ext cx="2411397" cy="1821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会点网logo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127164" y="-196763"/>
            <a:ext cx="2411397" cy="1821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  <p:pic>
        <p:nvPicPr>
          <p:cNvPr id="4" name="会点网logo.png"/>
          <p:cNvPicPr/>
          <p:nvPr/>
        </p:nvPicPr>
        <p:blipFill>
          <a:blip r:embed="rId14" cstate="print">
            <a:extLst/>
          </a:blip>
          <a:stretch>
            <a:fillRect/>
          </a:stretch>
        </p:blipFill>
        <p:spPr>
          <a:xfrm>
            <a:off x="-127164" y="-196763"/>
            <a:ext cx="2411397" cy="182155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gif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11" Type="http://schemas.openxmlformats.org/officeDocument/2006/relationships/image" Target="../media/image21.gif"/><Relationship Id="rId5" Type="http://schemas.openxmlformats.org/officeDocument/2006/relationships/image" Target="../media/image15.png"/><Relationship Id="rId15" Type="http://schemas.openxmlformats.org/officeDocument/2006/relationships/image" Target="../media/image25.gif"/><Relationship Id="rId10" Type="http://schemas.openxmlformats.org/officeDocument/2006/relationships/image" Target="../media/image20.gif"/><Relationship Id="rId4" Type="http://schemas.openxmlformats.org/officeDocument/2006/relationships/image" Target="../media/image14.png"/><Relationship Id="rId9" Type="http://schemas.openxmlformats.org/officeDocument/2006/relationships/image" Target="../media/image19.gif"/><Relationship Id="rId14" Type="http://schemas.openxmlformats.org/officeDocument/2006/relationships/image" Target="../media/image2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355600" y="6151417"/>
            <a:ext cx="12293601" cy="17023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/>
              <a:t>市场运营部：袁帅</a:t>
            </a:r>
            <a:endParaRPr sz="4000" dirty="0">
              <a:solidFill>
                <a:srgbClr val="535353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0" y="2161308"/>
            <a:ext cx="12293600" cy="2394527"/>
          </a:xfrm>
        </p:spPr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分析</a:t>
            </a:r>
            <a:r>
              <a:rPr lang="zh-CN" altLang="en-US" dirty="0" smtClean="0"/>
              <a:t>报告参考模板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用户来源比例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36771" y="7620020"/>
          <a:ext cx="9652037" cy="1820335"/>
        </p:xfrm>
        <a:graphic>
          <a:graphicData uri="http://schemas.openxmlformats.org/drawingml/2006/table">
            <a:tbl>
              <a:tblPr firstCol="1" bandRow="1">
                <a:tableStyleId>{616DA210-FB5B-4158-B5E0-FEB733F419BA}</a:tableStyleId>
              </a:tblPr>
              <a:tblGrid>
                <a:gridCol w="2757724"/>
                <a:gridCol w="1930408"/>
                <a:gridCol w="1654635"/>
                <a:gridCol w="1654635"/>
                <a:gridCol w="1654635"/>
              </a:tblGrid>
              <a:tr h="360341">
                <a:tc>
                  <a:txBody>
                    <a:bodyPr/>
                    <a:lstStyle/>
                    <a:p>
                      <a:pPr algn="l" fontAlgn="ctr"/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603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搜索引擎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2669196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81.02%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2379705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80.59%</a:t>
                      </a:r>
                    </a:p>
                  </a:txBody>
                  <a:tcPr marL="13547" marR="13547" marT="13547" marB="0" anchor="ctr"/>
                </a:tc>
              </a:tr>
              <a:tr h="3603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直接流量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313416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9.51%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308439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10.45%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3603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外部网站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166133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5.38%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187750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6.36%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3603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/>
                        <a:t>其他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134,693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4.09%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76942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2.61%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</a:tbl>
          </a:graphicData>
        </a:graphic>
      </p:graphicFrame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331213" y="3149588"/>
            <a:ext cx="3657626" cy="456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r>
              <a:rPr lang="zh-CN" altLang="en-US" dirty="0" smtClean="0"/>
              <a:t>排名前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的来源网站都与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月份相同，只是数量有所区别，大旗网和</a:t>
            </a:r>
            <a:r>
              <a:rPr lang="en-US" altLang="zh-CN" dirty="0" smtClean="0"/>
              <a:t>118114.com</a:t>
            </a:r>
            <a:r>
              <a:rPr lang="zh-CN" altLang="en-US" dirty="0" smtClean="0"/>
              <a:t>来的流量较上月有很大幅度增加。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764" y="2946387"/>
            <a:ext cx="5323840" cy="429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用户来源网站</a:t>
            </a:r>
          </a:p>
        </p:txBody>
      </p:sp>
      <p:pic>
        <p:nvPicPr>
          <p:cNvPr id="3" name="Picture 55" descr="7,438 : 0.29%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0854" y="731520"/>
            <a:ext cx="13547" cy="13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9" descr="7,268 : 0.29%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0854" y="731520"/>
            <a:ext cx="13547" cy="13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3" descr="6,750 : 0.27%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0854" y="731520"/>
            <a:ext cx="13547" cy="13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7" descr="4,489 : 0.18%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0854" y="731520"/>
            <a:ext cx="13547" cy="13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1" descr="3,034 : 0.12%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40854" y="731520"/>
            <a:ext cx="13547" cy="13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5" descr="2,812 : 0.11%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0854" y="731520"/>
            <a:ext cx="13547" cy="13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9" descr="2,198 : 0.09%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0854" y="731520"/>
            <a:ext cx="13547" cy="13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5" descr="7,438 : 0.29%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63521" y="731520"/>
            <a:ext cx="13547" cy="135467"/>
          </a:xfrm>
          <a:prstGeom prst="rect">
            <a:avLst/>
          </a:prstGeom>
          <a:noFill/>
        </p:spPr>
      </p:pic>
      <p:pic>
        <p:nvPicPr>
          <p:cNvPr id="11" name="Picture 59" descr="7,268 : 0.29%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63521" y="731520"/>
            <a:ext cx="13547" cy="135467"/>
          </a:xfrm>
          <a:prstGeom prst="rect">
            <a:avLst/>
          </a:prstGeom>
          <a:noFill/>
        </p:spPr>
      </p:pic>
      <p:pic>
        <p:nvPicPr>
          <p:cNvPr id="12" name="Picture 63" descr="6,750 : 0.27%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63521" y="731520"/>
            <a:ext cx="13547" cy="135467"/>
          </a:xfrm>
          <a:prstGeom prst="rect">
            <a:avLst/>
          </a:prstGeom>
          <a:noFill/>
        </p:spPr>
      </p:pic>
      <p:pic>
        <p:nvPicPr>
          <p:cNvPr id="13" name="Picture 67" descr="4,489 : 0.18%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63521" y="731520"/>
            <a:ext cx="13547" cy="135467"/>
          </a:xfrm>
          <a:prstGeom prst="rect">
            <a:avLst/>
          </a:prstGeom>
          <a:noFill/>
        </p:spPr>
      </p:pic>
      <p:pic>
        <p:nvPicPr>
          <p:cNvPr id="14" name="Picture 71" descr="3,034 : 0.12%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63521" y="731520"/>
            <a:ext cx="13547" cy="135467"/>
          </a:xfrm>
          <a:prstGeom prst="rect">
            <a:avLst/>
          </a:prstGeom>
          <a:noFill/>
        </p:spPr>
      </p:pic>
      <p:pic>
        <p:nvPicPr>
          <p:cNvPr id="15" name="Picture 75" descr="2,812 : 0.11%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63521" y="731520"/>
            <a:ext cx="13547" cy="135467"/>
          </a:xfrm>
          <a:prstGeom prst="rect">
            <a:avLst/>
          </a:prstGeom>
          <a:noFill/>
        </p:spPr>
      </p:pic>
      <p:pic>
        <p:nvPicPr>
          <p:cNvPr id="16" name="Picture 79" descr="2,198 : 0.09%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63521" y="731520"/>
            <a:ext cx="13547" cy="135467"/>
          </a:xfrm>
          <a:prstGeom prst="rect">
            <a:avLst/>
          </a:prstGeom>
          <a:noFill/>
        </p:spPr>
      </p:pic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07958" y="3047987"/>
          <a:ext cx="12090485" cy="6197639"/>
        </p:xfrm>
        <a:graphic>
          <a:graphicData uri="http://schemas.openxmlformats.org/drawingml/2006/table">
            <a:tbl>
              <a:tblPr/>
              <a:tblGrid>
                <a:gridCol w="3003847"/>
                <a:gridCol w="2102693"/>
                <a:gridCol w="3078942"/>
                <a:gridCol w="2102693"/>
                <a:gridCol w="1802310"/>
              </a:tblGrid>
              <a:tr h="3645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4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来源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来源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baidu.com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2,426,722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baidu.com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2,191,836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-10.72%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直接流量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269,174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直接流量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264,639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-1.71%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google.com.hk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190,155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google.com.hk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124,440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-52.81%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ucweb.com.cn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64,163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ucweb.com.cn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48,294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-32.86%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55,699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43,800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-27.17%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hao123.com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30,461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daqi.com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36,491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57.44%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118114.cn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28,999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118114.cn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36,353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20.23%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22,930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hao123.com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25,948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-17.39%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gougou.com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22,047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soso.com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19,850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3.26%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soso.com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19,203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gougou.com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17,851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-23.51%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bing.com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16,639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17,668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-29.78%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sogou.com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16,608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sogou.com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15,887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-4.54%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daqi.com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15,530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360.cn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13,058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360.cn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13,047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2345.com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9,938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-31.28%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google.com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10,158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bing.com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9,841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-69.08%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用户来源链接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1160" y="3047988"/>
          <a:ext cx="11887283" cy="5411899"/>
        </p:xfrm>
        <a:graphic>
          <a:graphicData uri="http://schemas.openxmlformats.org/drawingml/2006/table">
            <a:tbl>
              <a:tblPr/>
              <a:tblGrid>
                <a:gridCol w="3794637"/>
                <a:gridCol w="1626274"/>
                <a:gridCol w="3446150"/>
                <a:gridCol w="1626274"/>
                <a:gridCol w="1393948"/>
              </a:tblGrid>
              <a:tr h="31699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来源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数量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来源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数量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www.baidu.com/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2,397,094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baidu.com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2,166,531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-10.64%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直接流量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269,048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直接流量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264,533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-1.71%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www.google.com.hk/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186,393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google.com.hk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123,879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-50.46%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hap1.ucweb.com.cn:8040/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64,141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hap1.ucweb.com.cn:8040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48,284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-32.84%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www.hao123.com/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28,674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114search.118114.cn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33,765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17.28%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114search.118114.cn/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27,932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digi.daqi.com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31,682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63.75%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web.gougou.com/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22,029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hao123.com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24,390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-17.56%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bbs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21,030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soso.com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18,482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4.64%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www.soso.com/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17,625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web.gougou.com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17,780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-23.90%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www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16,368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bbs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17,614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-19.39%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cn.bing.com/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15,948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sogou.com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15,055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-1.20%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www.sogou.com/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15,235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hao.360.cn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12,920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0.99%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hao.360.cn/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12,792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2345.com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9,745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b.qzone.qq.com/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11,859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zhidao.baidu.com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9,454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digi.daqi.com/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11,485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 err="1">
                          <a:solidFill>
                            <a:srgbClr val="FF0000"/>
                          </a:solidFill>
                          <a:latin typeface="宋体"/>
                        </a:rPr>
                        <a:t>com.cn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9,361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0334" y="8737628"/>
            <a:ext cx="11804254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dirty="0" smtClean="0"/>
              <a:t>百度知道内的正确答案会为网站带来长期且稳定的流量。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搜索引擎关键词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1159" y="3047987"/>
          <a:ext cx="11582484" cy="6197639"/>
        </p:xfrm>
        <a:graphic>
          <a:graphicData uri="http://schemas.openxmlformats.org/drawingml/2006/table">
            <a:tbl>
              <a:tblPr/>
              <a:tblGrid>
                <a:gridCol w="3160788"/>
                <a:gridCol w="1527360"/>
                <a:gridCol w="3754762"/>
                <a:gridCol w="1527360"/>
                <a:gridCol w="1612214"/>
              </a:tblGrid>
              <a:tr h="3645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4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来源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来源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xp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23,707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27,989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36.17%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本网站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23,348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本网站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20,263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-15.22%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20,800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xp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19,129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-23.93%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17,865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16,008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-29.94%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15,275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函数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15,099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37.41%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函数公式大全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14,007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14,303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-6.80%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excel</a:t>
                      </a:r>
                      <a:r>
                        <a:rPr lang="zh-CN" alt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函数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9,451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函数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12,149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9,061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超级</a:t>
                      </a:r>
                      <a:r>
                        <a:rPr lang="en-US" altLang="zh-CN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农场助手</a:t>
                      </a:r>
                      <a:r>
                        <a:rPr lang="en-US" altLang="zh-CN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3.16</a:t>
                      </a:r>
                      <a:r>
                        <a:rPr lang="zh-CN" alt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下载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10,989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蓝屏代码大全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7,505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蓝屏代码大全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10,565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28.96%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word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7,334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word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8,563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14.35%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ghost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6,328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函数公式大全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6,660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-110.32%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Photoshop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5,854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6,585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-37.60%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性爱小说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5,827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超级</a:t>
                      </a:r>
                      <a:r>
                        <a:rPr lang="en-US" altLang="zh-CN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农场助手</a:t>
                      </a:r>
                      <a:r>
                        <a:rPr lang="en-US" altLang="zh-CN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3.14</a:t>
                      </a:r>
                      <a:r>
                        <a:rPr lang="zh-CN" alt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下载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6,124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isch:1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5,770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访问受限</a:t>
                      </a:r>
                      <a:r>
                        <a:rPr lang="en-US" altLang="zh-CN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空间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5,832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vista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5,674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windows7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5,591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各频道流量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60130" y="3033395"/>
          <a:ext cx="12186954" cy="6247104"/>
        </p:xfrm>
        <a:graphic>
          <a:graphicData uri="http://schemas.openxmlformats.org/drawingml/2006/table">
            <a:tbl>
              <a:tblPr/>
              <a:tblGrid>
                <a:gridCol w="5471694"/>
                <a:gridCol w="1678815"/>
                <a:gridCol w="1678815"/>
                <a:gridCol w="1678815"/>
                <a:gridCol w="1678815"/>
              </a:tblGrid>
              <a:tr h="3875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latin typeface="宋体"/>
                        </a:rPr>
                        <a:t>内容运营情况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latin typeface="Arial"/>
                        </a:rPr>
                        <a:t>2010</a:t>
                      </a:r>
                      <a:r>
                        <a:rPr lang="zh-CN" altLang="en-US" sz="2000" b="1" i="0" u="none" strike="noStrike">
                          <a:latin typeface="Arial"/>
                        </a:rPr>
                        <a:t>年</a:t>
                      </a:r>
                      <a:r>
                        <a:rPr lang="en-US" altLang="zh-CN" sz="2000" b="1" i="0" u="none" strike="noStrike">
                          <a:latin typeface="Arial"/>
                        </a:rPr>
                        <a:t>4</a:t>
                      </a:r>
                      <a:r>
                        <a:rPr lang="zh-CN" altLang="en-US" sz="2000" b="1" i="0" u="none" strike="noStrike">
                          <a:latin typeface="Arial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latin typeface="Arial"/>
                        </a:rPr>
                        <a:t>2010</a:t>
                      </a:r>
                      <a:r>
                        <a:rPr lang="zh-CN" altLang="en-US" sz="2000" b="1" i="0" u="none" strike="noStrike">
                          <a:latin typeface="Arial"/>
                        </a:rPr>
                        <a:t>年</a:t>
                      </a:r>
                      <a:r>
                        <a:rPr lang="en-US" altLang="zh-CN" sz="2000" b="1" i="0" u="none" strike="noStrike">
                          <a:latin typeface="Arial"/>
                        </a:rPr>
                        <a:t>5</a:t>
                      </a:r>
                      <a:r>
                        <a:rPr lang="zh-CN" altLang="en-US" sz="2000" b="1" i="0" u="none" strike="noStrike">
                          <a:latin typeface="Arial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75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latin typeface="Arial"/>
                        </a:rPr>
                        <a:t>PV</a:t>
                      </a:r>
                      <a:r>
                        <a:rPr lang="zh-CN" altLang="en-US" sz="2000" b="1" i="0" u="none" strike="noStrike" dirty="0">
                          <a:latin typeface="宋体"/>
                        </a:rPr>
                        <a:t>按内容形式划分</a:t>
                      </a:r>
                      <a:endParaRPr lang="zh-CN" altLang="en-US" sz="2000" b="1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latin typeface="Arial"/>
                        </a:rPr>
                        <a:t>Page Views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latin typeface="Arial"/>
                        </a:rPr>
                        <a:t>PV/ Visit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latin typeface="Arial"/>
                        </a:rPr>
                        <a:t>Page Views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latin typeface="Arial"/>
                        </a:rPr>
                        <a:t>PV/ Visit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</a:t>
                      </a:r>
                      <a:r>
                        <a:rPr lang="zh-CN" altLang="en-US" sz="2000" b="0" i="0" u="none" strike="noStrike" dirty="0">
                          <a:latin typeface="宋体"/>
                        </a:rPr>
                        <a:t>所有</a:t>
                      </a:r>
                      <a:r>
                        <a:rPr lang="en-US" sz="2000" b="0" i="0" u="none" strike="noStrike" dirty="0">
                          <a:latin typeface="Arial"/>
                        </a:rPr>
                        <a:t>PV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505689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2.39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449325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2.22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 </a:t>
                      </a:r>
                      <a:r>
                        <a:rPr lang="zh-CN" altLang="en-US" sz="2000" b="0" i="0" u="none" strike="noStrike" dirty="0" smtClean="0">
                          <a:latin typeface="宋体"/>
                        </a:rPr>
                        <a:t>首页</a:t>
                      </a:r>
                      <a:r>
                        <a:rPr lang="zh-CN" altLang="en-US" sz="2000" b="0" i="0" u="none" strike="noStrike" dirty="0" smtClean="0">
                          <a:latin typeface="Arial"/>
                        </a:rPr>
                        <a:t>（？本网站首页）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220485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1.26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190040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1.27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 </a:t>
                      </a:r>
                      <a:r>
                        <a:rPr lang="zh-CN" altLang="en-US" sz="2000" b="0" i="0" u="none" strike="noStrike" dirty="0">
                          <a:latin typeface="宋体"/>
                        </a:rPr>
                        <a:t>旧版</a:t>
                      </a:r>
                      <a:r>
                        <a:rPr lang="zh-CN" altLang="en-US" sz="2000" b="0" i="0" u="none" strike="noStrike" dirty="0" smtClean="0">
                          <a:latin typeface="宋体"/>
                        </a:rPr>
                        <a:t>首页</a:t>
                      </a:r>
                      <a:r>
                        <a:rPr lang="zh-CN" altLang="en-US" sz="2000" b="0" i="0" u="none" strike="noStrike" dirty="0" smtClean="0">
                          <a:latin typeface="Arial"/>
                        </a:rPr>
                        <a:t>（？）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137362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1.62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112458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1.62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 </a:t>
                      </a:r>
                      <a:r>
                        <a:rPr lang="zh-CN" altLang="en-US" sz="2000" b="0" i="0" u="none" strike="noStrike" dirty="0" smtClean="0">
                          <a:latin typeface="宋体"/>
                        </a:rPr>
                        <a:t>论坛</a:t>
                      </a:r>
                      <a:r>
                        <a:rPr lang="zh-CN" altLang="en-US" sz="2000" b="0" i="0" u="none" strike="noStrike" dirty="0" smtClean="0">
                          <a:latin typeface="Arial"/>
                        </a:rPr>
                        <a:t>（？）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3666534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1.39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3263453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1.40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 </a:t>
                      </a:r>
                      <a:r>
                        <a:rPr lang="zh-CN" altLang="en-US" sz="2000" b="0" i="0" u="none" strike="noStrike" dirty="0">
                          <a:latin typeface="宋体"/>
                        </a:rPr>
                        <a:t>博</a:t>
                      </a:r>
                      <a:r>
                        <a:rPr lang="zh-CN" altLang="en-US" sz="2000" b="0" i="0" u="none" strike="noStrike" dirty="0" smtClean="0">
                          <a:latin typeface="宋体"/>
                        </a:rPr>
                        <a:t>客</a:t>
                      </a:r>
                      <a:r>
                        <a:rPr lang="zh-CN" altLang="en-US" sz="2000" b="0" i="0" u="none" strike="noStrike" dirty="0" smtClean="0">
                          <a:latin typeface="Arial"/>
                        </a:rPr>
                        <a:t>（？）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14290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1.75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12798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1.91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 </a:t>
                      </a:r>
                      <a:r>
                        <a:rPr lang="zh-CN" altLang="en-US" sz="2000" b="0" i="0" u="none" strike="noStrike" dirty="0">
                          <a:latin typeface="宋体"/>
                        </a:rPr>
                        <a:t>音箱</a:t>
                      </a:r>
                      <a:r>
                        <a:rPr lang="zh-CN" altLang="en-US" sz="2000" b="0" i="0" u="none" strike="noStrike" dirty="0" smtClean="0">
                          <a:latin typeface="宋体"/>
                        </a:rPr>
                        <a:t>频道</a:t>
                      </a:r>
                      <a:r>
                        <a:rPr lang="zh-CN" altLang="en-US" sz="2000" b="0" i="0" u="none" strike="noStrike" dirty="0" smtClean="0">
                          <a:latin typeface="Arial"/>
                        </a:rPr>
                        <a:t>（？）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24418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2.04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20032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2.08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</a:t>
                      </a:r>
                      <a:r>
                        <a:rPr lang="zh-CN" altLang="en-US" sz="2000" b="0" i="0" u="none" strike="noStrike" dirty="0" smtClean="0">
                          <a:latin typeface="宋体"/>
                        </a:rPr>
                        <a:t>软件</a:t>
                      </a:r>
                      <a:r>
                        <a:rPr lang="zh-CN" altLang="en-US" sz="2000" b="0" i="0" u="none" strike="noStrike" dirty="0" smtClean="0">
                          <a:latin typeface="Arial"/>
                        </a:rPr>
                        <a:t>（？）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330479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3.09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373562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2.85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</a:t>
                      </a:r>
                      <a:r>
                        <a:rPr lang="zh-CN" altLang="en-US" sz="2000" b="0" i="0" u="none" strike="noStrike" dirty="0">
                          <a:latin typeface="宋体"/>
                        </a:rPr>
                        <a:t>上网</a:t>
                      </a:r>
                      <a:r>
                        <a:rPr lang="zh-CN" altLang="en-US" sz="2000" b="0" i="0" u="none" strike="noStrike" dirty="0" smtClean="0">
                          <a:latin typeface="宋体"/>
                        </a:rPr>
                        <a:t>本</a:t>
                      </a:r>
                      <a:r>
                        <a:rPr lang="zh-CN" altLang="en-US" sz="2000" b="0" i="0" u="none" strike="noStrike" dirty="0" smtClean="0">
                          <a:latin typeface="Arial"/>
                        </a:rPr>
                        <a:t>（？）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89331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2.55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62955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2.19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 </a:t>
                      </a:r>
                      <a:r>
                        <a:rPr lang="zh-CN" altLang="en-US" sz="2000" b="0" i="0" u="none" strike="noStrike" dirty="0">
                          <a:latin typeface="宋体"/>
                        </a:rPr>
                        <a:t>数码</a:t>
                      </a:r>
                      <a:r>
                        <a:rPr lang="zh-CN" altLang="en-US" sz="2000" b="0" i="0" u="none" strike="noStrike" dirty="0" smtClean="0">
                          <a:latin typeface="宋体"/>
                        </a:rPr>
                        <a:t>频道</a:t>
                      </a:r>
                      <a:r>
                        <a:rPr lang="zh-CN" altLang="en-US" sz="2000" b="0" i="0" u="none" strike="noStrike" dirty="0" smtClean="0">
                          <a:latin typeface="Arial"/>
                        </a:rPr>
                        <a:t>（？）</a:t>
                      </a:r>
                      <a:endParaRPr lang="zh-CN" altLang="en-US" sz="2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46562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1.77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37739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1.78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 </a:t>
                      </a:r>
                      <a:r>
                        <a:rPr lang="zh-CN" altLang="en-US" sz="2000" b="0" i="0" u="none" strike="noStrike" dirty="0">
                          <a:latin typeface="宋体"/>
                        </a:rPr>
                        <a:t>硬件</a:t>
                      </a:r>
                      <a:r>
                        <a:rPr lang="zh-CN" altLang="en-US" sz="2000" b="0" i="0" u="none" strike="noStrike" dirty="0" smtClean="0">
                          <a:latin typeface="宋体"/>
                        </a:rPr>
                        <a:t>频道</a:t>
                      </a:r>
                      <a:r>
                        <a:rPr lang="zh-CN" altLang="en-US" sz="2000" b="0" i="0" u="none" strike="noStrike" dirty="0" smtClean="0">
                          <a:latin typeface="Arial"/>
                        </a:rPr>
                        <a:t>（？）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344104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5.15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243240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4.43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 </a:t>
                      </a:r>
                      <a:r>
                        <a:rPr lang="zh-CN" altLang="en-US" sz="2000" b="0" i="0" u="none" strike="noStrike" dirty="0">
                          <a:latin typeface="宋体"/>
                        </a:rPr>
                        <a:t>学院</a:t>
                      </a:r>
                      <a:r>
                        <a:rPr lang="zh-CN" altLang="en-US" sz="2000" b="0" i="0" u="none" strike="noStrike" dirty="0" smtClean="0">
                          <a:latin typeface="宋体"/>
                        </a:rPr>
                        <a:t>频道</a:t>
                      </a:r>
                      <a:r>
                        <a:rPr lang="zh-CN" altLang="en-US" sz="2000" b="0" i="0" u="none" strike="noStrike" dirty="0" smtClean="0">
                          <a:latin typeface="Arial"/>
                        </a:rPr>
                        <a:t>（？）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634523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1.89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604002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1.85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559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latin typeface="Arial"/>
                        </a:rPr>
                        <a:t>    </a:t>
                      </a:r>
                      <a:r>
                        <a:rPr lang="zh-CN" altLang="en-US" sz="2000" b="0" i="0" u="none" strike="noStrike" dirty="0">
                          <a:latin typeface="宋体"/>
                        </a:rPr>
                        <a:t>商</a:t>
                      </a:r>
                      <a:r>
                        <a:rPr lang="zh-CN" altLang="en-US" sz="2000" b="0" i="0" u="none" strike="noStrike" dirty="0" smtClean="0">
                          <a:latin typeface="宋体"/>
                        </a:rPr>
                        <a:t>城</a:t>
                      </a:r>
                      <a:r>
                        <a:rPr lang="zh-CN" altLang="en-US" sz="2000" b="0" i="0" u="none" strike="noStrike" dirty="0" smtClean="0">
                          <a:latin typeface="Arial"/>
                        </a:rPr>
                        <a:t>（？）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54486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3.77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latin typeface="Arial"/>
                        </a:rPr>
                        <a:t>22292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latin typeface="Arial"/>
                        </a:rPr>
                        <a:t>3.04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访问排名前</a:t>
            </a:r>
            <a:r>
              <a:rPr lang="en-US" altLang="zh-CN" smtClean="0">
                <a:latin typeface="华文琥珀" pitchFamily="2" charset="-122"/>
                <a:ea typeface="华文琥珀" pitchFamily="2" charset="-122"/>
              </a:rPr>
              <a:t>20</a:t>
            </a:r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的文章（一）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06357" y="3149588"/>
          <a:ext cx="11988884" cy="6659203"/>
        </p:xfrm>
        <a:graphic>
          <a:graphicData uri="http://schemas.openxmlformats.org/drawingml/2006/table">
            <a:tbl>
              <a:tblPr/>
              <a:tblGrid>
                <a:gridCol w="508004"/>
                <a:gridCol w="4064028"/>
                <a:gridCol w="4938586"/>
                <a:gridCol w="1334451"/>
                <a:gridCol w="1143815"/>
              </a:tblGrid>
              <a:tr h="4570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标题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链接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访问量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0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任务栏的窗口预览怎么关不掉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com.cn/viewthread.php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218,029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270,874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0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首页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http://www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149,012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189,906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0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论坛首页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66,954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107,019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0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某网站网站</a:t>
                      </a:r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首页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http://www1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44,301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50,888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0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函数教程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http://soft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com.cn/special/excel/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36,250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52,884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0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首页</a:t>
                      </a:r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软件频道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http://soft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29,951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45,866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0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某网站论坛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com.cn/index.php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28,406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58,909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0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某网站网站</a:t>
                      </a:r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地图导航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http://www1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com.cn/map/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26,623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37,734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5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[</a:t>
                      </a:r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经典重现</a:t>
                      </a:r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]</a:t>
                      </a:r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韩国伦理电影</a:t>
                      </a:r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《</a:t>
                      </a:r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爱的色放</a:t>
                      </a:r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》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com.cn/redirect.php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20,554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23,200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5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 XP</a:t>
                      </a:r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蓝屏代码大全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com.cn/thread-574284-1-1.html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19,142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20,254</a:t>
                      </a:r>
                    </a:p>
                  </a:txBody>
                  <a:tcPr marL="11489" marR="11489" marT="11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60" y="-304836"/>
            <a:ext cx="11704320" cy="1625600"/>
          </a:xfrm>
        </p:spPr>
        <p:txBody>
          <a:bodyPr/>
          <a:lstStyle/>
          <a:p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访问排名前</a:t>
            </a:r>
            <a:r>
              <a:rPr lang="en-US" altLang="zh-CN" dirty="0" smtClean="0">
                <a:latin typeface="华文琥珀" pitchFamily="2" charset="-122"/>
                <a:ea typeface="华文琥珀" pitchFamily="2" charset="-122"/>
              </a:rPr>
              <a:t>20</a:t>
            </a:r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的文章（二）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7959" y="1117574"/>
          <a:ext cx="11988882" cy="6963710"/>
        </p:xfrm>
        <a:graphic>
          <a:graphicData uri="http://schemas.openxmlformats.org/drawingml/2006/table">
            <a:tbl>
              <a:tblPr/>
              <a:tblGrid>
                <a:gridCol w="609604"/>
                <a:gridCol w="4673633"/>
                <a:gridCol w="4679357"/>
                <a:gridCol w="935209"/>
                <a:gridCol w="1091079"/>
              </a:tblGrid>
              <a:tr h="3595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标题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链接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访问量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表格制作全接触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http://soft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com.cn/special/excel_table/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19,069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26,358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某网站论坛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com.cn/logging.php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18,044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23,964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4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http://www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nojavascript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14,003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19,499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6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垃圾清理软件使你电脑一尘不染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com.cn/post.php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12,946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30,211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4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某网站论坛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com.cn/register.php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12,061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15,994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学院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http://school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10,777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12,856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8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完全简单破解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空间访问受限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空间技巧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http://school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com.cn/net/qq/qzone/2009-10-28/1256718252d218402.shtml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10,748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14,353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4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最全的硬盘修复专题帖（转贴）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com.cn/thread-460996-1-1.html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9,184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9,607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8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使用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盘安装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WindowsXP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系统的经验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XP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安装指南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http://school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com.cn/system/xp/an/2009-03-06/1236332604d207437.shtml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8,780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9,535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6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教教大家如何限制别人网速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com.cn/thread-908218-1-1.html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8,257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9,125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60" y="0"/>
            <a:ext cx="11704320" cy="1625600"/>
          </a:xfrm>
        </p:spPr>
        <p:txBody>
          <a:bodyPr/>
          <a:lstStyle/>
          <a:p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排名前</a:t>
            </a:r>
            <a:r>
              <a:rPr lang="en-US" altLang="zh-CN" dirty="0" smtClean="0">
                <a:latin typeface="华文琥珀" pitchFamily="2" charset="-122"/>
                <a:ea typeface="华文琥珀" pitchFamily="2" charset="-122"/>
              </a:rPr>
              <a:t>15</a:t>
            </a:r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的栏目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04757" y="1320775"/>
          <a:ext cx="11988883" cy="8290511"/>
        </p:xfrm>
        <a:graphic>
          <a:graphicData uri="http://schemas.openxmlformats.org/drawingml/2006/table">
            <a:tbl>
              <a:tblPr/>
              <a:tblGrid>
                <a:gridCol w="3734802"/>
                <a:gridCol w="1432526"/>
                <a:gridCol w="4161149"/>
                <a:gridCol w="1432526"/>
                <a:gridCol w="1227880"/>
              </a:tblGrid>
              <a:tr h="3645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栏目网址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栏目网址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bbs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2,633,162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bbs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2,323,934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-13.31%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www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189,251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www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162,516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-16.45%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com.cn/system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77,594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soft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/special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71,300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27.81%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com.cn/soft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68,526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/system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68,808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-12.77%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com.cn/net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60,573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/soft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61,074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-12.20%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www1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54,007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com.cn/net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60,181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-0.65%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soft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com.cn/special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51,472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com.cn/office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56,558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20.75%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com.cn/office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44,821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www1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44,416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-21.59%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www1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com.cn/map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38,257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soft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com.cn/article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36,346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28.59%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soft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32,930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soft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30,235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-8.91%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com.cn/plan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27,386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com.cn/plan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28,390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3.54%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pcsoft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27,052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www1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/map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27,046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-41.45%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soft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com.cn/article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25,955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soft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/win7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23,863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11.82%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soft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com.cn/win7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21,042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school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pcsoft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22,354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-21.02%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netbook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com.cn/news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18,506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soft</a:t>
                      </a:r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.</a:t>
                      </a:r>
                      <a:r>
                        <a:rPr lang="en-US" sz="2300" b="0" i="0" u="none" strike="noStrike" dirty="0" err="1">
                          <a:solidFill>
                            <a:srgbClr val="FF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/office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20,883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2339" marR="12339" marT="123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排名前</a:t>
            </a:r>
            <a:r>
              <a:rPr lang="en-US" altLang="zh-CN" smtClean="0">
                <a:latin typeface="华文琥珀" pitchFamily="2" charset="-122"/>
                <a:ea typeface="华文琥珀" pitchFamily="2" charset="-122"/>
              </a:rPr>
              <a:t>20</a:t>
            </a:r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的入站页面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7959" y="1930380"/>
          <a:ext cx="12192087" cy="8695849"/>
        </p:xfrm>
        <a:graphic>
          <a:graphicData uri="http://schemas.openxmlformats.org/drawingml/2006/table">
            <a:tbl>
              <a:tblPr/>
              <a:tblGrid>
                <a:gridCol w="508004"/>
                <a:gridCol w="4673633"/>
                <a:gridCol w="4775233"/>
                <a:gridCol w="1270568"/>
                <a:gridCol w="964649"/>
              </a:tblGrid>
              <a:tr h="32320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标题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链接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任务栏的窗口预览怎么关不掉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/viewthread.php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190,231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6.44%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首页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http://www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140,845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4.77%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论坛首页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42,952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1.45%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函数教程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http://soft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/special/excel/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35,351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1.20%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 XP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蓝屏代码大全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/thread-574284-1-1.html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19,019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0.64%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表格制作全接触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http://soft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/special/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excel_table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18,887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0.64%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韩国伦理电影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《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爱的色放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》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全集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/redirect.php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18,753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0.64%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某网站论坛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/index.php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12,035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0.41%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某网站网站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地图导航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http://www1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/map/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11,334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0.38%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3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完全简单破解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空间访问受限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空间技巧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http://school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/net/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qzone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/2009-10-28/1256718252d218402.shtml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9,639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0.33%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最全的硬盘修复专题帖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/thread-460996-1-1.html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9,011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5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http://www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nojavascript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8,867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教教大家如何限制别人网速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/thread-908218-1-1.html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8,146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0.28%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3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使用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盘安装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WindowsXP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系统的经验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XP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安装指南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http://school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/system/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xp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/an/2009-03-06/1236332604d207437.shtml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7,868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0.27%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密码破解技巧及工具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http://soft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/special/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excelpass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7,189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AV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女优姓名照片对照及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AV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女优中英文名字对照表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/thread-215047-1-1.html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7,048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3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超级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农场助手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3.14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下载，超强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农牧助手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3.14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最新版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/thread-1115063-1-1.html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6,993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学院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http://school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6,104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如何查询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上次登陆的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和时间、地点？？？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/thread-766295-1-1.html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5,688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0.19%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9535" marR="9535" marT="9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我们夫妻交友经历真实自白，夫妻交友心理写照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/thread-653485-1-1.html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5,574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0.19%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排名前</a:t>
            </a:r>
            <a:r>
              <a:rPr lang="en-US" altLang="zh-CN" smtClean="0">
                <a:latin typeface="华文琥珀" pitchFamily="2" charset="-122"/>
                <a:ea typeface="华文琥珀" pitchFamily="2" charset="-122"/>
              </a:rPr>
              <a:t>20</a:t>
            </a:r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的单一页面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60129" y="2009282"/>
          <a:ext cx="12289365" cy="7519518"/>
        </p:xfrm>
        <a:graphic>
          <a:graphicData uri="http://schemas.openxmlformats.org/drawingml/2006/table">
            <a:tbl>
              <a:tblPr/>
              <a:tblGrid>
                <a:gridCol w="409646"/>
                <a:gridCol w="4710923"/>
                <a:gridCol w="4996809"/>
                <a:gridCol w="1169532"/>
                <a:gridCol w="1002455"/>
              </a:tblGrid>
              <a:tr h="2258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标题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链接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任务栏的窗口预览怎么关不掉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/viewthread.php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171,019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6.87%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首页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http://www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56,145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2.25%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WIN XP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蓝屏代码大全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/thread-574284-1-1.html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17,630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0.71%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韩国伦理电影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《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爱的色放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》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全集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/redirect.php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16,750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0.67%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函数教程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http://soft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/special/excel/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14,079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0.57%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论坛首页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13,558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0.54%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Excel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表格制作全接触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http://soft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/special/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excel_table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9,489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0.38%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某网站网站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地图导航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http://www1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/map/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8,775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0.35%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最全的硬盘修复专题帖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/thread-460996-1-1.html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8,337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0.33%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http://www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com.cn/nojavascript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7,415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0.30%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完全简单破解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空间访问受限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空间技巧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http://school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com.cn/net/qq/qzone/2009-10-28/1256718252d218402.shtml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7,232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0.29%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教教大家如何限制别人网速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com.cn/thread-908218-1-1.html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7,175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0.29%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使用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盘安装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WindowsXP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系统的经验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XP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安装指南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http://school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com.cn/system/xp/an/2009-03-06/1236332604d207437.shtml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6,830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0.27%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AV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女优姓名照片对照及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AV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女优中英文名字对照表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com.cn/thread-215047-1-1.html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6,542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0.26%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超级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农场助手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3.14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下载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com.cn/thread-1115063-1-1.html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6,296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0.25%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如何查询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上次登陆的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和时间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com.cn/thread-766295-1-1.html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5,471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0.22%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我们夫妻交友经历真实自白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/thread-653485-1-1.html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4,803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0.19%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美女自慰图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/thread-325128-1-1.html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4,280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0.17%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“无法停止通用卷设备”的预防及解决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/thread-1074109-1-1.html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3,302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0.13%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求助，这几个播放器哪个好？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http://bbs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某网站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com.cn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/thread-426326-1-1.html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3,085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0.12%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其他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2,112,955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84.82%</a:t>
                      </a:r>
                    </a:p>
                  </a:txBody>
                  <a:tcPr marL="9060" marR="9060" marT="9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网站分析项</a:t>
            </a:r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609600" y="2946401"/>
          <a:ext cx="11704320" cy="580158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852160"/>
                <a:gridCol w="5852160"/>
              </a:tblGrid>
              <a:tr h="5274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/>
                        <a:t>1</a:t>
                      </a:r>
                      <a:r>
                        <a:rPr lang="zh-CN" altLang="en-US" sz="2300" u="none" strike="noStrike" dirty="0"/>
                        <a:t>、日均</a:t>
                      </a:r>
                      <a:r>
                        <a:rPr lang="en-US" sz="2300" u="none" strike="noStrike" dirty="0"/>
                        <a:t>PV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12</a:t>
                      </a:r>
                      <a:r>
                        <a:rPr lang="zh-CN" altLang="en-US" sz="2300" u="none" strike="noStrike"/>
                        <a:t>、排名前</a:t>
                      </a:r>
                      <a:r>
                        <a:rPr lang="en-US" altLang="zh-CN" sz="2300" u="none" strike="noStrike"/>
                        <a:t>20</a:t>
                      </a:r>
                      <a:r>
                        <a:rPr lang="zh-CN" altLang="en-US" sz="2300" u="none" strike="noStrike"/>
                        <a:t>的栏目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5274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2</a:t>
                      </a:r>
                      <a:r>
                        <a:rPr lang="zh-CN" altLang="en-US" sz="2300" u="none" strike="noStrike"/>
                        <a:t>、日均</a:t>
                      </a:r>
                      <a:r>
                        <a:rPr lang="en-US" sz="2300" u="none" strike="noStrike"/>
                        <a:t>IP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/>
                        <a:t>13</a:t>
                      </a:r>
                      <a:r>
                        <a:rPr lang="zh-CN" altLang="en-US" sz="2300" u="none" strike="noStrike" dirty="0" smtClean="0"/>
                        <a:t>、排名前</a:t>
                      </a:r>
                      <a:r>
                        <a:rPr lang="en-US" altLang="zh-CN" sz="2300" u="none" strike="noStrike" dirty="0" smtClean="0"/>
                        <a:t>20</a:t>
                      </a:r>
                      <a:r>
                        <a:rPr lang="zh-CN" altLang="en-US" sz="2300" u="none" strike="noStrike" dirty="0" smtClean="0"/>
                        <a:t>的入站页面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5274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3</a:t>
                      </a:r>
                      <a:r>
                        <a:rPr lang="zh-CN" altLang="en-US" sz="2300" u="none" strike="noStrike"/>
                        <a:t>、日均访次（每访客平均访次）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/>
                        <a:t>14</a:t>
                      </a:r>
                      <a:r>
                        <a:rPr lang="zh-CN" altLang="en-US" sz="2300" u="none" strike="noStrike" dirty="0" smtClean="0"/>
                        <a:t>、排名前</a:t>
                      </a:r>
                      <a:r>
                        <a:rPr lang="en-US" altLang="zh-CN" sz="2300" u="none" strike="noStrike" dirty="0" smtClean="0"/>
                        <a:t>20</a:t>
                      </a:r>
                      <a:r>
                        <a:rPr lang="zh-CN" altLang="en-US" sz="2300" u="none" strike="noStrike" dirty="0" smtClean="0"/>
                        <a:t>的单一页面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5274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/>
                        <a:t>4</a:t>
                      </a:r>
                      <a:r>
                        <a:rPr lang="zh-CN" altLang="en-US" sz="2300" u="none" strike="noStrike" dirty="0"/>
                        <a:t>、每访客平均</a:t>
                      </a:r>
                      <a:r>
                        <a:rPr lang="en-US" altLang="zh-CN" sz="2300" u="none" strike="noStrike" dirty="0"/>
                        <a:t>PV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15</a:t>
                      </a:r>
                      <a:r>
                        <a:rPr lang="zh-CN" altLang="en-US" sz="2300" u="none" strike="noStrike"/>
                        <a:t>、来源省份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527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/>
                        <a:t>5、alexa</a:t>
                      </a:r>
                      <a:r>
                        <a:rPr lang="zh-CN" altLang="en-US" sz="2300" u="none" strike="noStrike"/>
                        <a:t>排名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16</a:t>
                      </a:r>
                      <a:r>
                        <a:rPr lang="zh-CN" altLang="en-US" sz="2300" u="none" strike="noStrike"/>
                        <a:t>、浏览器版本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5274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6</a:t>
                      </a:r>
                      <a:r>
                        <a:rPr lang="zh-CN" altLang="en-US" sz="2300" u="none" strike="noStrike"/>
                        <a:t>、搜索引擎收录量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17</a:t>
                      </a:r>
                      <a:r>
                        <a:rPr lang="zh-CN" altLang="en-US" sz="2300" u="none" strike="noStrike"/>
                        <a:t>、操作系统版本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5274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7</a:t>
                      </a:r>
                      <a:r>
                        <a:rPr lang="zh-CN" altLang="en-US" sz="2300" u="none" strike="noStrike"/>
                        <a:t>、访问来源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18</a:t>
                      </a:r>
                      <a:r>
                        <a:rPr lang="zh-CN" altLang="en-US" sz="2300" u="none" strike="noStrike"/>
                        <a:t>、显示器分辨率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5274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8</a:t>
                      </a:r>
                      <a:r>
                        <a:rPr lang="zh-CN" altLang="en-US" sz="2300" u="none" strike="noStrike"/>
                        <a:t>、访前链接网站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/>
                        <a:t>19</a:t>
                      </a:r>
                      <a:r>
                        <a:rPr lang="zh-CN" altLang="en-US" sz="2300" u="none" strike="noStrike" dirty="0" smtClean="0"/>
                        <a:t>、周人气指数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5274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9</a:t>
                      </a:r>
                      <a:r>
                        <a:rPr lang="zh-CN" altLang="en-US" sz="2300" u="none" strike="noStrike"/>
                        <a:t>、搜索关键词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20</a:t>
                      </a:r>
                      <a:r>
                        <a:rPr lang="zh-CN" altLang="en-US" sz="2300" u="none" strike="noStrike"/>
                        <a:t>、各时段人气指数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5274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10</a:t>
                      </a:r>
                      <a:r>
                        <a:rPr lang="zh-CN" altLang="en-US" sz="2300" u="none" strike="noStrike"/>
                        <a:t>、各栏目流量分析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/>
                        <a:t>21</a:t>
                      </a:r>
                      <a:r>
                        <a:rPr lang="zh-CN" altLang="en-US" sz="2300" u="none" strike="noStrike" dirty="0" smtClean="0"/>
                        <a:t>、访问时长的访问次数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5274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/>
                        <a:t>11</a:t>
                      </a:r>
                      <a:r>
                        <a:rPr lang="zh-CN" altLang="en-US" sz="2300" u="none" strike="noStrike"/>
                        <a:t>、排名前</a:t>
                      </a:r>
                      <a:r>
                        <a:rPr lang="en-US" altLang="zh-CN" sz="2300" u="none" strike="noStrike"/>
                        <a:t>20</a:t>
                      </a:r>
                      <a:r>
                        <a:rPr lang="zh-CN" altLang="en-US" sz="2300" u="none" strike="noStrike"/>
                        <a:t>的文章及链接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来源省份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62540" y="2726162"/>
          <a:ext cx="11982128" cy="6656741"/>
        </p:xfrm>
        <a:graphic>
          <a:graphicData uri="http://schemas.openxmlformats.org/drawingml/2006/table">
            <a:tbl>
              <a:tblPr/>
              <a:tblGrid>
                <a:gridCol w="1497766"/>
                <a:gridCol w="1497766"/>
                <a:gridCol w="1497766"/>
                <a:gridCol w="1497766"/>
                <a:gridCol w="1497766"/>
                <a:gridCol w="1497766"/>
                <a:gridCol w="1497766"/>
                <a:gridCol w="1497766"/>
              </a:tblGrid>
              <a:tr h="3915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省份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点击数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省份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点击数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广东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605,193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355,171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4.95%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广东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521,583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306,407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-15.91%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江苏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302,981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181,671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-0.59%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江苏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274,410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162,718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-11.65%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浙江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281,907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172,934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2.04%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浙江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251,768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156,650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-10.40%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北京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272,755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162,569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-3.10%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山东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239,833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141,388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-12.75%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山东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278,865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159,410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-0.72%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北京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238,136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141,046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-15.26%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河南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239,188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134,982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1.82%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河南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202,063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116,887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-15.48%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上海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179,120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117,012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-6.95%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上海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166,004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105,940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-10.45%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湖北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180,803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107,168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1.20%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湖北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164,655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99,221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-8.01%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福建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190,341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105,361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4.59%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四川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167,484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93,892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-9.93%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四川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190,388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103,213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3.36%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福建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169,524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92,296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-14.16%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广西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160,628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95,690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-2.26%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河北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135,606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78,483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-15.78%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河北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158,497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90,871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0.18%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广西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132,366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77,468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-23.52%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辽宁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145,780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87,073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-6.37%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辽宁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123,776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74,513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-16.86%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湖南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139,858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80,837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4.40%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湖南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124,196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73,110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-10.57%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陕西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123,343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70,697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0.31%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陕西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112,147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64,361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-9.84%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浏览器版本</a:t>
            </a:r>
          </a:p>
        </p:txBody>
      </p:sp>
      <p:graphicFrame>
        <p:nvGraphicFramePr>
          <p:cNvPr id="3" name="图表 2"/>
          <p:cNvGraphicFramePr>
            <a:graphicFrameLocks/>
          </p:cNvGraphicFramePr>
          <p:nvPr/>
        </p:nvGraphicFramePr>
        <p:xfrm>
          <a:off x="2235200" y="3048000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17601" y="8026423"/>
            <a:ext cx="11176000" cy="12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浏览器仍然是主流用户，</a:t>
            </a:r>
            <a:r>
              <a:rPr lang="en-US" altLang="zh-CN" dirty="0" smtClean="0"/>
              <a:t>IE8</a:t>
            </a:r>
            <a:r>
              <a:rPr lang="zh-CN" altLang="en-US" dirty="0" smtClean="0"/>
              <a:t>用户所占比例并没有大幅增长，不过每个月都有所提高。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浏览器版本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7717" y="2828572"/>
          <a:ext cx="12186952" cy="6554340"/>
        </p:xfrm>
        <a:graphic>
          <a:graphicData uri="http://schemas.openxmlformats.org/drawingml/2006/table">
            <a:tbl>
              <a:tblPr/>
              <a:tblGrid>
                <a:gridCol w="1015579"/>
                <a:gridCol w="1692632"/>
                <a:gridCol w="1184843"/>
                <a:gridCol w="1184843"/>
                <a:gridCol w="1015579"/>
                <a:gridCol w="1015579"/>
                <a:gridCol w="1692632"/>
                <a:gridCol w="1184843"/>
                <a:gridCol w="1184843"/>
                <a:gridCol w="1015579"/>
              </a:tblGrid>
              <a:tr h="32771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7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浏览器版本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点击量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浏览器版本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点击量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IE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5,119,249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3,000,333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91.07%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IE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4,572,849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2,704,033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91.57%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3,141,569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1,872,623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56.84%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2,840,341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1,700,199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57.58%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1,177,493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668,440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20.29%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1,010,343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589,274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19.96%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798,834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458,435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13.91%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721,103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413,814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14.01%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Firefox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132,534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73,752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2.24%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Firefox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109,859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62,982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2.13%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3.6.3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68,495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38,993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1.18%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3.6.3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66,874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38,400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1.30%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3.5.9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14,549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7,005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0.21%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3.5.9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8,965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5,849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0.20%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3.6.2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10,950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6,199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0.19%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3.6.4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12,754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5,789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0.20%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9,578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5,334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0.16%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4,364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2,664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0.09%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3.5.8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4,719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2,358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0.07%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3.0.19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2,302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1,591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0.05%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网络蜘蛛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105,488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64,525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1.96%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网络蜘蛛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82,052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50,523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1.71%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未记录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94,513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53,846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1.63%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未记录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69,868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39,747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1.35%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Google Chrome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76,882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36,387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1.10%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Google Chrome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85,455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39,196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1.33%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Nokia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46,555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27,414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0.83%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Nokia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39,734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22,056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0.75%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Opera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40,731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19,510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0.59%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Opera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38,756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17,823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0.60%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Safari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14,328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7,290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0.22%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Safari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15,634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7,772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0.26%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IE Mobile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8,152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4,271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0.13%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IE Mobile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6,146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3,311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0.11%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UNTRUSTED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3,520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1,927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0.06%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UNTRUSTED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2,106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1,257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0.04%</a:t>
                      </a:r>
                    </a:p>
                  </a:txBody>
                  <a:tcPr marL="10035" marR="10035" marT="10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操作系统版本</a:t>
            </a:r>
          </a:p>
        </p:txBody>
      </p:sp>
      <p:graphicFrame>
        <p:nvGraphicFramePr>
          <p:cNvPr id="3" name="图表 2"/>
          <p:cNvGraphicFramePr>
            <a:graphicFrameLocks/>
          </p:cNvGraphicFramePr>
          <p:nvPr/>
        </p:nvGraphicFramePr>
        <p:xfrm>
          <a:off x="2133601" y="3149601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17601" y="8229602"/>
            <a:ext cx="11176000" cy="12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en-US" altLang="zh-CN" dirty="0"/>
              <a:t>Windows </a:t>
            </a:r>
            <a:r>
              <a:rPr lang="en-US" altLang="zh-CN" dirty="0" err="1" smtClean="0"/>
              <a:t>xp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vista</a:t>
            </a:r>
            <a:r>
              <a:rPr lang="zh-CN" altLang="en-US" dirty="0" smtClean="0"/>
              <a:t>市场份额持续下降，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市场份额上升</a:t>
            </a:r>
            <a:r>
              <a:rPr lang="en-US" altLang="zh-CN" dirty="0" smtClean="0"/>
              <a:t>; 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操作系统版本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62541" y="3033395"/>
          <a:ext cx="11879717" cy="6247098"/>
        </p:xfrm>
        <a:graphic>
          <a:graphicData uri="http://schemas.openxmlformats.org/drawingml/2006/table">
            <a:tbl>
              <a:tblPr/>
              <a:tblGrid>
                <a:gridCol w="2168775"/>
                <a:gridCol w="1359532"/>
                <a:gridCol w="1359532"/>
                <a:gridCol w="1165313"/>
                <a:gridCol w="1942188"/>
                <a:gridCol w="1359532"/>
                <a:gridCol w="1359532"/>
                <a:gridCol w="1165313"/>
              </a:tblGrid>
              <a:tr h="28395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操作系统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访问量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操作系统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访问量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WindowsXP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4,495,590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2,652,976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80.53%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XP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4,011,855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2,385,388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80.78%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555,349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284,430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8.63%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517,866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269,519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9.13%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Vista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171,395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108,817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3.30%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Vista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136,370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87,822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2.97%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网络蜘蛛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105,488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64,525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1.96%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网络蜘蛛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82,052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50,523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1.71%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未记录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94,513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53,846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1.63%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Win7 64 bit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73,754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41,203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1.40%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Win764bit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65,472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37,486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1.14%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未记录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69,868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39,747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1.35%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未知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60,904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35,345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1.07%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未知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51,167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28,297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0.96%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Windows2003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48,889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29,757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0.90%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Windows2003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41,705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25,267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0.86%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Windows2000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14,357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8,533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0.26%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Windows2000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13,023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7,340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0.25%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Linux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14,205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5,731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0.17%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Linux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9,688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5,920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0.20%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WindowsMobile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8,287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4,345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0.13%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WindowsMobile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6,228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3,369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0.11%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Macintosh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4,877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3,174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0.10%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Macintosh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4,279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2,861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0.10%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Vista64bit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6,510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2,160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0.07%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Vista64bit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7,367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2,721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0.09%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iPhone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1,610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1,065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0.03%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iPhone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1,294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0.03%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Windows98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1,243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0.02%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win2003 64 bit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792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590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0.02%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SunOS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1,176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665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0.02%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Windows98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935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556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0.02%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Windows200364bit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875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659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0.02%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SunOS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784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452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0.02%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GoogleAndroid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172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GoogleAndroid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185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Blackberry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276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129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0.00%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Blackberry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133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0.00%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WindowsNT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0.00%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WindowsNT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52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0.00%</a:t>
                      </a:r>
                    </a:p>
                  </a:txBody>
                  <a:tcPr marL="11802" marR="11802" marT="11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显示器分辨率</a:t>
            </a:r>
          </a:p>
        </p:txBody>
      </p:sp>
      <p:graphicFrame>
        <p:nvGraphicFramePr>
          <p:cNvPr id="3" name="图表 2"/>
          <p:cNvGraphicFramePr>
            <a:graphicFrameLocks/>
          </p:cNvGraphicFramePr>
          <p:nvPr/>
        </p:nvGraphicFramePr>
        <p:xfrm>
          <a:off x="2235200" y="3352801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17601" y="8229601"/>
            <a:ext cx="11176000" cy="12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zh-CN" altLang="en-US"/>
              <a:t>分辨率宽度普遍在</a:t>
            </a:r>
            <a:r>
              <a:rPr lang="en-US" altLang="zh-CN"/>
              <a:t>1024</a:t>
            </a:r>
            <a:r>
              <a:rPr lang="zh-CN" altLang="en-US"/>
              <a:t>以上，网站目前</a:t>
            </a:r>
            <a:r>
              <a:rPr lang="en-US" altLang="zh-CN"/>
              <a:t>960</a:t>
            </a:r>
            <a:r>
              <a:rPr lang="zh-CN" altLang="en-US"/>
              <a:t>宽度可以适合绝大多数用户浏览器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显示器分辨率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5306" y="2930978"/>
          <a:ext cx="12391775" cy="6554328"/>
        </p:xfrm>
        <a:graphic>
          <a:graphicData uri="http://schemas.openxmlformats.org/drawingml/2006/table">
            <a:tbl>
              <a:tblPr/>
              <a:tblGrid>
                <a:gridCol w="1950064"/>
                <a:gridCol w="1489141"/>
                <a:gridCol w="1489141"/>
                <a:gridCol w="1063671"/>
                <a:gridCol w="2145070"/>
                <a:gridCol w="1489141"/>
                <a:gridCol w="1489141"/>
                <a:gridCol w="1276406"/>
              </a:tblGrid>
              <a:tr h="29792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分辨率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访问量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分辨率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访问量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1024x768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1,972,054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1,145,378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35.49%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1024x768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1,008,967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1,739,091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34.90%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1280x800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849,626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510,510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15.82%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1440x900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454,346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781,634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15.72%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1440x900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864,545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495,706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15.36%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1280x800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451,964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737,634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15.63%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1366x768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438,167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241,395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7.48%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1366x768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235,057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414,872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8.13%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1280x1024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357,132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217,432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6.74%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1280x1024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192,513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320,728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6.66%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1680x1050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191,126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109,935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3.41%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1680x1050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99,253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168,447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3.43%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159,565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91,439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2.83%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1152x864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69,261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111,207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2.40%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1152x864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131,239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77,359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2.40%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66,236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117,259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2.29%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1280x768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117,687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70,188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2.17%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1280x768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65,355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107,475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2.26%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1920x1080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70,914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43,611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1.35%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1920x1080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41,230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72,604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1.43%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1280x960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65,324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39,300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1.22%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1600x900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36,443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62,545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1.26%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1600x900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63,615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37,543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1.16%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1280x960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35,869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58,795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1.24%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1280x720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49,303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30,086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0.93%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1360x768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27,378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45,707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0.95%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1360x768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48,580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29,052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0.90%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1280x720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27,145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44,479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0.94%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800x600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45,870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27,449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0.85%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800x600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26,465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45,275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0.92%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1024x600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38,374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22,882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0.71%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1024x600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20,496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32,917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0.71%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未知屏幕分辨率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22,676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15,845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0.49%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未知屏幕分辨率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14,010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19,503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0.48%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1400x1050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14,333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9,646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0.30%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1400x1050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8,604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12,664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0.30%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1920x1200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10,863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7,312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0.23%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1920x1200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6,067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9,170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0.21%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1024x640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8,106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4,996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0.15%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1024x640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4,395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7,767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0.15%</a:t>
                      </a:r>
                    </a:p>
                  </a:txBody>
                  <a:tcPr marL="12386" marR="12386" marT="12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周人气指数比</a:t>
            </a: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1016001" y="7572611"/>
            <a:ext cx="10871201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zh-CN" altLang="en-US" b="1" dirty="0"/>
              <a:t>周人气指数</a:t>
            </a:r>
            <a:r>
              <a:rPr lang="zh-CN" altLang="en-US" dirty="0"/>
              <a:t>：一周中某一天的访问次数。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17601" y="8229602"/>
            <a:ext cx="11176000" cy="12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月份周四访问量最高，周日访问量最低；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月份周六最高，周二最低</a:t>
            </a:r>
            <a:endParaRPr lang="zh-CN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9064" y="2859492"/>
            <a:ext cx="9812055" cy="468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各时段气指数比</a:t>
            </a:r>
          </a:p>
        </p:txBody>
      </p:sp>
      <p:graphicFrame>
        <p:nvGraphicFramePr>
          <p:cNvPr id="3" name="图表 6"/>
          <p:cNvGraphicFramePr>
            <a:graphicFrameLocks/>
          </p:cNvGraphicFramePr>
          <p:nvPr/>
        </p:nvGraphicFramePr>
        <p:xfrm>
          <a:off x="508001" y="3048000"/>
          <a:ext cx="11683999" cy="416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57" y="7620020"/>
          <a:ext cx="12496900" cy="1727211"/>
        </p:xfrm>
        <a:graphic>
          <a:graphicData uri="http://schemas.openxmlformats.org/drawingml/2006/table">
            <a:tbl>
              <a:tblPr/>
              <a:tblGrid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  <a:gridCol w="499876"/>
              </a:tblGrid>
              <a:tr h="5757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时间段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23:00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7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92,946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55,178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33,486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19,745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9,671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14,106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20,982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40,540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97,765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148,996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174,476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168,770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153,034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166,452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173,105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179,102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188,030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179,945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161,372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174,345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184,413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187,202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182,146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147,029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7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4817" marR="4817" marT="48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3.15%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1.87%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1.13%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0.67%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0.33%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0.48%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0.71%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1.37%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3.31%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5.05%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5.91%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5.72%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5.18%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5.64%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5.86%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6.07%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6.37%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6.09%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5.46%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5.90%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6.25%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6.34%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6.17%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4.98%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访问时长的访问次数</a:t>
            </a:r>
          </a:p>
        </p:txBody>
      </p:sp>
      <p:graphicFrame>
        <p:nvGraphicFramePr>
          <p:cNvPr id="3" name="图表 2"/>
          <p:cNvGraphicFramePr>
            <a:graphicFrameLocks/>
          </p:cNvGraphicFramePr>
          <p:nvPr/>
        </p:nvGraphicFramePr>
        <p:xfrm>
          <a:off x="812801" y="2641601"/>
          <a:ext cx="11176000" cy="4413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758" y="7416819"/>
          <a:ext cx="12395287" cy="1930413"/>
        </p:xfrm>
        <a:graphic>
          <a:graphicData uri="http://schemas.openxmlformats.org/drawingml/2006/table">
            <a:tbl>
              <a:tblPr/>
              <a:tblGrid>
                <a:gridCol w="1239529"/>
                <a:gridCol w="1239529"/>
                <a:gridCol w="1239529"/>
                <a:gridCol w="1239529"/>
                <a:gridCol w="1062453"/>
                <a:gridCol w="1062453"/>
                <a:gridCol w="1062453"/>
                <a:gridCol w="1062453"/>
                <a:gridCol w="1062453"/>
                <a:gridCol w="1062453"/>
                <a:gridCol w="1062453"/>
              </a:tblGrid>
              <a:tr h="9520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时长，单位：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分钟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0--1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1--2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2--3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3--4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4--5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5--6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6--7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7--8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8--9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9--10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1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访次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2,621,899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69,028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41,077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28,898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22,064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17,467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14,745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12,238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10,700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9,352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1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百分比</a:t>
                      </a:r>
                    </a:p>
                  </a:txBody>
                  <a:tcPr marL="10321" marR="10321" marT="10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88.86%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2.34%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1.39%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0.98%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0.75%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0.59%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0.50%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0.41%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0.36%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0.32%</a:t>
                      </a:r>
                    </a:p>
                  </a:txBody>
                  <a:tcPr marL="13547" marR="13547" marT="13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12801" y="8128000"/>
          <a:ext cx="11277645" cy="12801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8803"/>
                <a:gridCol w="1510081"/>
                <a:gridCol w="1384791"/>
                <a:gridCol w="1336794"/>
                <a:gridCol w="1336794"/>
                <a:gridCol w="1336794"/>
                <a:gridCol w="1336794"/>
                <a:gridCol w="1336794"/>
              </a:tblGrid>
              <a:tr h="4267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　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 dirty="0"/>
                        <a:t>12</a:t>
                      </a:r>
                      <a:r>
                        <a:rPr lang="zh-CN" altLang="en-US" sz="2300" u="none" strike="noStrike" dirty="0"/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 dirty="0"/>
                        <a:t>1</a:t>
                      </a:r>
                      <a:r>
                        <a:rPr lang="zh-CN" altLang="en-US" sz="2300" u="none" strike="noStrike" dirty="0"/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 dirty="0"/>
                        <a:t>2</a:t>
                      </a:r>
                      <a:r>
                        <a:rPr lang="zh-CN" altLang="en-US" sz="2300" u="none" strike="noStrike" dirty="0"/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4267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日均</a:t>
                      </a:r>
                      <a:r>
                        <a:rPr lang="en-US" sz="2300" u="none" strike="noStrike" dirty="0"/>
                        <a:t>PV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59,418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93,384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194302 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dirty="0" smtClean="0"/>
                        <a:t>193616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188351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162223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4267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增长百分比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8.02%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57.16%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108.07%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-0.35%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-2.8%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-13.87%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</a:tbl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/>
        </p:nvGraphicFramePr>
        <p:xfrm>
          <a:off x="914401" y="1986845"/>
          <a:ext cx="11379200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5779" y="2701636"/>
            <a:ext cx="7102645" cy="459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>
              <a:defRPr/>
            </a:pPr>
            <a:r>
              <a:rPr lang="en-US" altLang="zh-CN" sz="8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Thank </a:t>
            </a:r>
            <a:r>
              <a:rPr lang="en-US" altLang="zh-CN" sz="8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you</a:t>
            </a:r>
            <a:r>
              <a:rPr lang="zh-CN" altLang="en-US" sz="8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！</a:t>
            </a:r>
            <a:endParaRPr lang="en-US" altLang="zh-CN" sz="8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8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网络营销师：袁帅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14401" y="7518400"/>
          <a:ext cx="11176039" cy="12192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6491"/>
                <a:gridCol w="1198875"/>
                <a:gridCol w="1394613"/>
                <a:gridCol w="1321212"/>
                <a:gridCol w="1321212"/>
                <a:gridCol w="1321212"/>
                <a:gridCol w="1321212"/>
                <a:gridCol w="1321212"/>
              </a:tblGrid>
              <a:tr h="4064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　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 dirty="0"/>
                        <a:t>12</a:t>
                      </a:r>
                      <a:r>
                        <a:rPr lang="zh-CN" altLang="en-US" sz="2300" u="none" strike="noStrike" dirty="0"/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/>
                        <a:t>1</a:t>
                      </a:r>
                      <a:r>
                        <a:rPr lang="zh-CN" altLang="en-US" sz="2300" u="none" strike="noStrike"/>
                        <a:t>月份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 dirty="0"/>
                        <a:t>2</a:t>
                      </a:r>
                      <a:r>
                        <a:rPr lang="zh-CN" altLang="en-US" sz="2300" u="none" strike="noStrike" dirty="0"/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4064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日均</a:t>
                      </a:r>
                      <a:r>
                        <a:rPr lang="en-US" sz="2300" u="none" strike="noStrike" dirty="0" smtClean="0"/>
                        <a:t>IP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18617 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38049 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83581 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95391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101395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88059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4064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/>
                        <a:t>增长百分比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9.20%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104.37%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119.67%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12.38%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6.29%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-13.15%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</a:tbl>
          </a:graphicData>
        </a:graphic>
      </p:graphicFrame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914401" y="8940801"/>
            <a:ext cx="3454400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en-US" altLang="zh-CN"/>
              <a:t>IP=</a:t>
            </a:r>
            <a:r>
              <a:rPr lang="zh-CN" altLang="en-US"/>
              <a:t>访客数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4392" y="1578592"/>
            <a:ext cx="1604346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dirty="0" smtClean="0"/>
              <a:t>日均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61" y="2350348"/>
            <a:ext cx="11074478" cy="505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14401" y="8229600"/>
          <a:ext cx="11277639" cy="12192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701"/>
                <a:gridCol w="1324645"/>
                <a:gridCol w="1391233"/>
                <a:gridCol w="1318012"/>
                <a:gridCol w="1318012"/>
                <a:gridCol w="1318012"/>
                <a:gridCol w="1318012"/>
                <a:gridCol w="1318012"/>
              </a:tblGrid>
              <a:tr h="4064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　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 dirty="0"/>
                        <a:t>12</a:t>
                      </a:r>
                      <a:r>
                        <a:rPr lang="zh-CN" altLang="en-US" sz="2300" u="none" strike="noStrike" dirty="0"/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/>
                        <a:t>1</a:t>
                      </a:r>
                      <a:r>
                        <a:rPr lang="zh-CN" altLang="en-US" sz="2300" u="none" strike="noStrike"/>
                        <a:t>月份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 dirty="0"/>
                        <a:t>2</a:t>
                      </a:r>
                      <a:r>
                        <a:rPr lang="zh-CN" altLang="en-US" sz="2300" u="none" strike="noStrike" dirty="0"/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40640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300" u="none" strike="noStrike" kern="1200" dirty="0"/>
                        <a:t>日均访次</a:t>
                      </a:r>
                      <a:endParaRPr lang="zh-CN" altLang="en-US" sz="23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300" u="none" strike="noStrike" kern="1200" dirty="0"/>
                        <a:t>20,966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300" u="none" strike="noStrike" kern="1200" dirty="0"/>
                        <a:t>41,538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kern="1200" dirty="0"/>
                        <a:t>90190 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103535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109818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95252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</a:tr>
              <a:tr h="4064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增长百分比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300" u="none" strike="noStrike" kern="1200" dirty="0"/>
                        <a:t>9.64%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300" u="none" strike="noStrike" kern="1200" dirty="0"/>
                        <a:t>98.12%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300" u="none" strike="noStrike" kern="1200" dirty="0"/>
                        <a:t>117.13%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3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12.89%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3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6.07%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3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-13.26%</a:t>
                      </a:r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en-US" altLang="zh-CN" sz="23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43321" y="1578592"/>
            <a:ext cx="2109291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dirty="0" smtClean="0"/>
              <a:t>日均访次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8535" y="2431647"/>
            <a:ext cx="10227733" cy="539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705602" y="6096008"/>
            <a:ext cx="5892841" cy="254001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月初前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天统计系统出问题，没有数据，导致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月份整体数据偏低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160" y="3047988"/>
            <a:ext cx="4836160" cy="23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799" y="3047988"/>
            <a:ext cx="4876800" cy="247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7563" y="6299211"/>
            <a:ext cx="4890347" cy="247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7596" y="6908800"/>
          <a:ext cx="10972842" cy="12192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8176"/>
                <a:gridCol w="1151324"/>
                <a:gridCol w="1339297"/>
                <a:gridCol w="1268809"/>
                <a:gridCol w="1268809"/>
                <a:gridCol w="1268809"/>
                <a:gridCol w="1268809"/>
                <a:gridCol w="1268809"/>
              </a:tblGrid>
              <a:tr h="4064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　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 dirty="0"/>
                        <a:t>12</a:t>
                      </a:r>
                      <a:r>
                        <a:rPr lang="zh-CN" altLang="en-US" sz="2300" u="none" strike="noStrike" dirty="0"/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/>
                        <a:t>1</a:t>
                      </a:r>
                      <a:r>
                        <a:rPr lang="zh-CN" altLang="en-US" sz="2300" u="none" strike="noStrike"/>
                        <a:t>月份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 dirty="0"/>
                        <a:t>2</a:t>
                      </a:r>
                      <a:r>
                        <a:rPr lang="zh-CN" altLang="en-US" sz="2300" u="none" strike="noStrike" dirty="0"/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40640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300" u="none" strike="noStrike" kern="1200" dirty="0" smtClean="0"/>
                        <a:t>每访客访次</a:t>
                      </a:r>
                      <a:endParaRPr lang="zh-CN" altLang="en-US" sz="23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1.13 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1.09 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1.08 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1.09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1.08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1.08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4064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增长百分比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/>
                        <a:t>0.40%</a:t>
                      </a:r>
                      <a:endParaRPr lang="en-US" altLang="zh-CN" sz="23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-3.06%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-1.16%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0.58%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-1.16%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</a:tbl>
          </a:graphicData>
        </a:graphic>
      </p:graphicFrame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117601" y="8229601"/>
            <a:ext cx="11176000" cy="12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zh-CN" altLang="en-US"/>
              <a:t>每访客访次代表用户回头率，数值越大说明用户回头率越高，在一定程度上也说明网站内容越受用户欢迎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3349" y="1625578"/>
            <a:ext cx="2570956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dirty="0" smtClean="0"/>
              <a:t>每访客访次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167" y="2539984"/>
            <a:ext cx="9496242" cy="406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14402" y="8229600"/>
          <a:ext cx="11480838" cy="12192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7167"/>
                <a:gridCol w="1204628"/>
                <a:gridCol w="1401303"/>
                <a:gridCol w="1327548"/>
                <a:gridCol w="1327548"/>
                <a:gridCol w="1327548"/>
                <a:gridCol w="1327548"/>
                <a:gridCol w="1327548"/>
              </a:tblGrid>
              <a:tr h="4064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　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 dirty="0"/>
                        <a:t>12</a:t>
                      </a:r>
                      <a:r>
                        <a:rPr lang="zh-CN" altLang="en-US" sz="2300" u="none" strike="noStrike" dirty="0"/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/>
                        <a:t>1</a:t>
                      </a:r>
                      <a:r>
                        <a:rPr lang="zh-CN" altLang="en-US" sz="2300" u="none" strike="noStrike"/>
                        <a:t>月份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u="none" strike="noStrike" dirty="0"/>
                        <a:t>2</a:t>
                      </a:r>
                      <a:r>
                        <a:rPr lang="zh-CN" altLang="en-US" sz="2300" u="none" strike="noStrike" dirty="0"/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3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406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 err="1"/>
                        <a:t>alexa</a:t>
                      </a:r>
                      <a:r>
                        <a:rPr lang="zh-CN" altLang="en-US" sz="2300" u="none" strike="noStrike" dirty="0"/>
                        <a:t>排名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9228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8177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8771 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8957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10128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10203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  <a:tr h="4064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/>
                        <a:t>增长百分比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16.70%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 smtClean="0"/>
                        <a:t>12.85%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/>
                        <a:t>5.21%</a:t>
                      </a:r>
                      <a:endParaRPr lang="en-US" altLang="zh-CN" sz="23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-8.71%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-13.40%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-0.74%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547" marR="13547" marT="13547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8031" y="1625578"/>
            <a:ext cx="2385008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altLang="zh-CN" dirty="0" err="1" smtClean="0"/>
              <a:t>Alexa</a:t>
            </a:r>
            <a:r>
              <a:rPr lang="zh-CN" altLang="en-US" dirty="0" smtClean="0"/>
              <a:t>排名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75" y="2539983"/>
            <a:ext cx="10146453" cy="51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1"/>
            <a:ext cx="11704320" cy="16256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搜索引擎收录量</a:t>
            </a:r>
          </a:p>
        </p:txBody>
      </p:sp>
      <p:graphicFrame>
        <p:nvGraphicFramePr>
          <p:cNvPr id="3" name="内容占位符 3"/>
          <p:cNvGraphicFramePr>
            <a:graphicFrameLocks noGrp="1"/>
          </p:cNvGraphicFramePr>
          <p:nvPr>
            <p:ph idx="1"/>
          </p:nvPr>
        </p:nvGraphicFramePr>
        <p:xfrm>
          <a:off x="1930368" y="4165595"/>
          <a:ext cx="9448830" cy="3027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89766"/>
                <a:gridCol w="1889766"/>
                <a:gridCol w="1889766"/>
                <a:gridCol w="1889766"/>
                <a:gridCol w="1889766"/>
              </a:tblGrid>
              <a:tr h="520192">
                <a:tc>
                  <a:txBody>
                    <a:bodyPr/>
                    <a:lstStyle/>
                    <a:p>
                      <a:pPr algn="ctr"/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 smtClean="0"/>
                        <a:t>百度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/>
                        <a:t>百分比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/>
                        <a:t>Google</a:t>
                      </a:r>
                      <a:endParaRPr lang="zh-CN" altLang="en-US" sz="2600" dirty="0" smtClean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/>
                        <a:t>百分比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</a:tr>
              <a:tr h="520192"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2</a:t>
                      </a:r>
                      <a:r>
                        <a:rPr lang="zh-CN" altLang="en-US" sz="2600" dirty="0" smtClean="0"/>
                        <a:t>月份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/>
                        <a:t>621000</a:t>
                      </a:r>
                      <a:endParaRPr lang="zh-CN" altLang="en-US" sz="2600" dirty="0" smtClean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/>
                        <a:t>6340000</a:t>
                      </a:r>
                      <a:endParaRPr lang="zh-CN" altLang="en-US" sz="2600" dirty="0" smtClean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600" dirty="0" smtClean="0"/>
                    </a:p>
                  </a:txBody>
                  <a:tcPr marL="130048" marR="130048" marT="65024" marB="65024"/>
                </a:tc>
              </a:tr>
              <a:tr h="520192"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3</a:t>
                      </a:r>
                      <a:r>
                        <a:rPr lang="zh-CN" altLang="en-US" sz="2600" dirty="0" smtClean="0"/>
                        <a:t>月份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605000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-2.64%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5670000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-11.82%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</a:tr>
              <a:tr h="910336"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4</a:t>
                      </a:r>
                      <a:r>
                        <a:rPr lang="zh-CN" altLang="en-US" sz="2600" dirty="0" smtClean="0"/>
                        <a:t>月份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540000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-12.04%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144000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-3837.50%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</a:tr>
              <a:tr h="520192"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5</a:t>
                      </a:r>
                      <a:r>
                        <a:rPr lang="zh-CN" altLang="en-US" sz="2600" dirty="0" smtClean="0"/>
                        <a:t>月份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604000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10.60%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126000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/>
                        <a:t>-14.29%</a:t>
                      </a:r>
                      <a:endParaRPr lang="zh-CN" altLang="en-US" sz="2600" dirty="0"/>
                    </a:p>
                  </a:txBody>
                  <a:tcPr marL="130048" marR="130048" marT="65024" marB="65024"/>
                </a:tc>
              </a:tr>
            </a:tbl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17601" y="7823221"/>
            <a:ext cx="11176000" cy="179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zh-CN" altLang="en-US" dirty="0" smtClean="0"/>
              <a:t>受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退出中国影响，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月份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收录量大幅度减少，不过从具体数据看，由百度来的流量比上月增加</a:t>
            </a:r>
            <a:r>
              <a:rPr lang="en-US" altLang="zh-CN" dirty="0" smtClean="0"/>
              <a:t>7.14%</a:t>
            </a:r>
            <a:r>
              <a:rPr lang="zh-CN" altLang="en-US" dirty="0" smtClean="0"/>
              <a:t>，说明百度收录的文章质量有所增加、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3669</Words>
  <Application>Microsoft Office PowerPoint</Application>
  <PresentationFormat>自定义</PresentationFormat>
  <Paragraphs>1704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Showroom</vt:lpstr>
      <vt:lpstr>网站数据分析报告参考模板</vt:lpstr>
      <vt:lpstr>网站分析项</vt:lpstr>
      <vt:lpstr>幻灯片 3</vt:lpstr>
      <vt:lpstr>幻灯片 4</vt:lpstr>
      <vt:lpstr>幻灯片 5</vt:lpstr>
      <vt:lpstr>幻灯片 6</vt:lpstr>
      <vt:lpstr>幻灯片 7</vt:lpstr>
      <vt:lpstr>幻灯片 8</vt:lpstr>
      <vt:lpstr>搜索引擎收录量</vt:lpstr>
      <vt:lpstr>用户来源比例</vt:lpstr>
      <vt:lpstr>用户来源网站</vt:lpstr>
      <vt:lpstr>用户来源链接</vt:lpstr>
      <vt:lpstr>搜索引擎关键词</vt:lpstr>
      <vt:lpstr>各频道流量</vt:lpstr>
      <vt:lpstr>访问排名前20的文章（一）</vt:lpstr>
      <vt:lpstr>访问排名前20的文章（二）</vt:lpstr>
      <vt:lpstr>排名前15的栏目</vt:lpstr>
      <vt:lpstr>排名前20的入站页面</vt:lpstr>
      <vt:lpstr>排名前20的单一页面</vt:lpstr>
      <vt:lpstr>来源省份</vt:lpstr>
      <vt:lpstr>浏览器版本</vt:lpstr>
      <vt:lpstr>浏览器版本</vt:lpstr>
      <vt:lpstr>操作系统版本</vt:lpstr>
      <vt:lpstr>操作系统版本</vt:lpstr>
      <vt:lpstr>显示器分辨率</vt:lpstr>
      <vt:lpstr>显示器分辨率</vt:lpstr>
      <vt:lpstr>周人气指数比</vt:lpstr>
      <vt:lpstr>各时段气指数比</vt:lpstr>
      <vt:lpstr>访问时长的访问次数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迅鸥在线微信基础知识培训——第一节</dc:title>
  <cp:lastModifiedBy>qq</cp:lastModifiedBy>
  <cp:revision>41</cp:revision>
  <dcterms:modified xsi:type="dcterms:W3CDTF">2015-01-08T00:46:45Z</dcterms:modified>
</cp:coreProperties>
</file>