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9" r:id="rId3"/>
    <p:sldId id="260" r:id="rId4"/>
    <p:sldId id="261" r:id="rId5"/>
    <p:sldId id="267" r:id="rId6"/>
    <p:sldId id="262" r:id="rId7"/>
    <p:sldId id="269" r:id="rId8"/>
    <p:sldId id="271" r:id="rId9"/>
    <p:sldId id="272" r:id="rId10"/>
    <p:sldId id="273" r:id="rId11"/>
    <p:sldId id="275" r:id="rId12"/>
    <p:sldId id="276" r:id="rId13"/>
    <p:sldId id="278" r:id="rId14"/>
    <p:sldId id="279" r:id="rId15"/>
    <p:sldId id="263" r:id="rId16"/>
    <p:sldId id="270" r:id="rId17"/>
    <p:sldId id="264" r:id="rId18"/>
    <p:sldId id="265" r:id="rId19"/>
    <p:sldId id="266" r:id="rId20"/>
    <p:sldId id="277"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April 11,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570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April 11,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019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April 11,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6008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April 11,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539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April 11,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1910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April 11,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6723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April 11,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4079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April 11,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2094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April 11,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477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April 11,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098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April 11,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2838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April 11,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8087011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2CCA7-4024-4388-8EB4-0530BD506515}"/>
              </a:ext>
            </a:extLst>
          </p:cNvPr>
          <p:cNvSpPr>
            <a:spLocks noGrp="1"/>
          </p:cNvSpPr>
          <p:nvPr>
            <p:ph type="ctrTitle"/>
          </p:nvPr>
        </p:nvSpPr>
        <p:spPr>
          <a:xfrm>
            <a:off x="1478511" y="491561"/>
            <a:ext cx="4391025" cy="999451"/>
          </a:xfrm>
        </p:spPr>
        <p:txBody>
          <a:bodyPr>
            <a:normAutofit/>
          </a:bodyPr>
          <a:lstStyle/>
          <a:p>
            <a:r>
              <a:rPr lang="en-US" dirty="0" err="1">
                <a:latin typeface="Abadi" panose="020B0604020202020204" pitchFamily="34" charset="0"/>
              </a:rPr>
              <a:t>Báo</a:t>
            </a:r>
            <a:r>
              <a:rPr lang="en-US" dirty="0">
                <a:latin typeface="Abadi" panose="020B0604020202020204" pitchFamily="34" charset="0"/>
              </a:rPr>
              <a:t> </a:t>
            </a:r>
            <a:r>
              <a:rPr lang="en-US" dirty="0" err="1">
                <a:latin typeface="Abadi" panose="020B0604020202020204" pitchFamily="34" charset="0"/>
              </a:rPr>
              <a:t>cáo</a:t>
            </a:r>
            <a:r>
              <a:rPr lang="en-US" dirty="0">
                <a:latin typeface="Abadi" panose="020B0604020202020204" pitchFamily="34" charset="0"/>
              </a:rPr>
              <a:t> </a:t>
            </a:r>
          </a:p>
        </p:txBody>
      </p:sp>
      <p:sp>
        <p:nvSpPr>
          <p:cNvPr id="3" name="Subtitle 2">
            <a:extLst>
              <a:ext uri="{FF2B5EF4-FFF2-40B4-BE49-F238E27FC236}">
                <a16:creationId xmlns:a16="http://schemas.microsoft.com/office/drawing/2014/main" id="{0BB36488-2AC4-4B36-B8EB-7EC1FB7E7DC9}"/>
              </a:ext>
            </a:extLst>
          </p:cNvPr>
          <p:cNvSpPr>
            <a:spLocks noGrp="1"/>
          </p:cNvSpPr>
          <p:nvPr>
            <p:ph type="subTitle" idx="1"/>
          </p:nvPr>
        </p:nvSpPr>
        <p:spPr>
          <a:xfrm>
            <a:off x="510452" y="4144049"/>
            <a:ext cx="3842474" cy="1837651"/>
          </a:xfrm>
        </p:spPr>
        <p:txBody>
          <a:bodyPr>
            <a:normAutofit/>
          </a:bodyPr>
          <a:lstStyle/>
          <a:p>
            <a:r>
              <a:rPr lang="en-US" sz="2000" dirty="0" err="1"/>
              <a:t>Thành</a:t>
            </a:r>
            <a:r>
              <a:rPr lang="en-US" sz="2000" dirty="0"/>
              <a:t> </a:t>
            </a:r>
            <a:r>
              <a:rPr lang="en-US" sz="2000" dirty="0" err="1"/>
              <a:t>viên</a:t>
            </a:r>
            <a:r>
              <a:rPr lang="en-US" sz="2000" dirty="0"/>
              <a:t>: </a:t>
            </a:r>
            <a:r>
              <a:rPr lang="en-US" sz="2000" dirty="0" err="1"/>
              <a:t>Trần</a:t>
            </a:r>
            <a:r>
              <a:rPr lang="en-US" sz="2000" dirty="0"/>
              <a:t> Lê Ph</a:t>
            </a:r>
            <a:r>
              <a:rPr lang="vi-VN" sz="2000" dirty="0"/>
              <a:t>ư</a:t>
            </a:r>
            <a:r>
              <a:rPr lang="en-US" sz="2000" dirty="0" err="1"/>
              <a:t>ơng</a:t>
            </a:r>
            <a:endParaRPr lang="en-US" sz="2000" dirty="0"/>
          </a:p>
          <a:p>
            <a:r>
              <a:rPr lang="en-US" sz="2000" dirty="0" err="1"/>
              <a:t>Trần</a:t>
            </a:r>
            <a:r>
              <a:rPr lang="en-US" sz="2000" dirty="0"/>
              <a:t> Ph</a:t>
            </a:r>
            <a:r>
              <a:rPr lang="vi-VN" sz="2000" dirty="0"/>
              <a:t>ư</a:t>
            </a:r>
            <a:r>
              <a:rPr lang="en-US" sz="2000" dirty="0" err="1"/>
              <a:t>ơng</a:t>
            </a:r>
            <a:r>
              <a:rPr lang="en-US" sz="2000" dirty="0"/>
              <a:t> Nam</a:t>
            </a:r>
          </a:p>
          <a:p>
            <a:r>
              <a:rPr lang="en-US" sz="2000" dirty="0" err="1"/>
              <a:t>Ngô</a:t>
            </a:r>
            <a:r>
              <a:rPr lang="en-US" sz="2000" dirty="0"/>
              <a:t> </a:t>
            </a:r>
            <a:r>
              <a:rPr lang="en-US" sz="2000" dirty="0" err="1"/>
              <a:t>Tuấn</a:t>
            </a:r>
            <a:r>
              <a:rPr lang="en-US" sz="2000" dirty="0"/>
              <a:t> Linh</a:t>
            </a:r>
          </a:p>
          <a:p>
            <a:r>
              <a:rPr lang="en-US" sz="2000" dirty="0" err="1"/>
              <a:t>Nguyễn</a:t>
            </a:r>
            <a:r>
              <a:rPr lang="en-US" sz="2000" dirty="0"/>
              <a:t> </a:t>
            </a:r>
            <a:r>
              <a:rPr lang="en-US" sz="2000" dirty="0" err="1"/>
              <a:t>Thị</a:t>
            </a:r>
            <a:r>
              <a:rPr lang="en-US" sz="2000" dirty="0"/>
              <a:t> </a:t>
            </a:r>
            <a:r>
              <a:rPr lang="en-US" sz="2000" dirty="0" err="1"/>
              <a:t>Diễm</a:t>
            </a:r>
            <a:r>
              <a:rPr lang="en-US" sz="2000" dirty="0"/>
              <a:t> My</a:t>
            </a:r>
          </a:p>
        </p:txBody>
      </p:sp>
      <p:pic>
        <p:nvPicPr>
          <p:cNvPr id="18" name="Picture 3" descr="Abstract white technology background">
            <a:extLst>
              <a:ext uri="{FF2B5EF4-FFF2-40B4-BE49-F238E27FC236}">
                <a16:creationId xmlns:a16="http://schemas.microsoft.com/office/drawing/2014/main" id="{93D80723-E8CA-4BBC-9D79-BFD8345D00C0}"/>
              </a:ext>
            </a:extLst>
          </p:cNvPr>
          <p:cNvPicPr>
            <a:picLocks noChangeAspect="1"/>
          </p:cNvPicPr>
          <p:nvPr/>
        </p:nvPicPr>
        <p:blipFill rotWithShape="1">
          <a:blip r:embed="rId2"/>
          <a:srcRect l="23294" r="21587" b="-1"/>
          <a:stretch/>
        </p:blipFill>
        <p:spPr>
          <a:xfrm>
            <a:off x="6206402" y="0"/>
            <a:ext cx="5985598"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
        <p:nvSpPr>
          <p:cNvPr id="5" name="TextBox 4">
            <a:extLst>
              <a:ext uri="{FF2B5EF4-FFF2-40B4-BE49-F238E27FC236}">
                <a16:creationId xmlns:a16="http://schemas.microsoft.com/office/drawing/2014/main" id="{E5C19CD0-4705-408D-B5D3-586A5AC67FDB}"/>
              </a:ext>
            </a:extLst>
          </p:cNvPr>
          <p:cNvSpPr txBox="1"/>
          <p:nvPr/>
        </p:nvSpPr>
        <p:spPr>
          <a:xfrm>
            <a:off x="7218259" y="245446"/>
            <a:ext cx="4973741" cy="769441"/>
          </a:xfrm>
          <a:prstGeom prst="rect">
            <a:avLst/>
          </a:prstGeom>
          <a:noFill/>
        </p:spPr>
        <p:txBody>
          <a:bodyPr wrap="square" rtlCol="0">
            <a:spAutoFit/>
          </a:bodyPr>
          <a:lstStyle/>
          <a:p>
            <a:pPr algn="ctr"/>
            <a:r>
              <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Tr</a:t>
            </a:r>
            <a:r>
              <a:rPr lang="vi-VN"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ư</a:t>
            </a:r>
            <a:r>
              <a:rPr lang="en-US" sz="4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ờng</a:t>
            </a:r>
            <a:r>
              <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Đại</a:t>
            </a:r>
            <a:r>
              <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học</a:t>
            </a:r>
            <a:r>
              <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Mở</a:t>
            </a:r>
            <a:endPar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81A2E97F-845B-4B76-92DD-B058AACB1EAC}"/>
              </a:ext>
            </a:extLst>
          </p:cNvPr>
          <p:cNvSpPr txBox="1"/>
          <p:nvPr/>
        </p:nvSpPr>
        <p:spPr>
          <a:xfrm>
            <a:off x="9199201" y="1959858"/>
            <a:ext cx="2896955" cy="400110"/>
          </a:xfrm>
          <a:prstGeom prst="rect">
            <a:avLst/>
          </a:prstGeom>
          <a:noFill/>
        </p:spPr>
        <p:txBody>
          <a:bodyPr wrap="square" rtlCol="0">
            <a:spAutoFit/>
          </a:bodyPr>
          <a:lstStyle/>
          <a:p>
            <a:r>
              <a:rPr lang="en-US" sz="2000" dirty="0">
                <a:solidFill>
                  <a:schemeClr val="bg1"/>
                </a:solidFill>
              </a:rPr>
              <a:t>GV:  </a:t>
            </a:r>
            <a:r>
              <a:rPr lang="en-US" sz="2000" dirty="0" err="1">
                <a:solidFill>
                  <a:schemeClr val="bg1"/>
                </a:solidFill>
              </a:rPr>
              <a:t>Võ</a:t>
            </a:r>
            <a:r>
              <a:rPr lang="en-US" sz="2000" dirty="0">
                <a:solidFill>
                  <a:schemeClr val="bg1"/>
                </a:solidFill>
              </a:rPr>
              <a:t> </a:t>
            </a:r>
            <a:r>
              <a:rPr lang="en-US" sz="2000" dirty="0" err="1">
                <a:solidFill>
                  <a:schemeClr val="bg1"/>
                </a:solidFill>
              </a:rPr>
              <a:t>Thị</a:t>
            </a:r>
            <a:r>
              <a:rPr lang="en-US" sz="2000" dirty="0">
                <a:solidFill>
                  <a:schemeClr val="bg1"/>
                </a:solidFill>
              </a:rPr>
              <a:t> </a:t>
            </a:r>
            <a:r>
              <a:rPr lang="en-US" sz="2000" dirty="0" err="1">
                <a:solidFill>
                  <a:schemeClr val="bg1"/>
                </a:solidFill>
              </a:rPr>
              <a:t>Hồng</a:t>
            </a:r>
            <a:r>
              <a:rPr lang="en-US" sz="2000" dirty="0">
                <a:solidFill>
                  <a:schemeClr val="bg1"/>
                </a:solidFill>
              </a:rPr>
              <a:t> </a:t>
            </a:r>
            <a:r>
              <a:rPr lang="en-US" sz="2000" dirty="0" err="1">
                <a:solidFill>
                  <a:schemeClr val="bg1"/>
                </a:solidFill>
              </a:rPr>
              <a:t>Tuyết</a:t>
            </a:r>
            <a:endParaRPr lang="en-US" sz="2000" dirty="0">
              <a:solidFill>
                <a:schemeClr val="bg1"/>
              </a:solidFill>
            </a:endParaRPr>
          </a:p>
        </p:txBody>
      </p:sp>
      <p:sp>
        <p:nvSpPr>
          <p:cNvPr id="7" name="TextBox 6">
            <a:extLst>
              <a:ext uri="{FF2B5EF4-FFF2-40B4-BE49-F238E27FC236}">
                <a16:creationId xmlns:a16="http://schemas.microsoft.com/office/drawing/2014/main" id="{4A57F931-0828-46D7-A116-E7D76B96C0B9}"/>
              </a:ext>
            </a:extLst>
          </p:cNvPr>
          <p:cNvSpPr txBox="1"/>
          <p:nvPr/>
        </p:nvSpPr>
        <p:spPr>
          <a:xfrm>
            <a:off x="361950" y="2159913"/>
            <a:ext cx="6438901" cy="830997"/>
          </a:xfrm>
          <a:prstGeom prst="rect">
            <a:avLst/>
          </a:prstGeom>
          <a:noFill/>
        </p:spPr>
        <p:txBody>
          <a:bodyPr wrap="square" rtlCol="0">
            <a:spAutoFit/>
          </a:bodyPr>
          <a:lstStyle/>
          <a:p>
            <a:pPr algn="ctr"/>
            <a:r>
              <a:rPr lang="en-US" sz="2000" dirty="0" err="1">
                <a:solidFill>
                  <a:schemeClr val="accent1">
                    <a:lumMod val="20000"/>
                    <a:lumOff val="80000"/>
                  </a:schemeClr>
                </a:solidFill>
              </a:rPr>
              <a:t>Đề</a:t>
            </a:r>
            <a:r>
              <a:rPr lang="en-US" sz="2000" dirty="0">
                <a:solidFill>
                  <a:schemeClr val="accent1">
                    <a:lumMod val="20000"/>
                    <a:lumOff val="80000"/>
                  </a:schemeClr>
                </a:solidFill>
              </a:rPr>
              <a:t> </a:t>
            </a:r>
            <a:r>
              <a:rPr lang="en-US" sz="2000" dirty="0" err="1">
                <a:solidFill>
                  <a:schemeClr val="accent1">
                    <a:lumMod val="20000"/>
                    <a:lumOff val="80000"/>
                  </a:schemeClr>
                </a:solidFill>
              </a:rPr>
              <a:t>tài</a:t>
            </a:r>
            <a:r>
              <a:rPr lang="en-US" sz="2000" dirty="0">
                <a:solidFill>
                  <a:schemeClr val="accent1">
                    <a:lumMod val="20000"/>
                    <a:lumOff val="80000"/>
                  </a:schemeClr>
                </a:solidFill>
              </a:rPr>
              <a:t>:      </a:t>
            </a:r>
            <a:r>
              <a:rPr lang="en-US" sz="4800" dirty="0">
                <a:solidFill>
                  <a:schemeClr val="accent4">
                    <a:lumMod val="60000"/>
                    <a:lumOff val="40000"/>
                  </a:schemeClr>
                </a:solidFill>
              </a:rPr>
              <a:t>GAME ĐÀO VÀNG </a:t>
            </a:r>
          </a:p>
        </p:txBody>
      </p:sp>
      <p:sp>
        <p:nvSpPr>
          <p:cNvPr id="8" name="TextBox 7">
            <a:extLst>
              <a:ext uri="{FF2B5EF4-FFF2-40B4-BE49-F238E27FC236}">
                <a16:creationId xmlns:a16="http://schemas.microsoft.com/office/drawing/2014/main" id="{59CE699E-CF53-4061-9A7C-85823ED986A2}"/>
              </a:ext>
            </a:extLst>
          </p:cNvPr>
          <p:cNvSpPr txBox="1"/>
          <p:nvPr/>
        </p:nvSpPr>
        <p:spPr>
          <a:xfrm>
            <a:off x="7839075" y="1133475"/>
            <a:ext cx="4101850" cy="461665"/>
          </a:xfrm>
          <a:prstGeom prst="rect">
            <a:avLst/>
          </a:prstGeom>
          <a:noFill/>
        </p:spPr>
        <p:txBody>
          <a:bodyPr wrap="square" rtlCol="0">
            <a:spAutoFit/>
          </a:bodyPr>
          <a:lstStyle/>
          <a:p>
            <a:r>
              <a:rPr lang="en-US" sz="2400" dirty="0">
                <a:solidFill>
                  <a:schemeClr val="accent1">
                    <a:lumMod val="75000"/>
                  </a:schemeClr>
                </a:solidFill>
              </a:rPr>
              <a:t>Khoa </a:t>
            </a:r>
            <a:r>
              <a:rPr lang="en-US" sz="2400" dirty="0" err="1">
                <a:solidFill>
                  <a:schemeClr val="accent1">
                    <a:lumMod val="75000"/>
                  </a:schemeClr>
                </a:solidFill>
              </a:rPr>
              <a:t>Công</a:t>
            </a:r>
            <a:r>
              <a:rPr lang="en-US" sz="2400" dirty="0">
                <a:solidFill>
                  <a:schemeClr val="accent1">
                    <a:lumMod val="75000"/>
                  </a:schemeClr>
                </a:solidFill>
              </a:rPr>
              <a:t> </a:t>
            </a:r>
            <a:r>
              <a:rPr lang="en-US" sz="2400" dirty="0" err="1">
                <a:solidFill>
                  <a:schemeClr val="accent1">
                    <a:lumMod val="75000"/>
                  </a:schemeClr>
                </a:solidFill>
              </a:rPr>
              <a:t>Nghệ</a:t>
            </a:r>
            <a:r>
              <a:rPr lang="en-US" sz="2400" dirty="0">
                <a:solidFill>
                  <a:schemeClr val="accent1">
                    <a:lumMod val="75000"/>
                  </a:schemeClr>
                </a:solidFill>
              </a:rPr>
              <a:t> </a:t>
            </a:r>
            <a:r>
              <a:rPr lang="en-US" sz="2400" dirty="0" err="1">
                <a:solidFill>
                  <a:schemeClr val="accent1">
                    <a:lumMod val="75000"/>
                  </a:schemeClr>
                </a:solidFill>
              </a:rPr>
              <a:t>Thông</a:t>
            </a:r>
            <a:r>
              <a:rPr lang="en-US" sz="2400" dirty="0">
                <a:solidFill>
                  <a:schemeClr val="accent1">
                    <a:lumMod val="75000"/>
                  </a:schemeClr>
                </a:solidFill>
              </a:rPr>
              <a:t> tin</a:t>
            </a:r>
          </a:p>
        </p:txBody>
      </p:sp>
    </p:spTree>
    <p:extLst>
      <p:ext uri="{BB962C8B-B14F-4D97-AF65-F5344CB8AC3E}">
        <p14:creationId xmlns:p14="http://schemas.microsoft.com/office/powerpoint/2010/main" val="2356325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A888BA-F117-449F-87A2-7CE0153DD323}"/>
              </a:ext>
            </a:extLst>
          </p:cNvPr>
          <p:cNvSpPr txBox="1">
            <a:spLocks/>
          </p:cNvSpPr>
          <p:nvPr/>
        </p:nvSpPr>
        <p:spPr>
          <a:xfrm>
            <a:off x="720000" y="619200"/>
            <a:ext cx="10728325" cy="673005"/>
          </a:xfrm>
          <a:prstGeom prst="rect">
            <a:avLst/>
          </a:prstGeom>
        </p:spPr>
        <p:txBody>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2.2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dây</a:t>
            </a: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móc</a:t>
            </a: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câu</a:t>
            </a:r>
            <a:endPar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2577D75C-C44B-4A9D-8D6A-2E7105FD9351}"/>
              </a:ext>
            </a:extLst>
          </p:cNvPr>
          <p:cNvPicPr>
            <a:picLocks noChangeAspect="1"/>
          </p:cNvPicPr>
          <p:nvPr/>
        </p:nvPicPr>
        <p:blipFill rotWithShape="1">
          <a:blip r:embed="rId2"/>
          <a:srcRect l="42954" t="13113" r="40568" b="71728"/>
          <a:stretch/>
        </p:blipFill>
        <p:spPr>
          <a:xfrm>
            <a:off x="1686693" y="3628988"/>
            <a:ext cx="3535680" cy="182880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0BDD5B3C-A380-4816-9911-23EC990351FC}"/>
              </a:ext>
            </a:extLst>
          </p:cNvPr>
          <p:cNvPicPr>
            <a:picLocks noChangeAspect="1"/>
          </p:cNvPicPr>
          <p:nvPr/>
        </p:nvPicPr>
        <p:blipFill rotWithShape="1">
          <a:blip r:embed="rId3"/>
          <a:srcRect l="40748" t="4219" r="39168" b="60058"/>
          <a:stretch/>
        </p:blipFill>
        <p:spPr>
          <a:xfrm>
            <a:off x="9223103" y="3748592"/>
            <a:ext cx="1828800" cy="1828800"/>
          </a:xfrm>
          <a:prstGeom prst="rect">
            <a:avLst/>
          </a:prstGeom>
        </p:spPr>
      </p:pic>
      <p:pic>
        <p:nvPicPr>
          <p:cNvPr id="10" name="Picture 9">
            <a:extLst>
              <a:ext uri="{FF2B5EF4-FFF2-40B4-BE49-F238E27FC236}">
                <a16:creationId xmlns:a16="http://schemas.microsoft.com/office/drawing/2014/main" id="{C0710A80-9098-44FF-853A-20DD5E01485A}"/>
              </a:ext>
            </a:extLst>
          </p:cNvPr>
          <p:cNvPicPr>
            <a:picLocks noChangeAspect="1"/>
          </p:cNvPicPr>
          <p:nvPr/>
        </p:nvPicPr>
        <p:blipFill rotWithShape="1">
          <a:blip r:embed="rId4"/>
          <a:srcRect l="42955" t="4018" r="7046" b="9009"/>
          <a:stretch/>
        </p:blipFill>
        <p:spPr>
          <a:xfrm>
            <a:off x="6744943" y="3748592"/>
            <a:ext cx="1869990" cy="1828800"/>
          </a:xfrm>
          <a:prstGeom prst="rect">
            <a:avLst/>
          </a:prstGeom>
        </p:spPr>
      </p:pic>
      <p:sp>
        <p:nvSpPr>
          <p:cNvPr id="2" name="TextBox 1">
            <a:extLst>
              <a:ext uri="{FF2B5EF4-FFF2-40B4-BE49-F238E27FC236}">
                <a16:creationId xmlns:a16="http://schemas.microsoft.com/office/drawing/2014/main" id="{C002AFC7-D7F9-4876-BF82-A3CF9BBA3088}"/>
              </a:ext>
            </a:extLst>
          </p:cNvPr>
          <p:cNvSpPr txBox="1"/>
          <p:nvPr/>
        </p:nvSpPr>
        <p:spPr>
          <a:xfrm>
            <a:off x="1007166" y="2106692"/>
            <a:ext cx="469013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Chuyển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động</a:t>
            </a:r>
            <a:r>
              <a:rPr lang="en-US" sz="2000" dirty="0">
                <a:latin typeface="Tahoma" panose="020B0604030504040204" pitchFamily="34" charset="0"/>
                <a:ea typeface="Tahoma" panose="020B0604030504040204" pitchFamily="34" charset="0"/>
                <a:cs typeface="Tahoma" panose="020B0604030504040204" pitchFamily="34" charset="0"/>
              </a:rPr>
              <a:t> quay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phải</a:t>
            </a:r>
            <a:r>
              <a:rPr lang="en-US" sz="2000" dirty="0">
                <a:latin typeface="Tahoma" panose="020B0604030504040204" pitchFamily="34" charset="0"/>
                <a:ea typeface="Tahoma" panose="020B0604030504040204" pitchFamily="34" charset="0"/>
                <a:cs typeface="Tahoma" panose="020B0604030504040204" pitchFamily="34" charset="0"/>
              </a:rPr>
              <a:t> sang </a:t>
            </a:r>
            <a:r>
              <a:rPr lang="en-US" sz="2000" dirty="0" err="1">
                <a:latin typeface="Tahoma" panose="020B0604030504040204" pitchFamily="34" charset="0"/>
                <a:ea typeface="Tahoma" panose="020B0604030504040204" pitchFamily="34" charset="0"/>
                <a:cs typeface="Tahoma" panose="020B0604030504040204" pitchFamily="34" charset="0"/>
              </a:rPr>
              <a:t>trái</a:t>
            </a: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Phép</a:t>
            </a:r>
            <a:r>
              <a:rPr lang="en-US" sz="2000" dirty="0">
                <a:latin typeface="Tahoma" panose="020B0604030504040204" pitchFamily="34" charset="0"/>
                <a:ea typeface="Tahoma" panose="020B0604030504040204" pitchFamily="34" charset="0"/>
                <a:cs typeface="Tahoma" panose="020B0604030504040204" pitchFamily="34" charset="0"/>
              </a:rPr>
              <a:t> quay 5 </a:t>
            </a:r>
            <a:r>
              <a:rPr lang="en-US" sz="2000" dirty="0" err="1">
                <a:latin typeface="Tahoma" panose="020B0604030504040204" pitchFamily="34" charset="0"/>
                <a:ea typeface="Tahoma" panose="020B0604030504040204" pitchFamily="34" charset="0"/>
                <a:cs typeface="Tahoma" panose="020B0604030504040204" pitchFamily="34" charset="0"/>
              </a:rPr>
              <a:t>độ</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8805E008-343A-4037-8968-5A0F5CA5E84B}"/>
              </a:ext>
            </a:extLst>
          </p:cNvPr>
          <p:cNvSpPr txBox="1"/>
          <p:nvPr/>
        </p:nvSpPr>
        <p:spPr>
          <a:xfrm>
            <a:off x="6744943" y="2101909"/>
            <a:ext cx="469013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Thay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đổi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độ</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dài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xảy</a:t>
            </a:r>
            <a:r>
              <a:rPr lang="en-US" sz="2000" dirty="0">
                <a:latin typeface="Tahoma" panose="020B0604030504040204" pitchFamily="34" charset="0"/>
                <a:ea typeface="Tahoma" panose="020B0604030504040204" pitchFamily="34" charset="0"/>
                <a:cs typeface="Tahoma" panose="020B0604030504040204" pitchFamily="34" charset="0"/>
              </a:rPr>
              <a:t> ra </a:t>
            </a:r>
            <a:r>
              <a:rPr lang="en-US" sz="2000" dirty="0" err="1">
                <a:latin typeface="Tahoma" panose="020B0604030504040204" pitchFamily="34" charset="0"/>
                <a:ea typeface="Tahoma" panose="020B0604030504040204" pitchFamily="34" charset="0"/>
                <a:cs typeface="Tahoma" panose="020B0604030504040204" pitchFamily="34" charset="0"/>
              </a:rPr>
              <a:t>sự</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trái</a:t>
            </a:r>
            <a:r>
              <a:rPr lang="en-US" sz="2000" dirty="0">
                <a:latin typeface="Tahoma" panose="020B0604030504040204" pitchFamily="34" charset="0"/>
                <a:ea typeface="Tahoma" panose="020B0604030504040204" pitchFamily="34" charset="0"/>
                <a:cs typeface="Tahoma" panose="020B0604030504040204" pitchFamily="34" charset="0"/>
              </a:rPr>
              <a:t>:</a:t>
            </a:r>
          </a:p>
          <a:p>
            <a:pPr marL="800100" lvl="1"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Nhấn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trái</a:t>
            </a:r>
            <a:r>
              <a:rPr lang="en-US" sz="2000" dirty="0">
                <a:latin typeface="Tahoma" panose="020B0604030504040204" pitchFamily="34" charset="0"/>
                <a:ea typeface="Tahoma" panose="020B0604030504040204" pitchFamily="34" charset="0"/>
                <a:cs typeface="Tahoma" panose="020B0604030504040204" pitchFamily="34" charset="0"/>
              </a:rPr>
              <a:t> -&gt; </a:t>
            </a:r>
            <a:r>
              <a:rPr lang="en-US" sz="2000" dirty="0" err="1">
                <a:latin typeface="Tahoma" panose="020B0604030504040204" pitchFamily="34" charset="0"/>
                <a:ea typeface="Tahoma" panose="020B0604030504040204" pitchFamily="34" charset="0"/>
                <a:cs typeface="Tahoma" panose="020B0604030504040204" pitchFamily="34" charset="0"/>
              </a:rPr>
              <a:t>dây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dài</a:t>
            </a:r>
            <a:r>
              <a:rPr lang="en-US" sz="2000" dirty="0">
                <a:latin typeface="Tahoma" panose="020B0604030504040204" pitchFamily="34" charset="0"/>
                <a:ea typeface="Tahoma" panose="020B0604030504040204" pitchFamily="34" charset="0"/>
                <a:cs typeface="Tahoma" panose="020B0604030504040204" pitchFamily="34" charset="0"/>
              </a:rPr>
              <a:t> ra</a:t>
            </a:r>
          </a:p>
          <a:p>
            <a:pPr marL="800100" lvl="1"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Thả</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chuột</a:t>
            </a:r>
            <a:r>
              <a:rPr lang="en-US" sz="2000" dirty="0">
                <a:latin typeface="Tahoma" panose="020B0604030504040204" pitchFamily="34" charset="0"/>
                <a:ea typeface="Tahoma" panose="020B0604030504040204" pitchFamily="34" charset="0"/>
                <a:cs typeface="Tahoma" panose="020B0604030504040204" pitchFamily="34" charset="0"/>
              </a:rPr>
              <a:t> -&gt; </a:t>
            </a:r>
            <a:r>
              <a:rPr lang="en-US" sz="2000" dirty="0" err="1">
                <a:latin typeface="Tahoma" panose="020B0604030504040204" pitchFamily="34" charset="0"/>
                <a:ea typeface="Tahoma" panose="020B0604030504040204" pitchFamily="34" charset="0"/>
                <a:cs typeface="Tahoma" panose="020B0604030504040204" pitchFamily="34" charset="0"/>
              </a:rPr>
              <a:t>dây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ngắn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lại</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284330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26F6-1F52-4806-8F06-3B215D6DFD07}"/>
              </a:ext>
            </a:extLst>
          </p:cNvPr>
          <p:cNvSpPr>
            <a:spLocks noGrp="1"/>
          </p:cNvSpPr>
          <p:nvPr>
            <p:ph type="title"/>
          </p:nvPr>
        </p:nvSpPr>
        <p:spPr>
          <a:xfrm>
            <a:off x="720000" y="188975"/>
            <a:ext cx="10728322" cy="1477328"/>
          </a:xfrm>
        </p:spPr>
        <p:txBody>
          <a:bodyPr>
            <a:normAutofit fontScale="90000"/>
          </a:bodyPr>
          <a:lstStyle/>
          <a:p>
            <a:pPr algn="ct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2.3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vật</a:t>
            </a:r>
            <a: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thể</a:t>
            </a:r>
            <a:b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br>
            <a:br>
              <a:rPr lang="en-US"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b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2.3.1 </a:t>
            </a:r>
            <a:r>
              <a:rPr lang="en-US" sz="3600" i="1"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Tịnh</a:t>
            </a: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i="1"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tiến</a:t>
            </a: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i="1"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khối</a:t>
            </a: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i="1"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vàng</a:t>
            </a:r>
            <a:endPar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813FBB48-673E-4E4E-AEB5-6B3BE6A6A7CD}"/>
              </a:ext>
            </a:extLst>
          </p:cNvPr>
          <p:cNvPicPr/>
          <p:nvPr/>
        </p:nvPicPr>
        <p:blipFill rotWithShape="1">
          <a:blip r:embed="rId2"/>
          <a:srcRect l="496" t="14418" r="6188" b="6158"/>
          <a:stretch/>
        </p:blipFill>
        <p:spPr bwMode="auto">
          <a:xfrm>
            <a:off x="2518000" y="3088369"/>
            <a:ext cx="7132320" cy="3474720"/>
          </a:xfrm>
          <a:prstGeom prst="rect">
            <a:avLst/>
          </a:prstGeom>
          <a:ln>
            <a:noFill/>
          </a:ln>
          <a:effectLst>
            <a:softEdge rad="112500"/>
          </a:effectLst>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2AA14DBD-8F3F-4AAD-8704-C1BD3AD1420F}"/>
              </a:ext>
            </a:extLst>
          </p:cNvPr>
          <p:cNvSpPr txBox="1"/>
          <p:nvPr/>
        </p:nvSpPr>
        <p:spPr>
          <a:xfrm>
            <a:off x="851742" y="1892537"/>
            <a:ext cx="1046483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Vẽ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tô</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màu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đặt</a:t>
            </a:r>
            <a:r>
              <a:rPr lang="en-US" sz="2000" dirty="0">
                <a:latin typeface="Tahoma" panose="020B0604030504040204" pitchFamily="34" charset="0"/>
                <a:ea typeface="Tahoma" panose="020B0604030504040204" pitchFamily="34" charset="0"/>
                <a:cs typeface="Tahoma" panose="020B0604030504040204" pitchFamily="34" charset="0"/>
              </a:rPr>
              <a:t> 5 </a:t>
            </a:r>
            <a:r>
              <a:rPr lang="en-US" sz="2000" dirty="0" err="1">
                <a:latin typeface="Tahoma" panose="020B0604030504040204" pitchFamily="34" charset="0"/>
                <a:ea typeface="Tahoma" panose="020B0604030504040204" pitchFamily="34" charset="0"/>
                <a:cs typeface="Tahoma" panose="020B0604030504040204" pitchFamily="34" charset="0"/>
              </a:rPr>
              <a:t>khối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vàng</a:t>
            </a:r>
            <a:r>
              <a:rPr lang="en-US" sz="2000" dirty="0">
                <a:latin typeface="Tahoma" panose="020B0604030504040204" pitchFamily="34" charset="0"/>
                <a:ea typeface="Tahoma" panose="020B0604030504040204" pitchFamily="34" charset="0"/>
                <a:cs typeface="Tahoma" panose="020B0604030504040204" pitchFamily="34" charset="0"/>
              </a:rPr>
              <a:t> ở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vị</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định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theo</a:t>
            </a:r>
            <a:r>
              <a:rPr lang="en-US" sz="2000" dirty="0">
                <a:latin typeface="Tahoma" panose="020B0604030504040204" pitchFamily="34" charset="0"/>
                <a:ea typeface="Tahoma" panose="020B0604030504040204" pitchFamily="34" charset="0"/>
                <a:cs typeface="Tahoma" panose="020B0604030504040204" pitchFamily="34" charset="0"/>
              </a:rPr>
              <a:t> 5 </a:t>
            </a:r>
            <a:r>
              <a:rPr lang="en-US" sz="2000" dirty="0" err="1">
                <a:latin typeface="Tahoma" panose="020B0604030504040204" pitchFamily="34" charset="0"/>
                <a:ea typeface="Tahoma" panose="020B0604030504040204" pitchFamily="34" charset="0"/>
                <a:cs typeface="Tahoma" panose="020B0604030504040204" pitchFamily="34" charset="0"/>
              </a:rPr>
              <a:t>điểm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tương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ứng</a:t>
            </a: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Khi </a:t>
            </a:r>
            <a:r>
              <a:rPr lang="en-US" sz="2000" dirty="0" err="1">
                <a:latin typeface="Tahoma" panose="020B0604030504040204" pitchFamily="34" charset="0"/>
                <a:ea typeface="Tahoma" panose="020B0604030504040204" pitchFamily="34" charset="0"/>
                <a:cs typeface="Tahoma" panose="020B0604030504040204" pitchFamily="34" charset="0"/>
              </a:rPr>
              <a:t>dây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móc</a:t>
            </a:r>
            <a:r>
              <a:rPr lang="en-US" sz="2000" dirty="0">
                <a:latin typeface="Tahoma" panose="020B0604030504040204" pitchFamily="34" charset="0"/>
                <a:ea typeface="Tahoma" panose="020B0604030504040204" pitchFamily="34" charset="0"/>
                <a:cs typeface="Tahoma" panose="020B0604030504040204" pitchFamily="34" charset="0"/>
              </a:rPr>
              <a:t> quay </a:t>
            </a:r>
            <a:r>
              <a:rPr lang="en-US" sz="2000" dirty="0" err="1">
                <a:latin typeface="Tahoma" panose="020B0604030504040204" pitchFamily="34" charset="0"/>
                <a:ea typeface="Tahoma" panose="020B0604030504040204" pitchFamily="34" charset="0"/>
                <a:cs typeface="Tahoma" panose="020B0604030504040204" pitchFamily="34" charset="0"/>
              </a:rPr>
              <a:t>đến</a:t>
            </a:r>
            <a:r>
              <a:rPr lang="en-US" sz="2000" dirty="0">
                <a:latin typeface="Tahoma" panose="020B0604030504040204" pitchFamily="34" charset="0"/>
                <a:ea typeface="Tahoma" panose="020B0604030504040204" pitchFamily="34" charset="0"/>
                <a:cs typeface="Tahoma" panose="020B0604030504040204" pitchFamily="34" charset="0"/>
              </a:rPr>
              <a:t> 1 </a:t>
            </a:r>
            <a:r>
              <a:rPr lang="en-US" sz="2000" dirty="0" err="1">
                <a:latin typeface="Tahoma" panose="020B0604030504040204" pitchFamily="34" charset="0"/>
                <a:ea typeface="Tahoma" panose="020B0604030504040204" pitchFamily="34" charset="0"/>
                <a:cs typeface="Tahoma" panose="020B0604030504040204" pitchFamily="34" charset="0"/>
              </a:rPr>
              <a:t>khoảng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xác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định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tịnh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tiến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ranh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giới</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49720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B9BC-ADA8-42E5-B6E3-662D786EFA1E}"/>
              </a:ext>
            </a:extLst>
          </p:cNvPr>
          <p:cNvSpPr>
            <a:spLocks noGrp="1"/>
          </p:cNvSpPr>
          <p:nvPr>
            <p:ph type="title"/>
          </p:nvPr>
        </p:nvSpPr>
        <p:spPr/>
        <p:txBody>
          <a:bodyPr>
            <a:normAutofit/>
          </a:bodyPr>
          <a:lstStyle/>
          <a:p>
            <a:pPr algn="ct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2.3.2 </a:t>
            </a:r>
            <a:r>
              <a:rPr lang="en-US" sz="3600" i="1"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Khối</a:t>
            </a: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i="1"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vàng</a:t>
            </a: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i="1"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biến</a:t>
            </a: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i="1"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mất</a:t>
            </a:r>
            <a:r>
              <a:rPr lang="en-US" sz="3600" i="1"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p>
        </p:txBody>
      </p:sp>
      <p:sp>
        <p:nvSpPr>
          <p:cNvPr id="6" name="Arrow: Right 5">
            <a:extLst>
              <a:ext uri="{FF2B5EF4-FFF2-40B4-BE49-F238E27FC236}">
                <a16:creationId xmlns:a16="http://schemas.microsoft.com/office/drawing/2014/main" id="{D6338A85-B51D-4954-B378-A3DDE4CF9D60}"/>
              </a:ext>
            </a:extLst>
          </p:cNvPr>
          <p:cNvSpPr/>
          <p:nvPr/>
        </p:nvSpPr>
        <p:spPr>
          <a:xfrm>
            <a:off x="5609993" y="4630471"/>
            <a:ext cx="94833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321AA9-CCED-43E1-A2ED-C77C2B5B58E8}"/>
              </a:ext>
            </a:extLst>
          </p:cNvPr>
          <p:cNvPicPr/>
          <p:nvPr/>
        </p:nvPicPr>
        <p:blipFill rotWithShape="1">
          <a:blip r:embed="rId2"/>
          <a:srcRect l="827" t="3529" r="6074" b="7354"/>
          <a:stretch/>
        </p:blipFill>
        <p:spPr bwMode="auto">
          <a:xfrm>
            <a:off x="720000" y="3445947"/>
            <a:ext cx="4679950" cy="2519680"/>
          </a:xfrm>
          <a:prstGeom prst="rect">
            <a:avLst/>
          </a:prstGeom>
          <a:ln>
            <a:noFill/>
          </a:ln>
          <a:effectLst>
            <a:softEdge rad="112500"/>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E5EC2500-93F8-467A-AEE2-A28282DA8F2E}"/>
              </a:ext>
            </a:extLst>
          </p:cNvPr>
          <p:cNvPicPr/>
          <p:nvPr/>
        </p:nvPicPr>
        <p:blipFill rotWithShape="1">
          <a:blip r:embed="rId3"/>
          <a:srcRect l="641" t="3421" r="6730" b="5075"/>
          <a:stretch/>
        </p:blipFill>
        <p:spPr bwMode="auto">
          <a:xfrm>
            <a:off x="6880591" y="3445948"/>
            <a:ext cx="4676140" cy="2519680"/>
          </a:xfrm>
          <a:prstGeom prst="rect">
            <a:avLst/>
          </a:prstGeom>
          <a:ln>
            <a:noFill/>
          </a:ln>
          <a:effectLst>
            <a:softEdge rad="112500"/>
          </a:effectLst>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B1244825-A354-4ABE-A619-26916319136A}"/>
              </a:ext>
            </a:extLst>
          </p:cNvPr>
          <p:cNvSpPr txBox="1"/>
          <p:nvPr/>
        </p:nvSpPr>
        <p:spPr>
          <a:xfrm>
            <a:off x="720000" y="1357864"/>
            <a:ext cx="1103989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Đặt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biến</a:t>
            </a:r>
            <a:r>
              <a:rPr lang="en-US" sz="2000" dirty="0">
                <a:latin typeface="Tahoma" panose="020B0604030504040204" pitchFamily="34" charset="0"/>
                <a:ea typeface="Tahoma" panose="020B0604030504040204" pitchFamily="34" charset="0"/>
                <a:cs typeface="Tahoma" panose="020B0604030504040204" pitchFamily="34" charset="0"/>
              </a:rPr>
              <a:t> flag = 1 </a:t>
            </a:r>
            <a:r>
              <a:rPr lang="en-US" sz="2000" dirty="0" err="1">
                <a:latin typeface="Tahoma" panose="020B0604030504040204" pitchFamily="34" charset="0"/>
                <a:ea typeface="Tahoma" panose="020B0604030504040204" pitchFamily="34" charset="0"/>
                <a:cs typeface="Tahoma" panose="020B0604030504040204" pitchFamily="34" charset="0"/>
              </a:rPr>
              <a:t>cho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vàng</a:t>
            </a: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Cập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nhật</a:t>
            </a:r>
            <a:r>
              <a:rPr lang="en-US" sz="2000" dirty="0">
                <a:latin typeface="Tahoma" panose="020B0604030504040204" pitchFamily="34" charset="0"/>
                <a:ea typeface="Tahoma" panose="020B0604030504040204" pitchFamily="34" charset="0"/>
                <a:cs typeface="Tahoma" panose="020B0604030504040204" pitchFamily="34" charset="0"/>
              </a:rPr>
              <a:t> flag = 0 </a:t>
            </a:r>
            <a:r>
              <a:rPr lang="en-US" sz="2000" dirty="0" err="1">
                <a:latin typeface="Tahoma" panose="020B0604030504040204" pitchFamily="34" charset="0"/>
                <a:ea typeface="Tahoma" panose="020B0604030504040204" pitchFamily="34" charset="0"/>
                <a:cs typeface="Tahoma" panose="020B0604030504040204" pitchFamily="34" charset="0"/>
              </a:rPr>
              <a:t>cho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xảy</a:t>
            </a:r>
            <a:r>
              <a:rPr lang="en-US" sz="2000" dirty="0">
                <a:latin typeface="Tahoma" panose="020B0604030504040204" pitchFamily="34" charset="0"/>
                <a:ea typeface="Tahoma" panose="020B0604030504040204" pitchFamily="34" charset="0"/>
                <a:cs typeface="Tahoma" panose="020B0604030504040204" pitchFamily="34" charset="0"/>
              </a:rPr>
              <a:t> ra </a:t>
            </a:r>
            <a:r>
              <a:rPr lang="en-US" sz="2000" dirty="0" err="1">
                <a:latin typeface="Tahoma" panose="020B0604030504040204" pitchFamily="34" charset="0"/>
                <a:ea typeface="Tahoma" panose="020B0604030504040204" pitchFamily="34" charset="0"/>
                <a:cs typeface="Tahoma" panose="020B0604030504040204" pitchFamily="34" charset="0"/>
              </a:rPr>
              <a:t>tịnh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tiến</a:t>
            </a: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Chỉ</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lại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khối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flag = 1 </a:t>
            </a:r>
            <a:r>
              <a:rPr lang="en-US" sz="2000" dirty="0" err="1">
                <a:latin typeface="Tahoma" panose="020B0604030504040204" pitchFamily="34" charset="0"/>
                <a:ea typeface="Tahoma" panose="020B0604030504040204" pitchFamily="34" charset="0"/>
                <a:cs typeface="Tahoma" panose="020B0604030504040204" pitchFamily="34" charset="0"/>
              </a:rPr>
              <a:t>sau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mỗi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gọi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cleardevice</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trong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màn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hình</a:t>
            </a:r>
            <a:r>
              <a:rPr lang="en-US" sz="2000" dirty="0">
                <a:latin typeface="Tahoma" panose="020B0604030504040204" pitchFamily="34" charset="0"/>
                <a:ea typeface="Tahoma" panose="020B0604030504040204" pitchFamily="34" charset="0"/>
                <a:cs typeface="Tahoma" panose="020B0604030504040204" pitchFamily="34" charset="0"/>
              </a:rPr>
              <a:t> Play game</a:t>
            </a:r>
          </a:p>
        </p:txBody>
      </p:sp>
    </p:spTree>
    <p:extLst>
      <p:ext uri="{BB962C8B-B14F-4D97-AF65-F5344CB8AC3E}">
        <p14:creationId xmlns:p14="http://schemas.microsoft.com/office/powerpoint/2010/main" val="380275445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CB5D-8A3E-4A9E-ADA1-6980DC32004D}"/>
              </a:ext>
            </a:extLst>
          </p:cNvPr>
          <p:cNvSpPr>
            <a:spLocks noGrp="1"/>
          </p:cNvSpPr>
          <p:nvPr>
            <p:ph type="title"/>
          </p:nvPr>
        </p:nvSpPr>
        <p:spPr>
          <a:xfrm>
            <a:off x="826017" y="775542"/>
            <a:ext cx="10728322" cy="1477328"/>
          </a:xfrm>
        </p:spPr>
        <p:txBody>
          <a:bodyPr>
            <a:normAutofit/>
          </a:bodyPr>
          <a:lstStyle/>
          <a:p>
            <a:pPr algn="ctr"/>
            <a:r>
              <a:rPr lang="en-US" sz="3600"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2.3.3 </a:t>
            </a:r>
            <a:r>
              <a:rPr lang="en-US" sz="3600"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Mìn</a:t>
            </a:r>
            <a:r>
              <a:rPr lang="en-US" sz="3600"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rPr>
              <a:t>đỏ</a:t>
            </a:r>
            <a:endParaRPr lang="en-US" sz="3600" dirty="0">
              <a:solidFill>
                <a:schemeClr val="accent6">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06E38084-D47B-47F2-BF29-60329CA84B7F}"/>
              </a:ext>
            </a:extLst>
          </p:cNvPr>
          <p:cNvSpPr txBox="1"/>
          <p:nvPr/>
        </p:nvSpPr>
        <p:spPr>
          <a:xfrm>
            <a:off x="1875182" y="2087460"/>
            <a:ext cx="746097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Xuất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hiện</a:t>
            </a:r>
            <a:r>
              <a:rPr lang="en-US" sz="2000" dirty="0">
                <a:latin typeface="Tahoma" panose="020B0604030504040204" pitchFamily="34" charset="0"/>
                <a:ea typeface="Tahoma" panose="020B0604030504040204" pitchFamily="34" charset="0"/>
                <a:cs typeface="Tahoma" panose="020B0604030504040204" pitchFamily="34" charset="0"/>
              </a:rPr>
              <a:t> ở </a:t>
            </a:r>
            <a:r>
              <a:rPr lang="en-US" sz="2000" dirty="0" err="1">
                <a:latin typeface="Tahoma" panose="020B0604030504040204" pitchFamily="34" charset="0"/>
                <a:ea typeface="Tahoma" panose="020B0604030504040204" pitchFamily="34" charset="0"/>
                <a:cs typeface="Tahoma" panose="020B0604030504040204" pitchFamily="34" charset="0"/>
              </a:rPr>
              <a:t>đầu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màn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hình</a:t>
            </a:r>
            <a:r>
              <a:rPr lang="en-US" sz="2000" dirty="0">
                <a:latin typeface="Tahoma" panose="020B0604030504040204" pitchFamily="34" charset="0"/>
                <a:ea typeface="Tahoma" panose="020B0604030504040204" pitchFamily="34" charset="0"/>
                <a:cs typeface="Tahoma" panose="020B0604030504040204" pitchFamily="34" charset="0"/>
              </a:rPr>
              <a:t> Play game </a:t>
            </a:r>
            <a:r>
              <a:rPr lang="en-US" sz="2000" dirty="0" err="1">
                <a:latin typeface="Tahoma" panose="020B0604030504040204" pitchFamily="34" charset="0"/>
                <a:ea typeface="Tahoma" panose="020B0604030504040204" pitchFamily="34" charset="0"/>
                <a:cs typeface="Tahoma" panose="020B0604030504040204" pitchFamily="34" charset="0"/>
              </a:rPr>
              <a:t>tới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giây</a:t>
            </a:r>
            <a:r>
              <a:rPr lang="en-US" sz="2000" dirty="0">
                <a:latin typeface="Tahoma" panose="020B0604030504040204" pitchFamily="34" charset="0"/>
                <a:ea typeface="Tahoma" panose="020B0604030504040204" pitchFamily="34" charset="0"/>
                <a:cs typeface="Tahoma" panose="020B0604030504040204" pitchFamily="34" charset="0"/>
              </a:rPr>
              <a:t> 25 </a:t>
            </a:r>
            <a:r>
              <a:rPr lang="en-US" sz="2000" dirty="0" err="1">
                <a:latin typeface="Tahoma" panose="020B0604030504040204" pitchFamily="34" charset="0"/>
                <a:ea typeface="Tahoma" panose="020B0604030504040204" pitchFamily="34" charset="0"/>
                <a:cs typeface="Tahoma" panose="020B0604030504040204" pitchFamily="34" charset="0"/>
              </a:rPr>
              <a:t>rồi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biến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mất</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Xuất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lại</a:t>
            </a:r>
            <a:r>
              <a:rPr lang="en-US" sz="2000" dirty="0">
                <a:latin typeface="Tahoma" panose="020B0604030504040204" pitchFamily="34" charset="0"/>
                <a:ea typeface="Tahoma" panose="020B0604030504040204" pitchFamily="34" charset="0"/>
                <a:cs typeface="Tahoma" panose="020B0604030504040204" pitchFamily="34" charset="0"/>
              </a:rPr>
              <a:t> ở </a:t>
            </a:r>
            <a:r>
              <a:rPr lang="en-US" sz="2000" dirty="0" err="1">
                <a:latin typeface="Tahoma" panose="020B0604030504040204" pitchFamily="34" charset="0"/>
                <a:ea typeface="Tahoma" panose="020B0604030504040204" pitchFamily="34" charset="0"/>
                <a:cs typeface="Tahoma" panose="020B0604030504040204" pitchFamily="34" charset="0"/>
              </a:rPr>
              <a:t>giây</a:t>
            </a:r>
            <a:r>
              <a:rPr lang="en-US" sz="2000" dirty="0">
                <a:latin typeface="Tahoma" panose="020B0604030504040204" pitchFamily="34" charset="0"/>
                <a:ea typeface="Tahoma" panose="020B0604030504040204" pitchFamily="34" charset="0"/>
                <a:cs typeface="Tahoma" panose="020B0604030504040204" pitchFamily="34" charset="0"/>
              </a:rPr>
              <a:t> 50 </a:t>
            </a:r>
            <a:r>
              <a:rPr lang="en-US" sz="2000" dirty="0" err="1">
                <a:latin typeface="Tahoma" panose="020B0604030504040204" pitchFamily="34" charset="0"/>
                <a:ea typeface="Tahoma" panose="020B0604030504040204" pitchFamily="34" charset="0"/>
                <a:cs typeface="Tahoma" panose="020B0604030504040204" pitchFamily="34" charset="0"/>
              </a:rPr>
              <a:t>đến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thời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gian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chơi</a:t>
            </a:r>
            <a:r>
              <a:rPr lang="en-US" sz="2000" dirty="0">
                <a:latin typeface="Tahoma" panose="020B0604030504040204" pitchFamily="34" charset="0"/>
                <a:ea typeface="Tahoma" panose="020B0604030504040204" pitchFamily="34" charset="0"/>
                <a:cs typeface="Tahoma" panose="020B0604030504040204" pitchFamily="34" charset="0"/>
              </a:rPr>
              <a:t> (60 </a:t>
            </a:r>
            <a:r>
              <a:rPr lang="en-US" sz="2000" dirty="0" err="1">
                <a:latin typeface="Tahoma" panose="020B0604030504040204" pitchFamily="34" charset="0"/>
                <a:ea typeface="Tahoma" panose="020B0604030504040204" pitchFamily="34" charset="0"/>
                <a:cs typeface="Tahoma" panose="020B0604030504040204" pitchFamily="34" charset="0"/>
              </a:rPr>
              <a:t>giây</a:t>
            </a:r>
            <a:r>
              <a:rPr lang="en-US" sz="2000" dirty="0">
                <a:latin typeface="Tahoma" panose="020B0604030504040204" pitchFamily="34" charset="0"/>
                <a:ea typeface="Tahoma" panose="020B0604030504040204" pitchFamily="34" charset="0"/>
                <a:cs typeface="Tahoma" panose="020B0604030504040204" pitchFamily="34" charset="0"/>
              </a:rPr>
              <a:t>)</a:t>
            </a:r>
          </a:p>
          <a:p>
            <a:pPr marL="342900" indent="-34290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Click </a:t>
            </a:r>
            <a:r>
              <a:rPr lang="en-US" sz="2000" dirty="0" err="1">
                <a:latin typeface="Tahoma" panose="020B0604030504040204" pitchFamily="34" charset="0"/>
                <a:ea typeface="Tahoma" panose="020B0604030504040204" pitchFamily="34" charset="0"/>
                <a:cs typeface="Tahoma" panose="020B0604030504040204" pitchFamily="34" charset="0"/>
              </a:rPr>
              <a:t>dây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móc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dài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trúng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mìn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đỏ</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dừng</a:t>
            </a:r>
            <a:r>
              <a:rPr lang="en-US" sz="2000" dirty="0">
                <a:latin typeface="Tahoma" panose="020B0604030504040204" pitchFamily="34" charset="0"/>
                <a:ea typeface="Tahoma" panose="020B0604030504040204" pitchFamily="34" charset="0"/>
                <a:cs typeface="Tahoma" panose="020B0604030504040204" pitchFamily="34" charset="0"/>
              </a:rPr>
              <a:t> game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chuyển</a:t>
            </a:r>
            <a:r>
              <a:rPr lang="en-US" sz="2000" dirty="0">
                <a:latin typeface="Tahoma" panose="020B0604030504040204" pitchFamily="34" charset="0"/>
                <a:ea typeface="Tahoma" panose="020B0604030504040204" pitchFamily="34" charset="0"/>
                <a:cs typeface="Tahoma" panose="020B0604030504040204" pitchFamily="34" charset="0"/>
              </a:rPr>
              <a:t> sang </a:t>
            </a:r>
            <a:r>
              <a:rPr lang="en-US" sz="2000" dirty="0" err="1">
                <a:latin typeface="Tahoma" panose="020B0604030504040204" pitchFamily="34" charset="0"/>
                <a:ea typeface="Tahoma" panose="020B0604030504040204" pitchFamily="34" charset="0"/>
                <a:cs typeface="Tahoma" panose="020B0604030504040204" pitchFamily="34" charset="0"/>
              </a:rPr>
              <a:t>màn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hình</a:t>
            </a:r>
            <a:r>
              <a:rPr lang="en-US" sz="2000" dirty="0">
                <a:latin typeface="Tahoma" panose="020B0604030504040204" pitchFamily="34" charset="0"/>
                <a:ea typeface="Tahoma" panose="020B0604030504040204" pitchFamily="34" charset="0"/>
                <a:cs typeface="Tahoma" panose="020B0604030504040204" pitchFamily="34" charset="0"/>
              </a:rPr>
              <a:t> Game over</a:t>
            </a:r>
          </a:p>
        </p:txBody>
      </p:sp>
      <p:sp>
        <p:nvSpPr>
          <p:cNvPr id="6" name="Rectangle 5">
            <a:extLst>
              <a:ext uri="{FF2B5EF4-FFF2-40B4-BE49-F238E27FC236}">
                <a16:creationId xmlns:a16="http://schemas.microsoft.com/office/drawing/2014/main" id="{A0C72E1C-B388-431A-8B5E-828093C21DB2}"/>
              </a:ext>
            </a:extLst>
          </p:cNvPr>
          <p:cNvSpPr/>
          <p:nvPr/>
        </p:nvSpPr>
        <p:spPr>
          <a:xfrm>
            <a:off x="4638261" y="4943061"/>
            <a:ext cx="967408" cy="82163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48B4A21-8341-4470-8CE7-E35BA4DA60D4}"/>
              </a:ext>
            </a:extLst>
          </p:cNvPr>
          <p:cNvPicPr>
            <a:picLocks noChangeAspect="1"/>
          </p:cNvPicPr>
          <p:nvPr/>
        </p:nvPicPr>
        <p:blipFill>
          <a:blip r:embed="rId2"/>
          <a:stretch>
            <a:fillRect/>
          </a:stretch>
        </p:blipFill>
        <p:spPr>
          <a:xfrm>
            <a:off x="7596106" y="3884205"/>
            <a:ext cx="975445" cy="835224"/>
          </a:xfrm>
          <a:prstGeom prst="rect">
            <a:avLst/>
          </a:prstGeom>
        </p:spPr>
      </p:pic>
    </p:spTree>
    <p:extLst>
      <p:ext uri="{BB962C8B-B14F-4D97-AF65-F5344CB8AC3E}">
        <p14:creationId xmlns:p14="http://schemas.microsoft.com/office/powerpoint/2010/main" val="348654427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D9DC-958B-4EC3-A32A-5282897E6ACE}"/>
              </a:ext>
            </a:extLst>
          </p:cNvPr>
          <p:cNvSpPr>
            <a:spLocks noGrp="1"/>
          </p:cNvSpPr>
          <p:nvPr>
            <p:ph type="title"/>
          </p:nvPr>
        </p:nvSpPr>
        <p:spPr/>
        <p:txBody>
          <a:bodyPr>
            <a:normAutofit/>
          </a:bodyPr>
          <a:lstStyle/>
          <a:p>
            <a:pPr algn="ctr"/>
            <a:r>
              <a:rPr lang="en-US" sz="40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2.4 </a:t>
            </a:r>
            <a:r>
              <a:rPr lang="en-US" sz="40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Xuất</a:t>
            </a:r>
            <a:r>
              <a:rPr lang="en-US" sz="40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40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40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40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40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40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Hoàn</a:t>
            </a:r>
            <a:r>
              <a:rPr lang="en-US" sz="40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40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thành</a:t>
            </a:r>
            <a:r>
              <a:rPr lang="en-US" sz="40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“Game over”</a:t>
            </a:r>
          </a:p>
        </p:txBody>
      </p:sp>
      <p:pic>
        <p:nvPicPr>
          <p:cNvPr id="3" name="Picture 2">
            <a:extLst>
              <a:ext uri="{FF2B5EF4-FFF2-40B4-BE49-F238E27FC236}">
                <a16:creationId xmlns:a16="http://schemas.microsoft.com/office/drawing/2014/main" id="{70B9D648-8382-4063-8591-4A886AF4B736}"/>
              </a:ext>
            </a:extLst>
          </p:cNvPr>
          <p:cNvPicPr>
            <a:picLocks noChangeAspect="1"/>
          </p:cNvPicPr>
          <p:nvPr/>
        </p:nvPicPr>
        <p:blipFill>
          <a:blip r:embed="rId2"/>
          <a:stretch>
            <a:fillRect/>
          </a:stretch>
        </p:blipFill>
        <p:spPr>
          <a:xfrm>
            <a:off x="4887463" y="2286282"/>
            <a:ext cx="4669941" cy="2475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EF09B911-9560-45B1-BD8F-911BBBCAD987}"/>
              </a:ext>
            </a:extLst>
          </p:cNvPr>
          <p:cNvSpPr txBox="1"/>
          <p:nvPr/>
        </p:nvSpPr>
        <p:spPr>
          <a:xfrm>
            <a:off x="874643" y="1537252"/>
            <a:ext cx="8216348"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Đạt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số</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điểm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yêu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cầu</a:t>
            </a:r>
            <a:r>
              <a:rPr lang="en-US" sz="2000" dirty="0">
                <a:latin typeface="Tahoma" panose="020B0604030504040204" pitchFamily="34" charset="0"/>
                <a:ea typeface="Tahoma" panose="020B0604030504040204" pitchFamily="34" charset="0"/>
                <a:cs typeface="Tahoma" panose="020B0604030504040204" pitchFamily="34" charset="0"/>
              </a:rPr>
              <a:t> (150)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dừng</a:t>
            </a:r>
            <a:r>
              <a:rPr lang="en-US" sz="2000" dirty="0">
                <a:latin typeface="Tahoma" panose="020B0604030504040204" pitchFamily="34" charset="0"/>
                <a:ea typeface="Tahoma" panose="020B0604030504040204" pitchFamily="34" charset="0"/>
                <a:cs typeface="Tahoma" panose="020B0604030504040204" pitchFamily="34" charset="0"/>
              </a:rPr>
              <a:t> Play game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màn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hình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Hoàn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thành</a:t>
            </a: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92F69420-1A2E-458E-9315-5125E3AEAC87}"/>
              </a:ext>
            </a:extLst>
          </p:cNvPr>
          <p:cNvSpPr txBox="1"/>
          <p:nvPr/>
        </p:nvSpPr>
        <p:spPr>
          <a:xfrm>
            <a:off x="991325" y="5247861"/>
            <a:ext cx="890804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ahoma" panose="020B0604030504040204" pitchFamily="34" charset="0"/>
                <a:ea typeface="Tahoma" panose="020B0604030504040204" pitchFamily="34" charset="0"/>
                <a:cs typeface="Tahoma" panose="020B0604030504040204" pitchFamily="34" charset="0"/>
              </a:rPr>
              <a:t>Móc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trúng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mìn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hoặc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thời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gian</a:t>
            </a:r>
            <a:r>
              <a:rPr lang="en-US" sz="2000" dirty="0">
                <a:latin typeface="Tahoma" panose="020B0604030504040204" pitchFamily="34" charset="0"/>
                <a:ea typeface="Tahoma" panose="020B0604030504040204" pitchFamily="34" charset="0"/>
                <a:cs typeface="Tahoma" panose="020B0604030504040204" pitchFamily="34" charset="0"/>
              </a:rPr>
              <a:t> (60 </a:t>
            </a:r>
            <a:r>
              <a:rPr lang="en-US" sz="2000" dirty="0" err="1">
                <a:latin typeface="Tahoma" panose="020B0604030504040204" pitchFamily="34" charset="0"/>
                <a:ea typeface="Tahoma" panose="020B0604030504040204" pitchFamily="34" charset="0"/>
                <a:cs typeface="Tahoma" panose="020B0604030504040204" pitchFamily="34" charset="0"/>
              </a:rPr>
              <a:t>giây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dừng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màn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hình</a:t>
            </a:r>
            <a:r>
              <a:rPr lang="en-US" sz="2000" dirty="0">
                <a:latin typeface="Tahoma" panose="020B0604030504040204" pitchFamily="34" charset="0"/>
                <a:ea typeface="Tahoma" panose="020B0604030504040204" pitchFamily="34" charset="0"/>
                <a:cs typeface="Tahoma" panose="020B0604030504040204" pitchFamily="34" charset="0"/>
              </a:rPr>
              <a:t> Play game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hiện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màn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hình</a:t>
            </a:r>
            <a:r>
              <a:rPr lang="en-US" sz="2000" dirty="0">
                <a:latin typeface="Tahoma" panose="020B0604030504040204" pitchFamily="34" charset="0"/>
                <a:ea typeface="Tahoma" panose="020B0604030504040204" pitchFamily="34" charset="0"/>
                <a:cs typeface="Tahoma" panose="020B0604030504040204" pitchFamily="34" charset="0"/>
              </a:rPr>
              <a:t> “Game over”</a:t>
            </a:r>
          </a:p>
        </p:txBody>
      </p:sp>
    </p:spTree>
    <p:extLst>
      <p:ext uri="{BB962C8B-B14F-4D97-AF65-F5344CB8AC3E}">
        <p14:creationId xmlns:p14="http://schemas.microsoft.com/office/powerpoint/2010/main" val="81653844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B010-7952-475B-B255-D81421F1ECDA}"/>
              </a:ext>
            </a:extLst>
          </p:cNvPr>
          <p:cNvSpPr>
            <a:spLocks noGrp="1"/>
          </p:cNvSpPr>
          <p:nvPr>
            <p:ph type="title"/>
          </p:nvPr>
        </p:nvSpPr>
        <p:spPr>
          <a:xfrm>
            <a:off x="720000" y="619200"/>
            <a:ext cx="10728322" cy="5362500"/>
          </a:xfrm>
        </p:spPr>
        <p:txBody>
          <a:bodyPr>
            <a:normAutofit fontScale="90000"/>
          </a:bodyPr>
          <a:lstStyle/>
          <a:p>
            <a:r>
              <a:rPr lang="en-US" sz="36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3. </a:t>
            </a:r>
            <a:r>
              <a:rPr lang="en-US" sz="36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sz="36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sz="36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bắt</a:t>
            </a:r>
            <a:r>
              <a:rPr lang="en-US" sz="36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đầu</a:t>
            </a:r>
            <a:r>
              <a:rPr lang="en-US" sz="36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trò</a:t>
            </a:r>
            <a:r>
              <a:rPr lang="en-US" sz="36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chơi</a:t>
            </a:r>
            <a:br>
              <a:rPr lang="en-US" sz="36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br>
            <a:r>
              <a:rPr lang="en-US" sz="36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36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3.1. </a:t>
            </a:r>
            <a:r>
              <a:rPr lang="en-US" sz="36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sz="36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sz="36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button</a:t>
            </a:r>
            <a:br>
              <a:rPr lang="en-US" sz="36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br>
            <a:b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Sử</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dụng</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hàm</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i="1" dirty="0" err="1">
                <a:latin typeface="Tahoma" panose="020B0604030504040204" pitchFamily="34" charset="0"/>
                <a:ea typeface="Tahoma" panose="020B0604030504040204" pitchFamily="34" charset="0"/>
                <a:cs typeface="Tahoma" panose="020B0604030504040204" pitchFamily="34" charset="0"/>
              </a:rPr>
              <a:t>ismouseclick</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sự</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kiện</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chuột</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i="1" dirty="0">
                <a:latin typeface="Tahoma" panose="020B0604030504040204" pitchFamily="34" charset="0"/>
                <a:ea typeface="Tahoma" panose="020B0604030504040204" pitchFamily="34" charset="0"/>
                <a:cs typeface="Tahoma" panose="020B0604030504040204" pitchFamily="34" charset="0"/>
              </a:rPr>
              <a:t>WM_LBUTTONDOWN</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để</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bắt</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sự</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kiện</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khi</a:t>
            </a:r>
            <a:r>
              <a:rPr lang="en-US" sz="3100" dirty="0">
                <a:latin typeface="Tahoma" panose="020B0604030504040204" pitchFamily="34" charset="0"/>
                <a:ea typeface="Tahoma" panose="020B0604030504040204" pitchFamily="34" charset="0"/>
                <a:cs typeface="Tahoma" panose="020B0604030504040204" pitchFamily="34" charset="0"/>
              </a:rPr>
              <a:t> click </a:t>
            </a:r>
            <a:r>
              <a:rPr lang="en-US" sz="3100" dirty="0" err="1">
                <a:latin typeface="Tahoma" panose="020B0604030504040204" pitchFamily="34" charset="0"/>
                <a:ea typeface="Tahoma" panose="020B0604030504040204" pitchFamily="34" charset="0"/>
                <a:cs typeface="Tahoma" panose="020B0604030504040204" pitchFamily="34" charset="0"/>
              </a:rPr>
              <a:t>vào</a:t>
            </a:r>
            <a:r>
              <a:rPr lang="en-US" sz="3100" dirty="0">
                <a:latin typeface="Tahoma" panose="020B0604030504040204" pitchFamily="34" charset="0"/>
                <a:ea typeface="Tahoma" panose="020B0604030504040204" pitchFamily="34" charset="0"/>
                <a:cs typeface="Tahoma" panose="020B0604030504040204" pitchFamily="34" charset="0"/>
              </a:rPr>
              <a:t> button , </a:t>
            </a:r>
            <a:r>
              <a:rPr lang="en-US" sz="3100" dirty="0" err="1">
                <a:latin typeface="Tahoma" panose="020B0604030504040204" pitchFamily="34" charset="0"/>
                <a:ea typeface="Tahoma" panose="020B0604030504040204" pitchFamily="34" charset="0"/>
                <a:cs typeface="Tahoma" panose="020B0604030504040204" pitchFamily="34" charset="0"/>
              </a:rPr>
              <a:t>hàm</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getmouseclick</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để</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thực</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hiện</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lấy</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toạ</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độ</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x,y</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tại</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thời</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điểm</a:t>
            </a:r>
            <a:r>
              <a:rPr lang="en-US" sz="3100" dirty="0">
                <a:latin typeface="Tahoma" panose="020B0604030504040204" pitchFamily="34" charset="0"/>
                <a:ea typeface="Tahoma" panose="020B0604030504040204" pitchFamily="34" charset="0"/>
                <a:cs typeface="Tahoma" panose="020B0604030504040204" pitchFamily="34" charset="0"/>
              </a:rPr>
              <a:t> button ”</a:t>
            </a:r>
            <a:r>
              <a:rPr lang="en-US" sz="3100" i="1" dirty="0">
                <a:latin typeface="Tahoma" panose="020B0604030504040204" pitchFamily="34" charset="0"/>
                <a:ea typeface="Tahoma" panose="020B0604030504040204" pitchFamily="34" charset="0"/>
                <a:cs typeface="Tahoma" panose="020B0604030504040204" pitchFamily="34" charset="0"/>
              </a:rPr>
              <a:t>BAT DAU</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i="1" dirty="0">
                <a:latin typeface="Tahoma" panose="020B0604030504040204" pitchFamily="34" charset="0"/>
                <a:ea typeface="Tahoma" panose="020B0604030504040204" pitchFamily="34" charset="0"/>
                <a:cs typeface="Tahoma" panose="020B0604030504040204" pitchFamily="34" charset="0"/>
              </a:rPr>
              <a:t>“</a:t>
            </a:r>
            <a:r>
              <a:rPr lang="en-US" sz="3100" i="1" dirty="0" err="1">
                <a:latin typeface="Tahoma" panose="020B0604030504040204" pitchFamily="34" charset="0"/>
                <a:ea typeface="Tahoma" panose="020B0604030504040204" pitchFamily="34" charset="0"/>
                <a:cs typeface="Tahoma" panose="020B0604030504040204" pitchFamily="34" charset="0"/>
              </a:rPr>
              <a:t>Xem</a:t>
            </a:r>
            <a:r>
              <a:rPr lang="en-US" sz="3100" i="1" dirty="0">
                <a:latin typeface="Tahoma" panose="020B0604030504040204" pitchFamily="34" charset="0"/>
                <a:ea typeface="Tahoma" panose="020B0604030504040204" pitchFamily="34" charset="0"/>
                <a:cs typeface="Tahoma" panose="020B0604030504040204" pitchFamily="34" charset="0"/>
              </a:rPr>
              <a:t> Diem</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và</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i="1" dirty="0" err="1">
                <a:latin typeface="Tahoma" panose="020B0604030504040204" pitchFamily="34" charset="0"/>
                <a:ea typeface="Tahoma" panose="020B0604030504040204" pitchFamily="34" charset="0"/>
                <a:cs typeface="Tahoma" panose="020B0604030504040204" pitchFamily="34" charset="0"/>
              </a:rPr>
              <a:t>Thoat</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được</a:t>
            </a:r>
            <a:r>
              <a:rPr lang="en-US" sz="3100" dirty="0">
                <a:latin typeface="Tahoma" panose="020B0604030504040204" pitchFamily="34" charset="0"/>
                <a:ea typeface="Tahoma" panose="020B0604030504040204" pitchFamily="34" charset="0"/>
                <a:cs typeface="Tahoma" panose="020B0604030504040204" pitchFamily="34" charset="0"/>
              </a:rPr>
              <a:t> click. </a:t>
            </a:r>
            <a:br>
              <a:rPr lang="en-US" sz="3100" dirty="0">
                <a:latin typeface="Tahoma" panose="020B0604030504040204" pitchFamily="34" charset="0"/>
                <a:ea typeface="Tahoma" panose="020B0604030504040204" pitchFamily="34" charset="0"/>
                <a:cs typeface="Tahoma" panose="020B0604030504040204" pitchFamily="34" charset="0"/>
              </a:rPr>
            </a:br>
            <a:br>
              <a:rPr lang="en-US" sz="3100" dirty="0">
                <a:latin typeface="Tahoma" panose="020B0604030504040204" pitchFamily="34" charset="0"/>
                <a:ea typeface="Tahoma" panose="020B0604030504040204" pitchFamily="34" charset="0"/>
                <a:cs typeface="Tahoma" panose="020B0604030504040204" pitchFamily="34" charset="0"/>
              </a:rPr>
            </a:b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clearmouseclick</a:t>
            </a:r>
            <a:r>
              <a:rPr lang="en-US" sz="3100" dirty="0">
                <a:latin typeface="Tahoma" panose="020B0604030504040204" pitchFamily="34" charset="0"/>
                <a:ea typeface="Tahoma" panose="020B0604030504040204" pitchFamily="34" charset="0"/>
                <a:cs typeface="Tahoma" panose="020B0604030504040204" pitchFamily="34" charset="0"/>
              </a:rPr>
              <a:t>(WM_LBUTTONUP)” </a:t>
            </a:r>
            <a:r>
              <a:rPr lang="en-US" sz="3100" dirty="0" err="1">
                <a:latin typeface="Tahoma" panose="020B0604030504040204" pitchFamily="34" charset="0"/>
                <a:ea typeface="Tahoma" panose="020B0604030504040204" pitchFamily="34" charset="0"/>
                <a:cs typeface="Tahoma" panose="020B0604030504040204" pitchFamily="34" charset="0"/>
              </a:rPr>
              <a:t>để</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xoá</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sự</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kiện</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choột</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sau</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khi</a:t>
            </a:r>
            <a:r>
              <a:rPr lang="en-US" sz="3100" dirty="0">
                <a:latin typeface="Tahoma" panose="020B0604030504040204" pitchFamily="34" charset="0"/>
                <a:ea typeface="Tahoma" panose="020B0604030504040204" pitchFamily="34" charset="0"/>
                <a:cs typeface="Tahoma" panose="020B0604030504040204" pitchFamily="34" charset="0"/>
              </a:rPr>
              <a:t> click</a:t>
            </a:r>
            <a:br>
              <a:rPr lang="en-US" sz="3100" dirty="0">
                <a:latin typeface="Tahoma" panose="020B0604030504040204" pitchFamily="34" charset="0"/>
                <a:ea typeface="Tahoma" panose="020B0604030504040204" pitchFamily="34" charset="0"/>
                <a:cs typeface="Tahoma" panose="020B0604030504040204" pitchFamily="34" charset="0"/>
              </a:rPr>
            </a:br>
            <a:br>
              <a:rPr lang="en-US" sz="3100" dirty="0">
                <a:latin typeface="Tahoma" panose="020B0604030504040204" pitchFamily="34" charset="0"/>
                <a:ea typeface="Tahoma" panose="020B0604030504040204" pitchFamily="34" charset="0"/>
                <a:cs typeface="Tahoma" panose="020B0604030504040204" pitchFamily="34" charset="0"/>
              </a:rPr>
            </a:br>
            <a:r>
              <a:rPr lang="en-US" sz="3100" dirty="0">
                <a:latin typeface="Tahoma" panose="020B0604030504040204" pitchFamily="34" charset="0"/>
                <a:ea typeface="Tahoma" panose="020B0604030504040204" pitchFamily="34" charset="0"/>
                <a:cs typeface="Tahoma" panose="020B0604030504040204" pitchFamily="34" charset="0"/>
              </a:rPr>
              <a:t>- Sau </a:t>
            </a:r>
            <a:r>
              <a:rPr lang="en-US" sz="3100" dirty="0" err="1">
                <a:latin typeface="Tahoma" panose="020B0604030504040204" pitchFamily="34" charset="0"/>
                <a:ea typeface="Tahoma" panose="020B0604030504040204" pitchFamily="34" charset="0"/>
                <a:cs typeface="Tahoma" panose="020B0604030504040204" pitchFamily="34" charset="0"/>
              </a:rPr>
              <a:t>đó</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sử</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dụng</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hàm</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cleardevice</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để</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chuyển</a:t>
            </a:r>
            <a:r>
              <a:rPr lang="en-US" sz="3100" dirty="0">
                <a:latin typeface="Tahoma" panose="020B0604030504040204" pitchFamily="34" charset="0"/>
                <a:ea typeface="Tahoma" panose="020B0604030504040204" pitchFamily="34" charset="0"/>
                <a:cs typeface="Tahoma" panose="020B0604030504040204" pitchFamily="34" charset="0"/>
              </a:rPr>
              <a:t> sang </a:t>
            </a:r>
            <a:r>
              <a:rPr lang="en-US" sz="3100" dirty="0" err="1">
                <a:latin typeface="Tahoma" panose="020B0604030504040204" pitchFamily="34" charset="0"/>
                <a:ea typeface="Tahoma" panose="020B0604030504040204" pitchFamily="34" charset="0"/>
                <a:cs typeface="Tahoma" panose="020B0604030504040204" pitchFamily="34" charset="0"/>
              </a:rPr>
              <a:t>màn</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hình</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trò</a:t>
            </a:r>
            <a:r>
              <a:rPr lang="en-US" sz="3100" dirty="0">
                <a:latin typeface="Tahoma" panose="020B0604030504040204" pitchFamily="34" charset="0"/>
                <a:ea typeface="Tahoma" panose="020B0604030504040204" pitchFamily="34" charset="0"/>
                <a:cs typeface="Tahoma" panose="020B0604030504040204" pitchFamily="34" charset="0"/>
              </a:rPr>
              <a:t> </a:t>
            </a:r>
            <a:r>
              <a:rPr lang="en-US" sz="3100" dirty="0" err="1">
                <a:latin typeface="Tahoma" panose="020B0604030504040204" pitchFamily="34" charset="0"/>
                <a:ea typeface="Tahoma" panose="020B0604030504040204" pitchFamily="34" charset="0"/>
                <a:cs typeface="Tahoma" panose="020B0604030504040204" pitchFamily="34" charset="0"/>
              </a:rPr>
              <a:t>chơi</a:t>
            </a:r>
            <a:b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br>
            <a:endPar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3721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4D48B1-C845-4888-821B-E6635D2B0669}"/>
              </a:ext>
            </a:extLst>
          </p:cNvPr>
          <p:cNvSpPr>
            <a:spLocks noGrp="1"/>
          </p:cNvSpPr>
          <p:nvPr>
            <p:ph type="title"/>
          </p:nvPr>
        </p:nvSpPr>
        <p:spPr>
          <a:xfrm>
            <a:off x="720000" y="619200"/>
            <a:ext cx="10728322" cy="5731904"/>
          </a:xfrm>
        </p:spPr>
        <p:txBody>
          <a:bodyPr>
            <a:normAutofit/>
          </a:bodyPr>
          <a:lstStyle/>
          <a:p>
            <a:r>
              <a:rPr lang="en-US" sz="32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3.2. </a:t>
            </a:r>
            <a:r>
              <a:rPr lang="en-US" sz="32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sz="32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sz="32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dây</a:t>
            </a:r>
            <a:r>
              <a:rPr lang="en-US" sz="32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câu</a:t>
            </a:r>
            <a:br>
              <a:rPr lang="en-US" sz="32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32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Điều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chỉnh</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góc</a:t>
            </a:r>
            <a:r>
              <a:rPr lang="en-US" sz="3200" dirty="0">
                <a:latin typeface="Tahoma" panose="020B0604030504040204" pitchFamily="34" charset="0"/>
                <a:ea typeface="Tahoma" panose="020B0604030504040204" pitchFamily="34" charset="0"/>
                <a:cs typeface="Tahoma" panose="020B0604030504040204" pitchFamily="34" charset="0"/>
              </a:rPr>
              <a:t> quay </a:t>
            </a:r>
            <a:r>
              <a:rPr lang="en-US" sz="3200" dirty="0" err="1">
                <a:latin typeface="Tahoma" panose="020B0604030504040204" pitchFamily="34" charset="0"/>
                <a:ea typeface="Tahoma" panose="020B0604030504040204" pitchFamily="34" charset="0"/>
                <a:cs typeface="Tahoma" panose="020B0604030504040204" pitchFamily="34" charset="0"/>
              </a:rPr>
              <a:t>cho</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dây</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chuyển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động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dây</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tịnh</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tiến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ngược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lại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từ</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trái</a:t>
            </a:r>
            <a:r>
              <a:rPr lang="en-US" sz="3200" dirty="0">
                <a:latin typeface="Tahoma" panose="020B0604030504040204" pitchFamily="34" charset="0"/>
                <a:ea typeface="Tahoma" panose="020B0604030504040204" pitchFamily="34" charset="0"/>
                <a:cs typeface="Tahoma" panose="020B0604030504040204" pitchFamily="34" charset="0"/>
              </a:rPr>
              <a:t> sang </a:t>
            </a:r>
            <a:r>
              <a:rPr lang="en-US" sz="3200" dirty="0" err="1">
                <a:latin typeface="Tahoma" panose="020B0604030504040204" pitchFamily="34" charset="0"/>
                <a:ea typeface="Tahoma" panose="020B0604030504040204" pitchFamily="34" charset="0"/>
                <a:cs typeface="Tahoma" panose="020B0604030504040204" pitchFamily="34" charset="0"/>
              </a:rPr>
              <a:t>phải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và</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lặp</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lại</a:t>
            </a:r>
            <a:r>
              <a:rPr lang="en-US" sz="3200" dirty="0">
                <a:latin typeface="Tahoma" panose="020B0604030504040204" pitchFamily="34" charset="0"/>
                <a:ea typeface="Tahoma" panose="020B0604030504040204" pitchFamily="34" charset="0"/>
                <a:cs typeface="Tahoma" panose="020B0604030504040204" pitchFamily="34" charset="0"/>
              </a:rPr>
              <a:t>.</a:t>
            </a:r>
          </a:p>
        </p:txBody>
      </p:sp>
      <p:pic>
        <p:nvPicPr>
          <p:cNvPr id="4" name="Picture 3">
            <a:extLst>
              <a:ext uri="{FF2B5EF4-FFF2-40B4-BE49-F238E27FC236}">
                <a16:creationId xmlns:a16="http://schemas.microsoft.com/office/drawing/2014/main" id="{4071E38B-1F98-4C8D-A225-FC3C15E953A5}"/>
              </a:ext>
            </a:extLst>
          </p:cNvPr>
          <p:cNvPicPr>
            <a:picLocks noChangeAspect="1"/>
          </p:cNvPicPr>
          <p:nvPr/>
        </p:nvPicPr>
        <p:blipFill>
          <a:blip r:embed="rId2"/>
          <a:stretch>
            <a:fillRect/>
          </a:stretch>
        </p:blipFill>
        <p:spPr>
          <a:xfrm>
            <a:off x="2647483" y="2414679"/>
            <a:ext cx="5956993" cy="3366996"/>
          </a:xfrm>
          <a:prstGeom prst="rect">
            <a:avLst/>
          </a:prstGeom>
        </p:spPr>
      </p:pic>
      <p:cxnSp>
        <p:nvCxnSpPr>
          <p:cNvPr id="16" name="Straight Arrow Connector 15">
            <a:extLst>
              <a:ext uri="{FF2B5EF4-FFF2-40B4-BE49-F238E27FC236}">
                <a16:creationId xmlns:a16="http://schemas.microsoft.com/office/drawing/2014/main" id="{C8F26991-AA38-4711-8D20-34FA73C987D9}"/>
              </a:ext>
            </a:extLst>
          </p:cNvPr>
          <p:cNvCxnSpPr>
            <a:cxnSpLocks/>
          </p:cNvCxnSpPr>
          <p:nvPr/>
        </p:nvCxnSpPr>
        <p:spPr>
          <a:xfrm>
            <a:off x="3787654" y="5391150"/>
            <a:ext cx="367665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00444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B5C7-0EE7-4535-B4A7-54D51FD3AF72}"/>
              </a:ext>
            </a:extLst>
          </p:cNvPr>
          <p:cNvSpPr>
            <a:spLocks noGrp="1"/>
          </p:cNvSpPr>
          <p:nvPr>
            <p:ph type="title"/>
          </p:nvPr>
        </p:nvSpPr>
        <p:spPr>
          <a:xfrm>
            <a:off x="571500" y="496957"/>
            <a:ext cx="10728322" cy="5544792"/>
          </a:xfrm>
        </p:spPr>
        <p:txBody>
          <a:bodyPr>
            <a:normAutofit/>
          </a:bodyPr>
          <a:lstStyle/>
          <a:p>
            <a:r>
              <a:rPr lang="en-US" sz="32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4. </a:t>
            </a:r>
            <a:r>
              <a:rPr lang="en-US" sz="32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Các</a:t>
            </a:r>
            <a:r>
              <a:rPr lang="en-US" sz="32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xử</a:t>
            </a:r>
            <a:r>
              <a:rPr lang="en-US" sz="32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lý</a:t>
            </a:r>
            <a:r>
              <a:rPr lang="en-US" sz="32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game</a:t>
            </a:r>
            <a:br>
              <a:rPr lang="en-US" sz="32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32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4.1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hiển</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thị</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yêu</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cầu</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level</a:t>
            </a:r>
            <a:br>
              <a:rPr lang="en-US" sz="3200" dirty="0">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 Sau </a:t>
            </a:r>
            <a:r>
              <a:rPr lang="en-US" sz="3200" dirty="0" err="1">
                <a:latin typeface="Tahoma" panose="020B0604030504040204" pitchFamily="34" charset="0"/>
                <a:ea typeface="Tahoma" panose="020B0604030504040204" pitchFamily="34" charset="0"/>
                <a:cs typeface="Tahoma" panose="020B0604030504040204" pitchFamily="34" charset="0"/>
              </a:rPr>
              <a:t>khi</a:t>
            </a:r>
            <a:r>
              <a:rPr lang="en-US" sz="3200" dirty="0">
                <a:latin typeface="Tahoma" panose="020B0604030504040204" pitchFamily="34" charset="0"/>
                <a:ea typeface="Tahoma" panose="020B0604030504040204" pitchFamily="34" charset="0"/>
                <a:cs typeface="Tahoma" panose="020B0604030504040204" pitchFamily="34" charset="0"/>
              </a:rPr>
              <a:t> click Bat </a:t>
            </a:r>
            <a:r>
              <a:rPr lang="en-US" sz="3200" dirty="0" err="1">
                <a:latin typeface="Tahoma" panose="020B0604030504040204" pitchFamily="34" charset="0"/>
                <a:ea typeface="Tahoma" panose="020B0604030504040204" pitchFamily="34" charset="0"/>
                <a:cs typeface="Tahoma" panose="020B0604030504040204" pitchFamily="34" charset="0"/>
              </a:rPr>
              <a:t>Dau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sẽ</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hiển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thị</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mục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tiêu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người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chơi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cần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đạt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được</a:t>
            </a:r>
            <a:r>
              <a:rPr lang="en-US" sz="3200" dirty="0">
                <a:latin typeface="Tahoma" panose="020B0604030504040204" pitchFamily="34" charset="0"/>
                <a:ea typeface="Tahoma" panose="020B0604030504040204" pitchFamily="34" charset="0"/>
                <a:cs typeface="Tahoma" panose="020B0604030504040204" pitchFamily="34" charset="0"/>
              </a:rPr>
              <a:t>.</a:t>
            </a:r>
            <a:br>
              <a:rPr lang="en-US" sz="3200" dirty="0">
                <a:latin typeface="Tahoma" panose="020B0604030504040204" pitchFamily="34" charset="0"/>
                <a:ea typeface="Tahoma" panose="020B0604030504040204" pitchFamily="34" charset="0"/>
                <a:cs typeface="Tahoma" panose="020B0604030504040204" pitchFamily="34" charset="0"/>
              </a:rPr>
            </a:b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Windows BGI">
            <a:extLst>
              <a:ext uri="{FF2B5EF4-FFF2-40B4-BE49-F238E27FC236}">
                <a16:creationId xmlns:a16="http://schemas.microsoft.com/office/drawing/2014/main" id="{2E70C6DE-CEEA-4444-84A2-5DDA692FE14B}"/>
              </a:ext>
            </a:extLst>
          </p:cNvPr>
          <p:cNvPicPr/>
          <p:nvPr/>
        </p:nvPicPr>
        <p:blipFill rotWithShape="1">
          <a:blip r:embed="rId2" cstate="print">
            <a:extLst>
              <a:ext uri="{28A0092B-C50C-407E-A947-70E740481C1C}">
                <a14:useLocalDpi xmlns:a14="http://schemas.microsoft.com/office/drawing/2010/main" val="0"/>
              </a:ext>
            </a:extLst>
          </a:blip>
          <a:srcRect l="8431" t="9496" r="5699" b="30172"/>
          <a:stretch/>
        </p:blipFill>
        <p:spPr bwMode="auto">
          <a:xfrm>
            <a:off x="2226364" y="2882348"/>
            <a:ext cx="7166113" cy="32898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9549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7C0D-AF92-4CC9-9BB9-C6877297ECFA}"/>
              </a:ext>
            </a:extLst>
          </p:cNvPr>
          <p:cNvSpPr>
            <a:spLocks noGrp="1"/>
          </p:cNvSpPr>
          <p:nvPr>
            <p:ph type="title"/>
          </p:nvPr>
        </p:nvSpPr>
        <p:spPr>
          <a:xfrm>
            <a:off x="720000" y="619200"/>
            <a:ext cx="10728322" cy="5662330"/>
          </a:xfrm>
        </p:spPr>
        <p:txBody>
          <a:bodyPr>
            <a:normAutofit/>
          </a:bodyPr>
          <a:lstStyle/>
          <a:p>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4.2.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Hiển</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thị</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số</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điểm</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br>
              <a:rPr lang="en-US" sz="3200" dirty="0">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Người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chơi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khi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kéo</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trúng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vàng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sẽ</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hiển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thị</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số</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điểm</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khác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nhau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tuỳ</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theo</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các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kích</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thước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khối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vàng</a:t>
            </a:r>
            <a:r>
              <a:rPr lang="en-US" sz="3200" dirty="0">
                <a:latin typeface="Tahoma" panose="020B0604030504040204" pitchFamily="34" charset="0"/>
                <a:ea typeface="Tahoma" panose="020B0604030504040204" pitchFamily="34" charset="0"/>
                <a:cs typeface="Tahoma" panose="020B0604030504040204" pitchFamily="34" charset="0"/>
              </a:rPr>
              <a:t>. </a:t>
            </a: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a:t>
            </a:r>
            <a:r>
              <a:rPr lang="en-US" sz="3200" dirty="0" err="1">
                <a:latin typeface="Tahoma" panose="020B0604030504040204" pitchFamily="34" charset="0"/>
                <a:ea typeface="Tahoma" panose="020B0604030504040204" pitchFamily="34" charset="0"/>
                <a:cs typeface="Tahoma" panose="020B0604030504040204" pitchFamily="34" charset="0"/>
              </a:rPr>
              <a:t>Số</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điểm</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sẽ</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được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cập</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nhật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sau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khi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kéo</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thêm</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vàng</a:t>
            </a: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A screenshot of a computer&#10;&#10;Description automatically generated with medium confidence">
            <a:extLst>
              <a:ext uri="{FF2B5EF4-FFF2-40B4-BE49-F238E27FC236}">
                <a16:creationId xmlns:a16="http://schemas.microsoft.com/office/drawing/2014/main" id="{F4218F3F-1EE6-4AFE-8852-D9B15DE4F19D}"/>
              </a:ext>
            </a:extLst>
          </p:cNvPr>
          <p:cNvPicPr>
            <a:picLocks noChangeAspect="1"/>
          </p:cNvPicPr>
          <p:nvPr/>
        </p:nvPicPr>
        <p:blipFill rotWithShape="1">
          <a:blip r:embed="rId2">
            <a:extLst>
              <a:ext uri="{28A0092B-C50C-407E-A947-70E740481C1C}">
                <a14:useLocalDpi xmlns:a14="http://schemas.microsoft.com/office/drawing/2010/main" val="0"/>
              </a:ext>
            </a:extLst>
          </a:blip>
          <a:srcRect l="303" t="3311" r="74076" b="81609"/>
          <a:stretch/>
        </p:blipFill>
        <p:spPr>
          <a:xfrm>
            <a:off x="2315816" y="3429000"/>
            <a:ext cx="6723479" cy="2224879"/>
          </a:xfrm>
          <a:prstGeom prst="rect">
            <a:avLst/>
          </a:prstGeom>
        </p:spPr>
      </p:pic>
    </p:spTree>
    <p:extLst>
      <p:ext uri="{BB962C8B-B14F-4D97-AF65-F5344CB8AC3E}">
        <p14:creationId xmlns:p14="http://schemas.microsoft.com/office/powerpoint/2010/main" val="96289570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CC69-7731-404F-BACF-A53987E78F1B}"/>
              </a:ext>
            </a:extLst>
          </p:cNvPr>
          <p:cNvSpPr>
            <a:spLocks noGrp="1"/>
          </p:cNvSpPr>
          <p:nvPr>
            <p:ph type="title"/>
          </p:nvPr>
        </p:nvSpPr>
        <p:spPr>
          <a:xfrm>
            <a:off x="720000" y="619199"/>
            <a:ext cx="10728322" cy="5582817"/>
          </a:xfrm>
        </p:spPr>
        <p:txBody>
          <a:bodyPr>
            <a:normAutofit/>
          </a:bodyPr>
          <a:lstStyle/>
          <a:p>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4.3.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Đếm</a:t>
            </a:r>
            <a:r>
              <a:rPr lang="en-US" sz="3200"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ngược</a:t>
            </a:r>
            <a:br>
              <a:rPr lang="en-US" sz="32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32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Thời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gian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sẽ</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được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đếm</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người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trong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lúc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chơi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khi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hết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thời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gian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mà</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người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chơi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chưa</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đủ</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yêu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cầu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sẽ</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kết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thúc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trò</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chơi</a:t>
            </a:r>
            <a:r>
              <a:rPr lang="en-US" sz="32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580466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D48CB-1B4C-43D4-B6E5-F4623DEE832F}"/>
              </a:ext>
            </a:extLst>
          </p:cNvPr>
          <p:cNvSpPr>
            <a:spLocks noGrp="1"/>
          </p:cNvSpPr>
          <p:nvPr>
            <p:ph type="title"/>
          </p:nvPr>
        </p:nvSpPr>
        <p:spPr>
          <a:xfrm>
            <a:off x="409575" y="276225"/>
            <a:ext cx="11506200" cy="6305550"/>
          </a:xfrm>
        </p:spPr>
        <p:txBody>
          <a:bodyPr numCol="2">
            <a:normAutofit fontScale="90000"/>
          </a:bodyPr>
          <a:lstStyle/>
          <a:p>
            <a:r>
              <a:rPr lang="en-US" sz="4000" b="1" i="1" dirty="0" err="1">
                <a:solidFill>
                  <a:srgbClr val="FFFF00"/>
                </a:solidFill>
                <a:latin typeface="Tahoma" panose="020B0604030504040204" pitchFamily="34" charset="0"/>
                <a:ea typeface="Tahoma" panose="020B0604030504040204" pitchFamily="34" charset="0"/>
                <a:cs typeface="Tahoma" panose="020B0604030504040204" pitchFamily="34" charset="0"/>
              </a:rPr>
              <a:t>Mục</a:t>
            </a:r>
            <a:r>
              <a:rPr lang="en-US" sz="4000" b="1" i="1"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4000" b="1" i="1" dirty="0" err="1">
                <a:solidFill>
                  <a:srgbClr val="FFFF00"/>
                </a:solidFill>
                <a:latin typeface="Tahoma" panose="020B0604030504040204" pitchFamily="34" charset="0"/>
                <a:ea typeface="Tahoma" panose="020B0604030504040204" pitchFamily="34" charset="0"/>
                <a:cs typeface="Tahoma" panose="020B0604030504040204" pitchFamily="34" charset="0"/>
              </a:rPr>
              <a:t>lục</a:t>
            </a:r>
            <a:r>
              <a:rPr lang="en-US" sz="4000" b="1" i="1" dirty="0">
                <a:solidFill>
                  <a:srgbClr val="FFFF00"/>
                </a:solidFill>
                <a:latin typeface="Tahoma" panose="020B0604030504040204" pitchFamily="34" charset="0"/>
                <a:ea typeface="Tahoma" panose="020B0604030504040204" pitchFamily="34" charset="0"/>
                <a:cs typeface="Tahoma" panose="020B0604030504040204" pitchFamily="34" charset="0"/>
              </a:rPr>
              <a:t>:</a:t>
            </a:r>
            <a:b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I. </a:t>
            </a:r>
            <a:r>
              <a:rPr lang="en-US" sz="28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Giới</a:t>
            </a:r>
            <a: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thiệu</a:t>
            </a:r>
            <a:b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br>
            <a:b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II. </a:t>
            </a:r>
            <a:r>
              <a:rPr lang="en-US" sz="28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Nội</a:t>
            </a:r>
            <a: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dung </a:t>
            </a:r>
            <a:r>
              <a:rPr lang="en-US" sz="28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và</a:t>
            </a:r>
            <a: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tính</a:t>
            </a:r>
            <a: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năng</a:t>
            </a:r>
            <a:br>
              <a:rPr lang="en-US" sz="24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b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1.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bắt</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đầu</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và</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kết</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thúc</a:t>
            </a:r>
            <a:br>
              <a:rPr lang="en-US" sz="2700" dirty="0">
                <a:latin typeface="Tahoma" panose="020B0604030504040204" pitchFamily="34" charset="0"/>
                <a:ea typeface="Tahoma" panose="020B0604030504040204" pitchFamily="34" charset="0"/>
                <a:cs typeface="Tahoma" panose="020B0604030504040204" pitchFamily="34" charset="0"/>
              </a:rPr>
            </a:br>
            <a:r>
              <a:rPr lang="en-US" sz="2700" dirty="0">
                <a:latin typeface="Tahoma" panose="020B0604030504040204" pitchFamily="34" charset="0"/>
                <a:ea typeface="Tahoma" panose="020B0604030504040204" pitchFamily="34" charset="0"/>
                <a:cs typeface="Tahoma" panose="020B0604030504040204" pitchFamily="34" charset="0"/>
              </a:rPr>
              <a:t>	</a:t>
            </a:r>
            <a:r>
              <a:rPr lang="en-US" sz="27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1.1. </a:t>
            </a:r>
            <a:r>
              <a:rPr lang="en-US" sz="27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27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27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bắt</a:t>
            </a:r>
            <a:r>
              <a:rPr lang="en-US" sz="27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đầu</a:t>
            </a:r>
            <a:br>
              <a:rPr lang="en-US" sz="27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br>
            <a:r>
              <a:rPr lang="en-US" sz="27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kumimoji="0" lang="en-US" sz="2700" b="0" i="0" u="sng" strike="noStrike" kern="1200" cap="none" spc="40" normalizeH="0" baseline="0" noProof="0" dirty="0">
                <a:ln>
                  <a:noFill/>
                </a:ln>
                <a:solidFill>
                  <a:schemeClr val="accent1">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1.2 </a:t>
            </a:r>
            <a:r>
              <a:rPr kumimoji="0" lang="en-US" sz="2700" b="0" i="0" u="sng" strike="noStrike" kern="1200" cap="none" spc="40" normalizeH="0" baseline="0" noProof="0" dirty="0" err="1">
                <a:ln>
                  <a:noFill/>
                </a:ln>
                <a:solidFill>
                  <a:schemeClr val="accent1">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Màn</a:t>
            </a:r>
            <a:r>
              <a:rPr kumimoji="0" lang="en-US" sz="2700" b="0" i="0" u="sng" strike="noStrike" kern="1200" cap="none" spc="40" normalizeH="0" baseline="0" noProof="0" dirty="0">
                <a:ln>
                  <a:noFill/>
                </a:ln>
                <a:solidFill>
                  <a:schemeClr val="accent1">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sng" strike="noStrike" kern="1200" cap="none" spc="40" normalizeH="0" baseline="0" noProof="0" dirty="0" err="1">
                <a:ln>
                  <a:noFill/>
                </a:ln>
                <a:solidFill>
                  <a:schemeClr val="accent1">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hình</a:t>
            </a:r>
            <a:r>
              <a:rPr kumimoji="0" lang="en-US" sz="2700" b="0" i="0" u="sng" strike="noStrike" kern="1200" cap="none" spc="40" normalizeH="0" baseline="0" noProof="0" dirty="0">
                <a:ln>
                  <a:noFill/>
                </a:ln>
                <a:solidFill>
                  <a:schemeClr val="accent1">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sng" strike="noStrike" kern="1200" cap="none" spc="40" normalizeH="0" baseline="0" noProof="0" dirty="0" err="1">
                <a:ln>
                  <a:noFill/>
                </a:ln>
                <a:solidFill>
                  <a:schemeClr val="accent1">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kết</a:t>
            </a:r>
            <a:r>
              <a:rPr kumimoji="0" lang="en-US" sz="2700" b="0" i="0" u="sng" strike="noStrike" kern="1200" cap="none" spc="40" normalizeH="0" baseline="0" noProof="0" dirty="0">
                <a:ln>
                  <a:noFill/>
                </a:ln>
                <a:solidFill>
                  <a:schemeClr val="accent1">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sng" strike="noStrike" kern="1200" cap="none" spc="40" normalizeH="0" baseline="0" noProof="0" dirty="0" err="1">
                <a:ln>
                  <a:noFill/>
                </a:ln>
                <a:solidFill>
                  <a:schemeClr val="accent1">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thúc</a:t>
            </a:r>
            <a:br>
              <a:rPr kumimoji="0" lang="en-US" sz="2700" b="0" i="0" u="sng" strike="noStrike" kern="1200" cap="none" spc="40" normalizeH="0" baseline="0" noProof="0" dirty="0">
                <a:ln>
                  <a:noFill/>
                </a:ln>
                <a:effectLst/>
                <a:uLnTx/>
                <a:uFillTx/>
                <a:latin typeface="Tahoma" panose="020B0604030504040204" pitchFamily="34" charset="0"/>
                <a:ea typeface="Tahoma" panose="020B0604030504040204" pitchFamily="34" charset="0"/>
                <a:cs typeface="Tahoma" panose="020B0604030504040204" pitchFamily="34" charset="0"/>
              </a:rPr>
            </a:br>
            <a:br>
              <a:rPr lang="en-US" sz="2700" dirty="0">
                <a:latin typeface="Tahoma" panose="020B0604030504040204" pitchFamily="34" charset="0"/>
                <a:ea typeface="Tahoma" panose="020B0604030504040204" pitchFamily="34" charset="0"/>
                <a:cs typeface="Tahoma" panose="020B0604030504040204" pitchFamily="34" charset="0"/>
              </a:rPr>
            </a:b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2. </a:t>
            </a:r>
            <a:r>
              <a:rPr kumimoji="0" lang="en-US" sz="27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Vẽ</a:t>
            </a: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ông</a:t>
            </a: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thợ</a:t>
            </a: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mỏ</a:t>
            </a: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xử</a:t>
            </a: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lý</a:t>
            </a: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móc</a:t>
            </a: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7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câu</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a:t>
            </a:r>
            <a: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b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b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vật</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thể</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và</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xuất</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End game</a:t>
            </a:r>
            <a:br>
              <a:rPr kumimoji="0" lang="en-US" sz="27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2.1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Vẽ</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ông</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thợ</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mỏ</a:t>
            </a:r>
            <a:b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2.2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dây</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móc</a:t>
            </a:r>
            <a:b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2.3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vật</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thể</a:t>
            </a:r>
            <a:b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2.3.1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Tịnh</a:t>
            </a: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tiến</a:t>
            </a: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khối</a:t>
            </a: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vàng</a:t>
            </a:r>
            <a:b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b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2.3.2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Khối</a:t>
            </a: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vàng</a:t>
            </a: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biến</a:t>
            </a: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mất</a:t>
            </a:r>
            <a:b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b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2.3.3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Mìn</a:t>
            </a:r>
            <a:r>
              <a:rPr lang="en-US" sz="2400" i="1"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t>đỏ</a:t>
            </a:r>
            <a:br>
              <a:rPr lang="en-US" sz="2400" dirty="0">
                <a:solidFill>
                  <a:schemeClr val="accent6">
                    <a:lumMod val="40000"/>
                    <a:lumOff val="60000"/>
                  </a:schemeClr>
                </a:solidFill>
                <a:latin typeface="Tahoma" panose="020B0604030504040204" pitchFamily="34" charset="0"/>
                <a:ea typeface="Tahoma" panose="020B0604030504040204" pitchFamily="34" charset="0"/>
                <a:cs typeface="Tahoma" panose="020B0604030504040204" pitchFamily="34" charset="0"/>
              </a:rPr>
            </a:br>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24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2.4 </a:t>
            </a:r>
            <a:r>
              <a:rPr lang="en-US" sz="24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Xuất</a:t>
            </a:r>
            <a:r>
              <a:rPr lang="en-US" sz="24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24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2400" u="sng" dirty="0">
                <a:solidFill>
                  <a:schemeClr val="accent5">
                    <a:lumMod val="20000"/>
                    <a:lumOff val="80000"/>
                  </a:schemeClr>
                </a:solidFill>
                <a:latin typeface="Tahoma" panose="020B0604030504040204" pitchFamily="34" charset="0"/>
                <a:ea typeface="Tahoma" panose="020B0604030504040204" pitchFamily="34" charset="0"/>
                <a:cs typeface="Tahoma" panose="020B0604030504040204" pitchFamily="34" charset="0"/>
              </a:rPr>
              <a:t> End game</a:t>
            </a:r>
            <a:b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3.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bắt</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đầu</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trò</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chơi</a:t>
            </a:r>
            <a:b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2400" u="sng"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3.1. </a:t>
            </a:r>
            <a:r>
              <a:rPr lang="en-US" sz="2400" u="sng" dirty="0" err="1">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Xử</a:t>
            </a:r>
            <a:r>
              <a:rPr lang="en-US" sz="2400" u="sng"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lý</a:t>
            </a:r>
            <a:r>
              <a:rPr lang="en-US" sz="2400" u="sng"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 button </a:t>
            </a:r>
            <a:br>
              <a:rPr lang="en-US" sz="2400"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3.2. </a:t>
            </a:r>
            <a:r>
              <a:rPr lang="en-US" sz="2400" u="sng" dirty="0" err="1">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Xử</a:t>
            </a:r>
            <a:r>
              <a:rPr lang="en-US" sz="2400" u="sng"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lý</a:t>
            </a:r>
            <a:r>
              <a:rPr lang="en-US" sz="2400" u="sng"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dây</a:t>
            </a:r>
            <a:r>
              <a:rPr lang="en-US" sz="2400" u="sng"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câu</a:t>
            </a:r>
            <a:r>
              <a:rPr lang="en-US" sz="2400" u="sng" dirty="0">
                <a:solidFill>
                  <a:schemeClr val="bg2">
                    <a:lumMod val="10000"/>
                    <a:lumOff val="90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	</a:t>
            </a:r>
            <a:br>
              <a:rPr lang="en-US" sz="2400" dirty="0">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4.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Các</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xử</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7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lý</a:t>
            </a:r>
            <a:r>
              <a:rPr lang="en-US" sz="27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game</a:t>
            </a:r>
            <a:b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2400"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4.1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hiển</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thị</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yêu</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cầu</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level</a:t>
            </a:r>
            <a:br>
              <a:rPr lang="en-US" sz="2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4.2.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Hiển</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thị</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số</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điểm</a:t>
            </a:r>
            <a: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br>
              <a:rPr lang="en-US"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vi-VN" sz="24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4.3. Đếm ngược</a:t>
            </a:r>
            <a:br>
              <a:rPr lang="en-US" sz="2400" dirty="0">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r>
              <a:rPr lang="en-US" sz="28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III. Demo</a:t>
            </a:r>
            <a:r>
              <a:rPr lang="en-US" sz="2400" dirty="0">
                <a:latin typeface="Tahoma" panose="020B0604030504040204" pitchFamily="34" charset="0"/>
                <a:ea typeface="Tahoma" panose="020B0604030504040204" pitchFamily="34" charset="0"/>
                <a:cs typeface="Tahoma" panose="020B0604030504040204" pitchFamily="34" charset="0"/>
              </a:rPr>
              <a:t>	</a:t>
            </a:r>
            <a:br>
              <a:rPr lang="en-US" sz="2400" dirty="0">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44283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9302-1407-4B62-89E9-0D953785E7C8}"/>
              </a:ext>
            </a:extLst>
          </p:cNvPr>
          <p:cNvSpPr>
            <a:spLocks noGrp="1"/>
          </p:cNvSpPr>
          <p:nvPr>
            <p:ph type="title"/>
          </p:nvPr>
        </p:nvSpPr>
        <p:spPr>
          <a:xfrm>
            <a:off x="3968024" y="2428950"/>
            <a:ext cx="4109176" cy="1114350"/>
          </a:xfrm>
        </p:spPr>
        <p:txBody>
          <a:bodyPr>
            <a:normAutofit/>
          </a:bodyPr>
          <a:lstStyle/>
          <a:p>
            <a:r>
              <a:rPr lang="en-US" sz="4000" b="1" dirty="0">
                <a:solidFill>
                  <a:srgbClr val="FFFF00"/>
                </a:solidFill>
                <a:latin typeface="Tahoma" panose="020B0604030504040204" pitchFamily="34" charset="0"/>
                <a:ea typeface="Tahoma" panose="020B0604030504040204" pitchFamily="34" charset="0"/>
                <a:cs typeface="Tahoma" panose="020B0604030504040204" pitchFamily="34" charset="0"/>
              </a:rPr>
              <a:t>III. </a:t>
            </a:r>
            <a:r>
              <a:rPr lang="en-US" sz="4000" b="1" dirty="0" err="1">
                <a:solidFill>
                  <a:srgbClr val="FFFF00"/>
                </a:solidFill>
                <a:latin typeface="Tahoma" panose="020B0604030504040204" pitchFamily="34" charset="0"/>
                <a:ea typeface="Tahoma" panose="020B0604030504040204" pitchFamily="34" charset="0"/>
                <a:cs typeface="Tahoma" panose="020B0604030504040204" pitchFamily="34" charset="0"/>
              </a:rPr>
              <a:t>Chạy</a:t>
            </a:r>
            <a:r>
              <a:rPr lang="en-US" sz="4000" b="1" dirty="0">
                <a:solidFill>
                  <a:srgbClr val="FFFF00"/>
                </a:solidFill>
                <a:latin typeface="Tahoma" panose="020B0604030504040204" pitchFamily="34" charset="0"/>
                <a:ea typeface="Tahoma" panose="020B0604030504040204" pitchFamily="34" charset="0"/>
                <a:cs typeface="Tahoma" panose="020B0604030504040204" pitchFamily="34" charset="0"/>
              </a:rPr>
              <a:t> Demo</a:t>
            </a:r>
          </a:p>
        </p:txBody>
      </p:sp>
    </p:spTree>
    <p:extLst>
      <p:ext uri="{BB962C8B-B14F-4D97-AF65-F5344CB8AC3E}">
        <p14:creationId xmlns:p14="http://schemas.microsoft.com/office/powerpoint/2010/main" val="2851424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bstract white technology background">
            <a:extLst>
              <a:ext uri="{FF2B5EF4-FFF2-40B4-BE49-F238E27FC236}">
                <a16:creationId xmlns:a16="http://schemas.microsoft.com/office/drawing/2014/main" id="{93D80723-E8CA-4BBC-9D79-BFD8345D00C0}"/>
              </a:ext>
            </a:extLst>
          </p:cNvPr>
          <p:cNvPicPr>
            <a:picLocks noChangeAspect="1"/>
          </p:cNvPicPr>
          <p:nvPr/>
        </p:nvPicPr>
        <p:blipFill rotWithShape="1">
          <a:blip r:embed="rId2"/>
          <a:srcRect l="23294" r="21587" b="-1"/>
          <a:stretch/>
        </p:blipFill>
        <p:spPr>
          <a:xfrm>
            <a:off x="6206402" y="0"/>
            <a:ext cx="5985598"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
        <p:nvSpPr>
          <p:cNvPr id="5" name="TextBox 4">
            <a:extLst>
              <a:ext uri="{FF2B5EF4-FFF2-40B4-BE49-F238E27FC236}">
                <a16:creationId xmlns:a16="http://schemas.microsoft.com/office/drawing/2014/main" id="{E5C19CD0-4705-408D-B5D3-586A5AC67FDB}"/>
              </a:ext>
            </a:extLst>
          </p:cNvPr>
          <p:cNvSpPr txBox="1"/>
          <p:nvPr/>
        </p:nvSpPr>
        <p:spPr>
          <a:xfrm>
            <a:off x="7218259" y="245446"/>
            <a:ext cx="4973741" cy="769441"/>
          </a:xfrm>
          <a:prstGeom prst="rect">
            <a:avLst/>
          </a:prstGeom>
          <a:noFill/>
        </p:spPr>
        <p:txBody>
          <a:bodyPr wrap="square" rtlCol="0">
            <a:spAutoFit/>
          </a:bodyPr>
          <a:lstStyle/>
          <a:p>
            <a:pPr algn="ctr"/>
            <a:r>
              <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Tr</a:t>
            </a:r>
            <a:r>
              <a:rPr lang="vi-VN"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ư</a:t>
            </a:r>
            <a:r>
              <a:rPr lang="en-US" sz="4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ờng</a:t>
            </a:r>
            <a:r>
              <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Đại</a:t>
            </a:r>
            <a:r>
              <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học</a:t>
            </a:r>
            <a:r>
              <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4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Mở</a:t>
            </a:r>
            <a:endParaRPr lang="en-US" sz="4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59CE699E-CF53-4061-9A7C-85823ED986A2}"/>
              </a:ext>
            </a:extLst>
          </p:cNvPr>
          <p:cNvSpPr txBox="1"/>
          <p:nvPr/>
        </p:nvSpPr>
        <p:spPr>
          <a:xfrm>
            <a:off x="7839075" y="1133475"/>
            <a:ext cx="4101850" cy="461665"/>
          </a:xfrm>
          <a:prstGeom prst="rect">
            <a:avLst/>
          </a:prstGeom>
          <a:noFill/>
        </p:spPr>
        <p:txBody>
          <a:bodyPr wrap="square" rtlCol="0">
            <a:spAutoFit/>
          </a:bodyPr>
          <a:lstStyle/>
          <a:p>
            <a:r>
              <a:rPr lang="en-US" sz="2400" dirty="0">
                <a:solidFill>
                  <a:schemeClr val="accent1">
                    <a:lumMod val="75000"/>
                  </a:schemeClr>
                </a:solidFill>
              </a:rPr>
              <a:t>Khoa </a:t>
            </a:r>
            <a:r>
              <a:rPr lang="en-US" sz="2400" dirty="0" err="1">
                <a:solidFill>
                  <a:schemeClr val="accent1">
                    <a:lumMod val="75000"/>
                  </a:schemeClr>
                </a:solidFill>
              </a:rPr>
              <a:t>Công</a:t>
            </a:r>
            <a:r>
              <a:rPr lang="en-US" sz="2400" dirty="0">
                <a:solidFill>
                  <a:schemeClr val="accent1">
                    <a:lumMod val="75000"/>
                  </a:schemeClr>
                </a:solidFill>
              </a:rPr>
              <a:t> </a:t>
            </a:r>
            <a:r>
              <a:rPr lang="en-US" sz="2400" dirty="0" err="1">
                <a:solidFill>
                  <a:schemeClr val="accent1">
                    <a:lumMod val="75000"/>
                  </a:schemeClr>
                </a:solidFill>
              </a:rPr>
              <a:t>Nghệ</a:t>
            </a:r>
            <a:r>
              <a:rPr lang="en-US" sz="2400" dirty="0">
                <a:solidFill>
                  <a:schemeClr val="accent1">
                    <a:lumMod val="75000"/>
                  </a:schemeClr>
                </a:solidFill>
              </a:rPr>
              <a:t> </a:t>
            </a:r>
            <a:r>
              <a:rPr lang="en-US" sz="2400" dirty="0" err="1">
                <a:solidFill>
                  <a:schemeClr val="accent1">
                    <a:lumMod val="75000"/>
                  </a:schemeClr>
                </a:solidFill>
              </a:rPr>
              <a:t>Thông</a:t>
            </a:r>
            <a:r>
              <a:rPr lang="en-US" sz="2400" dirty="0">
                <a:solidFill>
                  <a:schemeClr val="accent1">
                    <a:lumMod val="75000"/>
                  </a:schemeClr>
                </a:solidFill>
              </a:rPr>
              <a:t> tin</a:t>
            </a:r>
          </a:p>
        </p:txBody>
      </p:sp>
      <p:sp>
        <p:nvSpPr>
          <p:cNvPr id="9" name="Title 8">
            <a:extLst>
              <a:ext uri="{FF2B5EF4-FFF2-40B4-BE49-F238E27FC236}">
                <a16:creationId xmlns:a16="http://schemas.microsoft.com/office/drawing/2014/main" id="{DDBBF82E-B852-426F-962D-357A451ACEF5}"/>
              </a:ext>
            </a:extLst>
          </p:cNvPr>
          <p:cNvSpPr>
            <a:spLocks noGrp="1"/>
          </p:cNvSpPr>
          <p:nvPr>
            <p:ph type="ctrTitle"/>
          </p:nvPr>
        </p:nvSpPr>
        <p:spPr>
          <a:xfrm>
            <a:off x="95844" y="2214831"/>
            <a:ext cx="7178673" cy="1457325"/>
          </a:xfrm>
        </p:spPr>
        <p:txBody>
          <a:bodyPr>
            <a:normAutofit fontScale="90000"/>
          </a:bodyPr>
          <a:lstStyle/>
          <a:p>
            <a:r>
              <a:rPr lang="en-US" dirty="0">
                <a:solidFill>
                  <a:srgbClr val="FFFF00"/>
                </a:solidFill>
                <a:latin typeface="+mn-lt"/>
              </a:rPr>
              <a:t>Xin </a:t>
            </a:r>
            <a:r>
              <a:rPr lang="en-US" dirty="0" err="1">
                <a:solidFill>
                  <a:srgbClr val="FFFF00"/>
                </a:solidFill>
                <a:latin typeface="+mn-lt"/>
              </a:rPr>
              <a:t>Cảm</a:t>
            </a:r>
            <a:r>
              <a:rPr lang="en-US" dirty="0">
                <a:solidFill>
                  <a:srgbClr val="FFFF00"/>
                </a:solidFill>
                <a:latin typeface="+mn-lt"/>
              </a:rPr>
              <a:t> </a:t>
            </a:r>
            <a:r>
              <a:rPr lang="vi-VN" dirty="0">
                <a:solidFill>
                  <a:srgbClr val="FFFF00"/>
                </a:solidFill>
                <a:latin typeface="+mn-lt"/>
              </a:rPr>
              <a:t>ơ</a:t>
            </a:r>
            <a:r>
              <a:rPr lang="en-US" dirty="0">
                <a:solidFill>
                  <a:srgbClr val="FFFF00"/>
                </a:solidFill>
                <a:latin typeface="+mn-lt"/>
              </a:rPr>
              <a:t>n </a:t>
            </a:r>
            <a:r>
              <a:rPr lang="en-US" dirty="0" err="1">
                <a:solidFill>
                  <a:srgbClr val="FFFF00"/>
                </a:solidFill>
                <a:latin typeface="+mn-lt"/>
              </a:rPr>
              <a:t>các</a:t>
            </a:r>
            <a:r>
              <a:rPr lang="en-US" dirty="0">
                <a:solidFill>
                  <a:srgbClr val="FFFF00"/>
                </a:solidFill>
                <a:latin typeface="+mn-lt"/>
              </a:rPr>
              <a:t> </a:t>
            </a:r>
            <a:r>
              <a:rPr lang="en-US" dirty="0" err="1">
                <a:solidFill>
                  <a:srgbClr val="FFFF00"/>
                </a:solidFill>
                <a:latin typeface="+mn-lt"/>
              </a:rPr>
              <a:t>bạn</a:t>
            </a:r>
            <a:r>
              <a:rPr lang="en-US" dirty="0">
                <a:solidFill>
                  <a:srgbClr val="FFFF00"/>
                </a:solidFill>
                <a:latin typeface="+mn-lt"/>
              </a:rPr>
              <a:t> </a:t>
            </a:r>
            <a:r>
              <a:rPr lang="en-US" dirty="0" err="1">
                <a:solidFill>
                  <a:srgbClr val="FFFF00"/>
                </a:solidFill>
                <a:latin typeface="+mn-lt"/>
              </a:rPr>
              <a:t>đã</a:t>
            </a:r>
            <a:r>
              <a:rPr lang="en-US" dirty="0">
                <a:solidFill>
                  <a:srgbClr val="FFFF00"/>
                </a:solidFill>
                <a:latin typeface="+mn-lt"/>
              </a:rPr>
              <a:t> </a:t>
            </a:r>
            <a:r>
              <a:rPr lang="en-US" dirty="0" err="1">
                <a:solidFill>
                  <a:srgbClr val="FFFF00"/>
                </a:solidFill>
                <a:latin typeface="+mn-lt"/>
              </a:rPr>
              <a:t>lắng</a:t>
            </a:r>
            <a:r>
              <a:rPr lang="en-US" dirty="0">
                <a:solidFill>
                  <a:srgbClr val="FFFF00"/>
                </a:solidFill>
                <a:latin typeface="+mn-lt"/>
              </a:rPr>
              <a:t> </a:t>
            </a:r>
            <a:r>
              <a:rPr lang="en-US" dirty="0" err="1">
                <a:solidFill>
                  <a:srgbClr val="FFFF00"/>
                </a:solidFill>
                <a:latin typeface="+mn-lt"/>
              </a:rPr>
              <a:t>nghe</a:t>
            </a:r>
            <a:endParaRPr lang="en-US" dirty="0">
              <a:solidFill>
                <a:srgbClr val="FFFF00"/>
              </a:solidFill>
              <a:latin typeface="+mn-lt"/>
            </a:endParaRPr>
          </a:p>
        </p:txBody>
      </p:sp>
    </p:spTree>
    <p:extLst>
      <p:ext uri="{BB962C8B-B14F-4D97-AF65-F5344CB8AC3E}">
        <p14:creationId xmlns:p14="http://schemas.microsoft.com/office/powerpoint/2010/main" val="147487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F2B37E-FA08-4405-AAA6-337A65068CA3}"/>
              </a:ext>
            </a:extLst>
          </p:cNvPr>
          <p:cNvSpPr>
            <a:spLocks noGrp="1"/>
          </p:cNvSpPr>
          <p:nvPr>
            <p:ph type="title"/>
          </p:nvPr>
        </p:nvSpPr>
        <p:spPr>
          <a:xfrm>
            <a:off x="720000" y="619200"/>
            <a:ext cx="10728322" cy="5305350"/>
          </a:xfrm>
        </p:spPr>
        <p:txBody>
          <a:bodyPr>
            <a:normAutofit/>
          </a:bodyPr>
          <a:lstStyle/>
          <a:p>
            <a:r>
              <a:rPr lang="en-US" sz="32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I. </a:t>
            </a:r>
            <a:r>
              <a:rPr lang="en-US" sz="32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Giới</a:t>
            </a:r>
            <a:r>
              <a:rPr lang="en-US" sz="3200" dirty="0">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40000"/>
                    <a:lumOff val="60000"/>
                  </a:schemeClr>
                </a:solidFill>
                <a:latin typeface="Tahoma" panose="020B0604030504040204" pitchFamily="34" charset="0"/>
                <a:ea typeface="Tahoma" panose="020B0604030504040204" pitchFamily="34" charset="0"/>
                <a:cs typeface="Tahoma" panose="020B0604030504040204" pitchFamily="34" charset="0"/>
              </a:rPr>
              <a:t>thiệu</a:t>
            </a:r>
            <a:br>
              <a:rPr lang="en-US" sz="3200" dirty="0">
                <a:latin typeface="Tahoma" panose="020B0604030504040204" pitchFamily="34" charset="0"/>
                <a:ea typeface="Tahoma" panose="020B0604030504040204" pitchFamily="34" charset="0"/>
                <a:cs typeface="Tahoma" panose="020B0604030504040204" pitchFamily="34" charset="0"/>
              </a:rPr>
            </a:b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Đào</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vàng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là</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một</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những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tựa</a:t>
            </a:r>
            <a:r>
              <a:rPr lang="en-US" sz="2800" dirty="0">
                <a:latin typeface="Tahoma" panose="020B0604030504040204" pitchFamily="34" charset="0"/>
                <a:ea typeface="Tahoma" panose="020B0604030504040204" pitchFamily="34" charset="0"/>
                <a:cs typeface="Tahoma" panose="020B0604030504040204" pitchFamily="34" charset="0"/>
              </a:rPr>
              <a:t> game </a:t>
            </a:r>
            <a:r>
              <a:rPr lang="en-US" sz="2800" dirty="0" err="1">
                <a:latin typeface="Tahoma" panose="020B0604030504040204" pitchFamily="34" charset="0"/>
                <a:ea typeface="Tahoma" panose="020B0604030504040204" pitchFamily="34" charset="0"/>
                <a:cs typeface="Tahoma" panose="020B0604030504040204" pitchFamily="34" charset="0"/>
              </a:rPr>
              <a:t>kinh</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điển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của</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tuổi</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th</a:t>
            </a:r>
            <a:r>
              <a:rPr lang="vi-VN" sz="2800" dirty="0">
                <a:latin typeface="Tahoma" panose="020B0604030504040204" pitchFamily="34" charset="0"/>
                <a:ea typeface="Tahoma" panose="020B0604030504040204" pitchFamily="34" charset="0"/>
                <a:cs typeface="Tahoma" panose="020B0604030504040204" pitchFamily="34" charset="0"/>
              </a:rPr>
              <a:t>ơ</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chúng</a:t>
            </a:r>
            <a:r>
              <a:rPr lang="en-US" sz="2800" dirty="0">
                <a:latin typeface="Tahoma" panose="020B0604030504040204" pitchFamily="34" charset="0"/>
                <a:ea typeface="Tahoma" panose="020B0604030504040204" pitchFamily="34" charset="0"/>
                <a:cs typeface="Tahoma" panose="020B0604030504040204" pitchFamily="34" charset="0"/>
              </a:rPr>
              <a:t> ta. </a:t>
            </a:r>
            <a:r>
              <a:rPr lang="en-US" sz="2800" dirty="0" err="1">
                <a:latin typeface="Tahoma" panose="020B0604030504040204" pitchFamily="34" charset="0"/>
                <a:ea typeface="Tahoma" panose="020B0604030504040204" pitchFamily="34" charset="0"/>
                <a:cs typeface="Tahoma" panose="020B0604030504040204" pitchFamily="34" charset="0"/>
              </a:rPr>
              <a:t>Hành</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động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chính</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trong</a:t>
            </a:r>
            <a:r>
              <a:rPr lang="en-US" sz="2800" dirty="0">
                <a:latin typeface="Tahoma" panose="020B0604030504040204" pitchFamily="34" charset="0"/>
                <a:ea typeface="Tahoma" panose="020B0604030504040204" pitchFamily="34" charset="0"/>
                <a:cs typeface="Tahoma" panose="020B0604030504040204" pitchFamily="34" charset="0"/>
              </a:rPr>
              <a:t> game </a:t>
            </a:r>
            <a:r>
              <a:rPr lang="en-US" sz="2800" dirty="0" err="1">
                <a:latin typeface="Tahoma" panose="020B0604030504040204" pitchFamily="34" charset="0"/>
                <a:ea typeface="Tahoma" panose="020B0604030504040204" pitchFamily="34" charset="0"/>
                <a:cs typeface="Tahoma" panose="020B0604030504040204" pitchFamily="34" charset="0"/>
              </a:rPr>
              <a:t>là</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khi</a:t>
            </a:r>
            <a:r>
              <a:rPr lang="en-US" sz="2800" dirty="0">
                <a:latin typeface="Tahoma" panose="020B0604030504040204" pitchFamily="34" charset="0"/>
                <a:ea typeface="Tahoma" panose="020B0604030504040204" pitchFamily="34" charset="0"/>
                <a:cs typeface="Tahoma" panose="020B0604030504040204" pitchFamily="34" charset="0"/>
              </a:rPr>
              <a:t> ng</a:t>
            </a:r>
            <a:r>
              <a:rPr lang="vi-VN" sz="2800" dirty="0">
                <a:latin typeface="Tahoma" panose="020B0604030504040204" pitchFamily="34" charset="0"/>
                <a:ea typeface="Tahoma" panose="020B0604030504040204" pitchFamily="34" charset="0"/>
                <a:cs typeface="Tahoma" panose="020B0604030504040204" pitchFamily="34" charset="0"/>
              </a:rPr>
              <a:t>ư</a:t>
            </a:r>
            <a:r>
              <a:rPr lang="en-US" sz="2800" dirty="0" err="1">
                <a:latin typeface="Tahoma" panose="020B0604030504040204" pitchFamily="34" charset="0"/>
                <a:ea typeface="Tahoma" panose="020B0604030504040204" pitchFamily="34" charset="0"/>
                <a:cs typeface="Tahoma" panose="020B0604030504040204" pitchFamily="34" charset="0"/>
              </a:rPr>
              <a:t>ời</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chơi</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thao</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tác</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màn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hình</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và</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cần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móc</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sẽ</a:t>
            </a:r>
            <a:r>
              <a:rPr lang="en-US" sz="2800" dirty="0">
                <a:latin typeface="Tahoma" panose="020B0604030504040204" pitchFamily="34" charset="0"/>
                <a:ea typeface="Tahoma" panose="020B0604030504040204" pitchFamily="34" charset="0"/>
                <a:cs typeface="Tahoma" panose="020B0604030504040204" pitchFamily="34" charset="0"/>
              </a:rPr>
              <a:t> đ</a:t>
            </a:r>
            <a:r>
              <a:rPr lang="vi-VN" sz="2800" dirty="0">
                <a:latin typeface="Tahoma" panose="020B0604030504040204" pitchFamily="34" charset="0"/>
                <a:ea typeface="Tahoma" panose="020B0604030504040204" pitchFamily="34" charset="0"/>
                <a:cs typeface="Tahoma" panose="020B0604030504040204" pitchFamily="34" charset="0"/>
              </a:rPr>
              <a:t>ư</a:t>
            </a:r>
            <a:r>
              <a:rPr lang="en-US" sz="2800" dirty="0">
                <a:latin typeface="Tahoma" panose="020B0604030504040204" pitchFamily="34" charset="0"/>
                <a:ea typeface="Tahoma" panose="020B0604030504040204" pitchFamily="34" charset="0"/>
                <a:cs typeface="Tahoma" panose="020B0604030504040204" pitchFamily="34" charset="0"/>
              </a:rPr>
              <a:t>a </a:t>
            </a:r>
            <a:r>
              <a:rPr lang="en-US" sz="2800" dirty="0" err="1">
                <a:latin typeface="Tahoma" panose="020B0604030504040204" pitchFamily="34" charset="0"/>
                <a:ea typeface="Tahoma" panose="020B0604030504040204" pitchFamily="34" charset="0"/>
                <a:cs typeface="Tahoma" panose="020B0604030504040204" pitchFamily="34" charset="0"/>
              </a:rPr>
              <a:t>đến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vị</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trí</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mình</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muốn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để</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kéo</a:t>
            </a:r>
            <a:r>
              <a:rPr lang="en-US" sz="2800" dirty="0">
                <a:latin typeface="Tahoma" panose="020B0604030504040204" pitchFamily="34" charset="0"/>
                <a:ea typeface="Tahoma" panose="020B0604030504040204" pitchFamily="34" charset="0"/>
                <a:cs typeface="Tahoma" panose="020B0604030504040204" pitchFamily="34" charset="0"/>
              </a:rPr>
              <a:t> đ</a:t>
            </a:r>
            <a:r>
              <a:rPr lang="vi-VN" sz="2800" dirty="0">
                <a:latin typeface="Tahoma" panose="020B0604030504040204" pitchFamily="34" charset="0"/>
                <a:ea typeface="Tahoma" panose="020B0604030504040204" pitchFamily="34" charset="0"/>
                <a:cs typeface="Tahoma" panose="020B0604030504040204" pitchFamily="34" charset="0"/>
              </a:rPr>
              <a:t>ư</a:t>
            </a:r>
            <a:r>
              <a:rPr lang="en-US" sz="2800" dirty="0" err="1">
                <a:latin typeface="Tahoma" panose="020B0604030504040204" pitchFamily="34" charset="0"/>
                <a:ea typeface="Tahoma" panose="020B0604030504040204" pitchFamily="34" charset="0"/>
                <a:cs typeface="Tahoma" panose="020B0604030504040204" pitchFamily="34" charset="0"/>
              </a:rPr>
              <a:t>ợc</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vàng,hoặc</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kim</a:t>
            </a:r>
            <a:r>
              <a:rPr lang="en-US" sz="2800" dirty="0">
                <a:latin typeface="Tahoma" panose="020B0604030504040204" pitchFamily="34" charset="0"/>
                <a:ea typeface="Tahoma" panose="020B0604030504040204" pitchFamily="34" charset="0"/>
                <a:cs typeface="Tahoma" panose="020B0604030504040204" pitchFamily="34" charset="0"/>
              </a:rPr>
              <a:t> c</a:t>
            </a:r>
            <a:r>
              <a:rPr lang="vi-VN" sz="2800" dirty="0">
                <a:latin typeface="Tahoma" panose="020B0604030504040204" pitchFamily="34" charset="0"/>
                <a:ea typeface="Tahoma" panose="020B0604030504040204" pitchFamily="34" charset="0"/>
                <a:cs typeface="Tahoma" panose="020B0604030504040204" pitchFamily="34" charset="0"/>
              </a:rPr>
              <a:t>ư</a:t>
            </a:r>
            <a:r>
              <a:rPr lang="en-US" sz="2800" dirty="0" err="1">
                <a:latin typeface="Tahoma" panose="020B0604030504040204" pitchFamily="34" charset="0"/>
                <a:ea typeface="Tahoma" panose="020B0604030504040204" pitchFamily="34" charset="0"/>
                <a:cs typeface="Tahoma" panose="020B0604030504040204" pitchFamily="34" charset="0"/>
              </a:rPr>
              <a:t>ơng</a:t>
            </a:r>
            <a:r>
              <a:rPr lang="en-US" sz="2800" dirty="0">
                <a:latin typeface="Tahoma" panose="020B0604030504040204" pitchFamily="34" charset="0"/>
                <a:ea typeface="Tahoma" panose="020B0604030504040204" pitchFamily="34" charset="0"/>
                <a:cs typeface="Tahoma" panose="020B0604030504040204" pitchFamily="34" charset="0"/>
              </a:rPr>
              <a:t>,…</a:t>
            </a: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A picture containing text&#10;&#10;Description automatically generated">
            <a:extLst>
              <a:ext uri="{FF2B5EF4-FFF2-40B4-BE49-F238E27FC236}">
                <a16:creationId xmlns:a16="http://schemas.microsoft.com/office/drawing/2014/main" id="{14DE271B-EAB9-405A-9D51-D54F1FB50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287" y="2752726"/>
            <a:ext cx="5413678" cy="3876600"/>
          </a:xfrm>
          <a:prstGeom prst="rect">
            <a:avLst/>
          </a:prstGeom>
        </p:spPr>
      </p:pic>
    </p:spTree>
    <p:extLst>
      <p:ext uri="{BB962C8B-B14F-4D97-AF65-F5344CB8AC3E}">
        <p14:creationId xmlns:p14="http://schemas.microsoft.com/office/powerpoint/2010/main" val="14246700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CE619-403C-4383-A41F-72C972D745A5}"/>
              </a:ext>
            </a:extLst>
          </p:cNvPr>
          <p:cNvSpPr>
            <a:spLocks noGrp="1"/>
          </p:cNvSpPr>
          <p:nvPr>
            <p:ph type="title"/>
          </p:nvPr>
        </p:nvSpPr>
        <p:spPr>
          <a:xfrm>
            <a:off x="720000" y="619199"/>
            <a:ext cx="10728322" cy="6238797"/>
          </a:xfrm>
        </p:spPr>
        <p:txBody>
          <a:bodyPr>
            <a:normAutofit fontScale="90000"/>
          </a:bodyPr>
          <a:lstStyle/>
          <a:p>
            <a:r>
              <a:rPr lang="en-US" sz="3600" dirty="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rPr>
              <a:t>II. </a:t>
            </a:r>
            <a:r>
              <a:rPr lang="en-US" sz="3600" dirty="0" err="1">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rPr>
              <a:t>Nội</a:t>
            </a:r>
            <a:r>
              <a:rPr lang="en-US" sz="3600" dirty="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rPr>
              <a:t> dung</a:t>
            </a:r>
            <a:br>
              <a:rPr lang="en-US" sz="36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1. </a:t>
            </a:r>
            <a:r>
              <a:rPr lang="en-US" sz="3600"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bắt</a:t>
            </a:r>
            <a: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đầu</a:t>
            </a:r>
            <a: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và</a:t>
            </a:r>
            <a: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kết</a:t>
            </a:r>
            <a: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thúc</a:t>
            </a:r>
            <a:b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br>
            <a:r>
              <a:rPr lang="en-US" sz="3600"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1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1.1. </a:t>
            </a:r>
            <a:r>
              <a:rPr lang="en-US" sz="31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31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1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31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1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bắt</a:t>
            </a:r>
            <a:r>
              <a:rPr lang="en-US" sz="31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1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đầu</a:t>
            </a:r>
            <a:br>
              <a:rPr lang="en-US" sz="3200" dirty="0">
                <a:solidFill>
                  <a:srgbClr val="FFFF00"/>
                </a:solidFill>
                <a:latin typeface="Tahoma" panose="020B0604030504040204" pitchFamily="34" charset="0"/>
                <a:ea typeface="Tahoma" panose="020B0604030504040204" pitchFamily="34" charset="0"/>
                <a:cs typeface="Tahoma" panose="020B0604030504040204" pitchFamily="34" charset="0"/>
              </a:rPr>
            </a:br>
            <a:br>
              <a:rPr lang="en-US" sz="2400" dirty="0">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Sử</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dụng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hàm</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outtextxy</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để</a:t>
            </a:r>
            <a:r>
              <a:rPr lang="en-US" sz="3200" dirty="0">
                <a:latin typeface="Tahoma" panose="020B0604030504040204" pitchFamily="34" charset="0"/>
                <a:ea typeface="Tahoma" panose="020B0604030504040204" pitchFamily="34" charset="0"/>
                <a:cs typeface="Tahoma" panose="020B0604030504040204" pitchFamily="34" charset="0"/>
              </a:rPr>
              <a:t> in </a:t>
            </a:r>
            <a:r>
              <a:rPr lang="en-US" sz="3200" dirty="0" err="1">
                <a:latin typeface="Tahoma" panose="020B0604030504040204" pitchFamily="34" charset="0"/>
                <a:ea typeface="Tahoma" panose="020B0604030504040204" pitchFamily="34" charset="0"/>
                <a:cs typeface="Tahoma" panose="020B0604030504040204" pitchFamily="34" charset="0"/>
              </a:rPr>
              <a:t>chữ</a:t>
            </a:r>
            <a:r>
              <a:rPr lang="en-US" sz="3200" dirty="0">
                <a:latin typeface="Tahoma" panose="020B0604030504040204" pitchFamily="34" charset="0"/>
                <a:ea typeface="Tahoma" panose="020B0604030504040204" pitchFamily="34" charset="0"/>
                <a:cs typeface="Tahoma" panose="020B0604030504040204" pitchFamily="34" charset="0"/>
              </a:rPr>
              <a:t> ra </a:t>
            </a:r>
            <a:r>
              <a:rPr lang="en-US" sz="3200" dirty="0" err="1">
                <a:latin typeface="Tahoma" panose="020B0604030504040204" pitchFamily="34" charset="0"/>
                <a:ea typeface="Tahoma" panose="020B0604030504040204" pitchFamily="34" charset="0"/>
                <a:cs typeface="Tahoma" panose="020B0604030504040204" pitchFamily="34" charset="0"/>
              </a:rPr>
              <a:t>màn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hình</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cho</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các</a:t>
            </a:r>
            <a:r>
              <a:rPr lang="en-US" sz="3200" dirty="0">
                <a:latin typeface="Tahoma" panose="020B0604030504040204" pitchFamily="34" charset="0"/>
                <a:ea typeface="Tahoma" panose="020B0604030504040204" pitchFamily="34" charset="0"/>
                <a:cs typeface="Tahoma" panose="020B0604030504040204" pitchFamily="34" charset="0"/>
              </a:rPr>
              <a:t> button “BAT DAU”, “</a:t>
            </a:r>
            <a:r>
              <a:rPr lang="en-US" sz="3200" dirty="0" err="1">
                <a:latin typeface="Tahoma" panose="020B0604030504040204" pitchFamily="34" charset="0"/>
                <a:ea typeface="Tahoma" panose="020B0604030504040204" pitchFamily="34" charset="0"/>
                <a:cs typeface="Tahoma" panose="020B0604030504040204" pitchFamily="34" charset="0"/>
              </a:rPr>
              <a:t>Xem</a:t>
            </a:r>
            <a:r>
              <a:rPr lang="en-US" sz="3200" dirty="0">
                <a:latin typeface="Tahoma" panose="020B0604030504040204" pitchFamily="34" charset="0"/>
                <a:ea typeface="Tahoma" panose="020B0604030504040204" pitchFamily="34" charset="0"/>
                <a:cs typeface="Tahoma" panose="020B0604030504040204" pitchFamily="34" charset="0"/>
              </a:rPr>
              <a:t> Diem” </a:t>
            </a:r>
            <a:r>
              <a:rPr lang="en-US" sz="3200" dirty="0" err="1">
                <a:latin typeface="Tahoma" panose="020B0604030504040204" pitchFamily="34" charset="0"/>
                <a:ea typeface="Tahoma" panose="020B0604030504040204" pitchFamily="34" charset="0"/>
                <a:cs typeface="Tahoma" panose="020B0604030504040204" pitchFamily="34" charset="0"/>
              </a:rPr>
              <a:t>và</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Thoat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settextstyle</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để</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điều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chỉnh</a:t>
            </a:r>
            <a:r>
              <a:rPr lang="en-US" sz="3200" dirty="0">
                <a:latin typeface="Tahoma" panose="020B0604030504040204" pitchFamily="34" charset="0"/>
                <a:ea typeface="Tahoma" panose="020B0604030504040204" pitchFamily="34" charset="0"/>
                <a:cs typeface="Tahoma" panose="020B0604030504040204" pitchFamily="34" charset="0"/>
              </a:rPr>
              <a:t> font </a:t>
            </a:r>
            <a:r>
              <a:rPr lang="en-US" sz="3200" dirty="0" err="1">
                <a:latin typeface="Tahoma" panose="020B0604030504040204" pitchFamily="34" charset="0"/>
                <a:ea typeface="Tahoma" panose="020B0604030504040204" pitchFamily="34" charset="0"/>
                <a:cs typeface="Tahoma" panose="020B0604030504040204" pitchFamily="34" charset="0"/>
              </a:rPr>
              <a:t>và</a:t>
            </a:r>
            <a:r>
              <a:rPr lang="en-US" sz="3200" dirty="0">
                <a:latin typeface="Tahoma" panose="020B0604030504040204" pitchFamily="34" charset="0"/>
                <a:ea typeface="Tahoma" panose="020B0604030504040204" pitchFamily="34" charset="0"/>
                <a:cs typeface="Tahoma" panose="020B0604030504040204" pitchFamily="34" charset="0"/>
              </a:rPr>
              <a:t> font size </a:t>
            </a:r>
            <a:r>
              <a:rPr lang="en-US" sz="3200" dirty="0" err="1">
                <a:latin typeface="Tahoma" panose="020B0604030504040204" pitchFamily="34" charset="0"/>
                <a:ea typeface="Tahoma" panose="020B0604030504040204" pitchFamily="34" charset="0"/>
                <a:cs typeface="Tahoma" panose="020B0604030504040204" pitchFamily="34" charset="0"/>
              </a:rPr>
              <a:t>cho</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chữ</a:t>
            </a: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Hình</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ảnh</a:t>
            </a:r>
            <a:r>
              <a:rPr lang="en-US" sz="2200" dirty="0">
                <a:latin typeface="Tahoma" panose="020B0604030504040204" pitchFamily="34" charset="0"/>
                <a:ea typeface="Tahoma" panose="020B0604030504040204" pitchFamily="34" charset="0"/>
                <a:cs typeface="Tahoma" panose="020B0604030504040204" pitchFamily="34" charset="0"/>
              </a:rPr>
              <a:t> </a:t>
            </a:r>
            <a:r>
              <a:rPr lang="en-US" sz="2200" dirty="0" err="1">
                <a:latin typeface="Tahoma" panose="020B0604030504040204" pitchFamily="34" charset="0"/>
                <a:ea typeface="Tahoma" panose="020B0604030504040204" pitchFamily="34" charset="0"/>
                <a:cs typeface="Tahoma" panose="020B0604030504040204" pitchFamily="34" charset="0"/>
              </a:rPr>
              <a:t>các</a:t>
            </a:r>
            <a:r>
              <a:rPr lang="en-US" sz="2200" dirty="0">
                <a:latin typeface="Tahoma" panose="020B0604030504040204" pitchFamily="34" charset="0"/>
                <a:ea typeface="Tahoma" panose="020B0604030504040204" pitchFamily="34" charset="0"/>
                <a:cs typeface="Tahoma" panose="020B0604030504040204" pitchFamily="34" charset="0"/>
              </a:rPr>
              <a:t> button</a:t>
            </a:r>
            <a:br>
              <a:rPr lang="en-US" sz="3200" dirty="0">
                <a:latin typeface="Tahoma" panose="020B0604030504040204" pitchFamily="34" charset="0"/>
                <a:ea typeface="Tahoma" panose="020B0604030504040204" pitchFamily="34" charset="0"/>
                <a:cs typeface="Tahoma" panose="020B0604030504040204" pitchFamily="34" charset="0"/>
              </a:rPr>
            </a:b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1">
            <a:extLst>
              <a:ext uri="{FF2B5EF4-FFF2-40B4-BE49-F238E27FC236}">
                <a16:creationId xmlns:a16="http://schemas.microsoft.com/office/drawing/2014/main" id="{35010A1D-BAB5-45A9-94AC-E2353F8F78F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0000"/>
                </a:solidFill>
                <a:effectLst/>
                <a:latin typeface="SFMono-Regular"/>
              </a:rPr>
              <a:t>WM_LBUTTONDOWN</a:t>
            </a:r>
            <a:endParaRPr kumimoji="0" lang="en-US" altLang="en-US" sz="10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79985EB-3824-46C4-A7A0-07E9909D85BB}"/>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0000"/>
                </a:solidFill>
                <a:effectLst/>
                <a:latin typeface="SFMono-Regular"/>
              </a:rPr>
              <a:t>WM_LBUTTONDOWN</a:t>
            </a:r>
            <a:endParaRPr kumimoji="0" lang="en-US" altLang="en-US" sz="1000" b="0" i="0" u="none" strike="noStrike" cap="none" normalizeH="0" baseline="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8F9CACF-6F94-48C3-B2A0-881AC35E36FC}"/>
              </a:ext>
            </a:extLst>
          </p:cNvPr>
          <p:cNvPicPr/>
          <p:nvPr/>
        </p:nvPicPr>
        <p:blipFill rotWithShape="1">
          <a:blip r:embed="rId2" cstate="print">
            <a:extLst>
              <a:ext uri="{28A0092B-C50C-407E-A947-70E740481C1C}">
                <a14:useLocalDpi xmlns:a14="http://schemas.microsoft.com/office/drawing/2010/main" val="0"/>
              </a:ext>
            </a:extLst>
          </a:blip>
          <a:srcRect l="28049" t="14258" r="30000" b="15296"/>
          <a:stretch/>
        </p:blipFill>
        <p:spPr>
          <a:xfrm>
            <a:off x="5362576" y="3057526"/>
            <a:ext cx="4286250" cy="3467026"/>
          </a:xfrm>
          <a:prstGeom prst="rect">
            <a:avLst/>
          </a:prstGeom>
        </p:spPr>
      </p:pic>
    </p:spTree>
    <p:extLst>
      <p:ext uri="{BB962C8B-B14F-4D97-AF65-F5344CB8AC3E}">
        <p14:creationId xmlns:p14="http://schemas.microsoft.com/office/powerpoint/2010/main" val="400442077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F379-E99D-4F48-994F-E0760B2BCB8C}"/>
              </a:ext>
            </a:extLst>
          </p:cNvPr>
          <p:cNvSpPr>
            <a:spLocks noGrp="1"/>
          </p:cNvSpPr>
          <p:nvPr>
            <p:ph type="title"/>
          </p:nvPr>
        </p:nvSpPr>
        <p:spPr>
          <a:xfrm>
            <a:off x="720000" y="619200"/>
            <a:ext cx="10728322" cy="5495850"/>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Với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u="sng" dirty="0" err="1">
                <a:latin typeface="Tahoma" panose="020B0604030504040204" pitchFamily="34" charset="0"/>
                <a:ea typeface="Tahoma" panose="020B0604030504040204" pitchFamily="34" charset="0"/>
                <a:cs typeface="Tahoma" panose="020B0604030504040204" pitchFamily="34" charset="0"/>
              </a:rPr>
              <a:t>thuật</a:t>
            </a:r>
            <a:r>
              <a:rPr lang="en-US" sz="3200" u="sng" dirty="0">
                <a:latin typeface="Tahoma" panose="020B0604030504040204" pitchFamily="34" charset="0"/>
                <a:ea typeface="Tahoma" panose="020B0604030504040204" pitchFamily="34" charset="0"/>
                <a:cs typeface="Tahoma" panose="020B0604030504040204" pitchFamily="34" charset="0"/>
              </a:rPr>
              <a:t> </a:t>
            </a:r>
            <a:r>
              <a:rPr lang="en-US" sz="3200" u="sng" dirty="0" err="1">
                <a:latin typeface="Tahoma" panose="020B0604030504040204" pitchFamily="34" charset="0"/>
                <a:ea typeface="Tahoma" panose="020B0604030504040204" pitchFamily="34" charset="0"/>
                <a:cs typeface="Tahoma" panose="020B0604030504040204" pitchFamily="34" charset="0"/>
              </a:rPr>
              <a:t>toán</a:t>
            </a:r>
            <a:r>
              <a:rPr lang="en-US" sz="3200" u="sng" dirty="0">
                <a:latin typeface="Tahoma" panose="020B0604030504040204" pitchFamily="34" charset="0"/>
                <a:ea typeface="Tahoma" panose="020B0604030504040204" pitchFamily="34" charset="0"/>
                <a:cs typeface="Tahoma" panose="020B0604030504040204" pitchFamily="34" charset="0"/>
              </a:rPr>
              <a:t> </a:t>
            </a:r>
            <a:r>
              <a:rPr lang="en-US" sz="3200" u="sng" dirty="0" err="1">
                <a:latin typeface="Tahoma" panose="020B0604030504040204" pitchFamily="34" charset="0"/>
                <a:ea typeface="Tahoma" panose="020B0604030504040204" pitchFamily="34" charset="0"/>
                <a:cs typeface="Tahoma" panose="020B0604030504040204" pitchFamily="34" charset="0"/>
              </a:rPr>
              <a:t>tăng</a:t>
            </a:r>
            <a:r>
              <a:rPr lang="en-US" sz="3200" u="sng" dirty="0">
                <a:latin typeface="Tahoma" panose="020B0604030504040204" pitchFamily="34" charset="0"/>
                <a:ea typeface="Tahoma" panose="020B0604030504040204" pitchFamily="34" charset="0"/>
                <a:cs typeface="Tahoma" panose="020B0604030504040204" pitchFamily="34" charset="0"/>
              </a:rPr>
              <a:t> </a:t>
            </a:r>
            <a:r>
              <a:rPr lang="en-US" sz="3200" u="sng" dirty="0" err="1">
                <a:latin typeface="Tahoma" panose="020B0604030504040204" pitchFamily="34" charset="0"/>
                <a:ea typeface="Tahoma" panose="020B0604030504040204" pitchFamily="34" charset="0"/>
                <a:cs typeface="Tahoma" panose="020B0604030504040204" pitchFamily="34" charset="0"/>
              </a:rPr>
              <a:t>dần</a:t>
            </a:r>
            <a:r>
              <a:rPr lang="en-US" sz="3200" u="sng" dirty="0">
                <a:latin typeface="Tahoma" panose="020B0604030504040204" pitchFamily="34" charset="0"/>
                <a:ea typeface="Tahoma" panose="020B0604030504040204" pitchFamily="34" charset="0"/>
                <a:cs typeface="Tahoma" panose="020B0604030504040204" pitchFamily="34" charset="0"/>
              </a:rPr>
              <a:t> DDA</a:t>
            </a:r>
            <a:r>
              <a:rPr lang="en-US" sz="3200" dirty="0">
                <a:latin typeface="Tahoma" panose="020B0604030504040204" pitchFamily="34" charset="0"/>
                <a:ea typeface="Tahoma" panose="020B0604030504040204" pitchFamily="34" charset="0"/>
                <a:cs typeface="Tahoma" panose="020B0604030504040204" pitchFamily="34" charset="0"/>
              </a:rPr>
              <a:t>, ta </a:t>
            </a:r>
            <a:r>
              <a:rPr lang="en-US" sz="3200" dirty="0" err="1">
                <a:latin typeface="Tahoma" panose="020B0604030504040204" pitchFamily="34" charset="0"/>
                <a:ea typeface="Tahoma" panose="020B0604030504040204" pitchFamily="34" charset="0"/>
                <a:cs typeface="Tahoma" panose="020B0604030504040204" pitchFamily="34" charset="0"/>
              </a:rPr>
              <a:t>vẽ</a:t>
            </a:r>
            <a:r>
              <a:rPr lang="en-US" sz="3200" dirty="0">
                <a:latin typeface="Tahoma" panose="020B0604030504040204" pitchFamily="34" charset="0"/>
                <a:ea typeface="Tahoma" panose="020B0604030504040204" pitchFamily="34" charset="0"/>
                <a:cs typeface="Tahoma" panose="020B0604030504040204" pitchFamily="34" charset="0"/>
              </a:rPr>
              <a:t> đ</a:t>
            </a:r>
            <a:r>
              <a:rPr lang="vi-VN" sz="3200" dirty="0">
                <a:latin typeface="Tahoma" panose="020B0604030504040204" pitchFamily="34" charset="0"/>
                <a:ea typeface="Tahoma" panose="020B0604030504040204" pitchFamily="34" charset="0"/>
                <a:cs typeface="Tahoma" panose="020B0604030504040204" pitchFamily="34" charset="0"/>
              </a:rPr>
              <a:t>ư</a:t>
            </a:r>
            <a:r>
              <a:rPr lang="en-US" sz="3200" dirty="0" err="1">
                <a:latin typeface="Tahoma" panose="020B0604030504040204" pitchFamily="34" charset="0"/>
                <a:ea typeface="Tahoma" panose="020B0604030504040204" pitchFamily="34" charset="0"/>
                <a:cs typeface="Tahoma" panose="020B0604030504040204" pitchFamily="34" charset="0"/>
              </a:rPr>
              <a:t>ợc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các</a:t>
            </a:r>
            <a:r>
              <a:rPr lang="en-US" sz="3200" dirty="0">
                <a:latin typeface="Tahoma" panose="020B0604030504040204" pitchFamily="34" charset="0"/>
                <a:ea typeface="Tahoma" panose="020B0604030504040204" pitchFamily="34" charset="0"/>
                <a:cs typeface="Tahoma" panose="020B0604030504040204" pitchFamily="34" charset="0"/>
              </a:rPr>
              <a:t> đ</a:t>
            </a:r>
            <a:r>
              <a:rPr lang="vi-VN" sz="3200" dirty="0">
                <a:latin typeface="Tahoma" panose="020B0604030504040204" pitchFamily="34" charset="0"/>
                <a:ea typeface="Tahoma" panose="020B0604030504040204" pitchFamily="34" charset="0"/>
                <a:cs typeface="Tahoma" panose="020B0604030504040204" pitchFamily="34" charset="0"/>
              </a:rPr>
              <a:t>ư</a:t>
            </a:r>
            <a:r>
              <a:rPr lang="en-US" sz="3200" dirty="0" err="1">
                <a:latin typeface="Tahoma" panose="020B0604030504040204" pitchFamily="34" charset="0"/>
                <a:ea typeface="Tahoma" panose="020B0604030504040204" pitchFamily="34" charset="0"/>
                <a:cs typeface="Tahoma" panose="020B0604030504040204" pitchFamily="34" charset="0"/>
              </a:rPr>
              <a:t>ờng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thẳng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từ</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đó</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sẽ</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vẽ</a:t>
            </a:r>
            <a:r>
              <a:rPr lang="en-US" sz="3200" dirty="0">
                <a:latin typeface="Tahoma" panose="020B0604030504040204" pitchFamily="34" charset="0"/>
                <a:ea typeface="Tahoma" panose="020B0604030504040204" pitchFamily="34" charset="0"/>
                <a:cs typeface="Tahoma" panose="020B0604030504040204" pitchFamily="34" charset="0"/>
              </a:rPr>
              <a:t> đ</a:t>
            </a:r>
            <a:r>
              <a:rPr lang="vi-VN" sz="3200" dirty="0">
                <a:latin typeface="Tahoma" panose="020B0604030504040204" pitchFamily="34" charset="0"/>
                <a:ea typeface="Tahoma" panose="020B0604030504040204" pitchFamily="34" charset="0"/>
                <a:cs typeface="Tahoma" panose="020B0604030504040204" pitchFamily="34" charset="0"/>
              </a:rPr>
              <a:t>ư</a:t>
            </a:r>
            <a:r>
              <a:rPr lang="en-US" sz="3200" dirty="0" err="1">
                <a:latin typeface="Tahoma" panose="020B0604030504040204" pitchFamily="34" charset="0"/>
                <a:ea typeface="Tahoma" panose="020B0604030504040204" pitchFamily="34" charset="0"/>
                <a:cs typeface="Tahoma" panose="020B0604030504040204" pitchFamily="34" charset="0"/>
              </a:rPr>
              <a:t>ợc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các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hình</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vuông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hình</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thoi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Tạo</a:t>
            </a:r>
            <a:r>
              <a:rPr lang="en-US" sz="3200" dirty="0">
                <a:latin typeface="Tahoma" panose="020B0604030504040204" pitchFamily="34" charset="0"/>
                <a:ea typeface="Tahoma" panose="020B0604030504040204" pitchFamily="34" charset="0"/>
                <a:cs typeface="Tahoma" panose="020B0604030504040204" pitchFamily="34" charset="0"/>
              </a:rPr>
              <a:t> đ</a:t>
            </a:r>
            <a:r>
              <a:rPr lang="vi-VN" sz="3200" dirty="0">
                <a:latin typeface="Tahoma" panose="020B0604030504040204" pitchFamily="34" charset="0"/>
                <a:ea typeface="Tahoma" panose="020B0604030504040204" pitchFamily="34" charset="0"/>
                <a:cs typeface="Tahoma" panose="020B0604030504040204" pitchFamily="34" charset="0"/>
              </a:rPr>
              <a:t>ư</a:t>
            </a:r>
            <a:r>
              <a:rPr lang="en-US" sz="3200" dirty="0" err="1">
                <a:latin typeface="Tahoma" panose="020B0604030504040204" pitchFamily="34" charset="0"/>
                <a:ea typeface="Tahoma" panose="020B0604030504040204" pitchFamily="34" charset="0"/>
                <a:cs typeface="Tahoma" panose="020B0604030504040204" pitchFamily="34" charset="0"/>
              </a:rPr>
              <a:t>ợc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khung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cho</a:t>
            </a:r>
            <a:r>
              <a:rPr lang="en-US" sz="3200" dirty="0">
                <a:latin typeface="Tahoma" panose="020B0604030504040204" pitchFamily="34" charset="0"/>
                <a:ea typeface="Tahoma" panose="020B0604030504040204" pitchFamily="34" charset="0"/>
                <a:cs typeface="Tahoma" panose="020B0604030504040204" pitchFamily="34" charset="0"/>
              </a:rPr>
              <a:t> button. </a:t>
            </a:r>
            <a:r>
              <a:rPr lang="en-US" sz="3200" dirty="0" err="1">
                <a:latin typeface="Tahoma" panose="020B0604030504040204" pitchFamily="34" charset="0"/>
                <a:ea typeface="Tahoma" panose="020B0604030504040204" pitchFamily="34" charset="0"/>
                <a:cs typeface="Tahoma" panose="020B0604030504040204" pitchFamily="34" charset="0"/>
              </a:rPr>
              <a:t>Hoặc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vẽ</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các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vật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trang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trí</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như</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kim</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cương</a:t>
            </a:r>
            <a:r>
              <a:rPr lang="en-US" sz="3200" dirty="0">
                <a:latin typeface="Tahoma" panose="020B0604030504040204" pitchFamily="34" charset="0"/>
                <a:ea typeface="Tahoma" panose="020B0604030504040204" pitchFamily="34" charset="0"/>
                <a:cs typeface="Tahoma" panose="020B0604030504040204" pitchFamily="34" charset="0"/>
              </a:rPr>
              <a:t>…</a:t>
            </a: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br>
              <a:rPr lang="en-US" sz="3200" dirty="0">
                <a:latin typeface="Tahoma" panose="020B0604030504040204" pitchFamily="34" charset="0"/>
                <a:ea typeface="Tahoma" panose="020B0604030504040204" pitchFamily="34" charset="0"/>
                <a:cs typeface="Tahoma" panose="020B0604030504040204" pitchFamily="34" charset="0"/>
              </a:rPr>
            </a:br>
            <a:endParaRPr lang="en-US" sz="3200" dirty="0"/>
          </a:p>
        </p:txBody>
      </p:sp>
      <p:pic>
        <p:nvPicPr>
          <p:cNvPr id="3" name="Picture 2">
            <a:extLst>
              <a:ext uri="{FF2B5EF4-FFF2-40B4-BE49-F238E27FC236}">
                <a16:creationId xmlns:a16="http://schemas.microsoft.com/office/drawing/2014/main" id="{12206097-E28C-471C-842B-E91FF081A59E}"/>
              </a:ext>
            </a:extLst>
          </p:cNvPr>
          <p:cNvPicPr/>
          <p:nvPr/>
        </p:nvPicPr>
        <p:blipFill rotWithShape="1">
          <a:blip r:embed="rId2" cstate="print">
            <a:extLst>
              <a:ext uri="{28A0092B-C50C-407E-A947-70E740481C1C}">
                <a14:useLocalDpi xmlns:a14="http://schemas.microsoft.com/office/drawing/2010/main" val="0"/>
              </a:ext>
            </a:extLst>
          </a:blip>
          <a:srcRect l="32672" t="32875" r="23382" b="15596"/>
          <a:stretch/>
        </p:blipFill>
        <p:spPr>
          <a:xfrm>
            <a:off x="3051312" y="2405271"/>
            <a:ext cx="5913784" cy="3995530"/>
          </a:xfrm>
          <a:prstGeom prst="rect">
            <a:avLst/>
          </a:prstGeom>
        </p:spPr>
      </p:pic>
    </p:spTree>
    <p:extLst>
      <p:ext uri="{BB962C8B-B14F-4D97-AF65-F5344CB8AC3E}">
        <p14:creationId xmlns:p14="http://schemas.microsoft.com/office/powerpoint/2010/main" val="277052464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F2887A-0EB1-49AE-89CC-38A96CA7202B}"/>
              </a:ext>
            </a:extLst>
          </p:cNvPr>
          <p:cNvSpPr txBox="1"/>
          <p:nvPr/>
        </p:nvSpPr>
        <p:spPr>
          <a:xfrm>
            <a:off x="4155440" y="5984240"/>
            <a:ext cx="3988592" cy="461665"/>
          </a:xfrm>
          <a:prstGeom prst="rect">
            <a:avLst/>
          </a:prstGeom>
          <a:noFill/>
        </p:spPr>
        <p:txBody>
          <a:bodyPr wrap="none" rtlCol="0">
            <a:spAutoFit/>
          </a:bodyPr>
          <a:lstStyle/>
          <a:p>
            <a:r>
              <a:rPr lang="en-US" sz="2400" dirty="0" err="1">
                <a:latin typeface="Tahoma" panose="020B0604030504040204" pitchFamily="34" charset="0"/>
                <a:ea typeface="Tahoma" panose="020B0604030504040204" pitchFamily="34" charset="0"/>
                <a:cs typeface="Tahoma" panose="020B0604030504040204" pitchFamily="34" charset="0"/>
              </a:rPr>
              <a:t>Hình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ảnh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Màn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hình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bắt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đầu</a:t>
            </a:r>
            <a:r>
              <a:rPr lang="en-US" sz="2400" dirty="0">
                <a:latin typeface="Tahoma" panose="020B0604030504040204" pitchFamily="34" charset="0"/>
                <a:ea typeface="Tahoma" panose="020B0604030504040204" pitchFamily="34" charset="0"/>
                <a:cs typeface="Tahoma" panose="020B0604030504040204" pitchFamily="34" charset="0"/>
              </a:rPr>
              <a:t> </a:t>
            </a:r>
          </a:p>
        </p:txBody>
      </p:sp>
      <p:pic>
        <p:nvPicPr>
          <p:cNvPr id="4" name="Picture 3">
            <a:extLst>
              <a:ext uri="{FF2B5EF4-FFF2-40B4-BE49-F238E27FC236}">
                <a16:creationId xmlns:a16="http://schemas.microsoft.com/office/drawing/2014/main" id="{EBB2BEEF-AC69-432D-8FA0-2481B9AB268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62270" y="448917"/>
            <a:ext cx="9521687" cy="5497224"/>
          </a:xfrm>
          <a:prstGeom prst="rect">
            <a:avLst/>
          </a:prstGeom>
        </p:spPr>
      </p:pic>
    </p:spTree>
    <p:extLst>
      <p:ext uri="{BB962C8B-B14F-4D97-AF65-F5344CB8AC3E}">
        <p14:creationId xmlns:p14="http://schemas.microsoft.com/office/powerpoint/2010/main" val="823989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5286-0713-4AE6-8DE4-71C5B11029B5}"/>
              </a:ext>
            </a:extLst>
          </p:cNvPr>
          <p:cNvSpPr>
            <a:spLocks noGrp="1"/>
          </p:cNvSpPr>
          <p:nvPr>
            <p:ph type="title"/>
          </p:nvPr>
        </p:nvSpPr>
        <p:spPr>
          <a:xfrm>
            <a:off x="731839" y="504899"/>
            <a:ext cx="10728322" cy="5562525"/>
          </a:xfrm>
        </p:spPr>
        <p:txBody>
          <a:bodyPr>
            <a:normAutofit/>
          </a:bodyPr>
          <a:lstStyle/>
          <a:p>
            <a:r>
              <a:rPr lang="en-US" sz="32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1.2 </a:t>
            </a:r>
            <a:r>
              <a:rPr lang="en-US" sz="32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32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32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kết</a:t>
            </a:r>
            <a:r>
              <a:rPr lang="en-US" sz="3200" u="sng"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u="sng"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thúc</a:t>
            </a:r>
            <a:br>
              <a:rPr lang="en-US" sz="3200" dirty="0">
                <a:solidFill>
                  <a:srgbClr val="FFFF00"/>
                </a:solidFill>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Khi </a:t>
            </a:r>
            <a:r>
              <a:rPr lang="en-US" sz="3200" dirty="0" err="1">
                <a:latin typeface="Tahoma" panose="020B0604030504040204" pitchFamily="34" charset="0"/>
                <a:ea typeface="Tahoma" panose="020B0604030504040204" pitchFamily="34" charset="0"/>
                <a:cs typeface="Tahoma" panose="020B0604030504040204" pitchFamily="34" charset="0"/>
              </a:rPr>
              <a:t>người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chơi</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không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đạt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yêu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cầu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sẽ</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xuất</a:t>
            </a:r>
            <a:r>
              <a:rPr lang="en-US" sz="3200" dirty="0">
                <a:latin typeface="Tahoma" panose="020B0604030504040204" pitchFamily="34" charset="0"/>
                <a:ea typeface="Tahoma" panose="020B0604030504040204" pitchFamily="34" charset="0"/>
                <a:cs typeface="Tahoma" panose="020B0604030504040204" pitchFamily="34" charset="0"/>
              </a:rPr>
              <a:t> ra </a:t>
            </a:r>
            <a:r>
              <a:rPr lang="en-US" sz="3200" dirty="0" err="1">
                <a:latin typeface="Tahoma" panose="020B0604030504040204" pitchFamily="34" charset="0"/>
                <a:ea typeface="Tahoma" panose="020B0604030504040204" pitchFamily="34" charset="0"/>
                <a:cs typeface="Tahoma" panose="020B0604030504040204" pitchFamily="34" charset="0"/>
              </a:rPr>
              <a:t>màn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hình</a:t>
            </a:r>
            <a:r>
              <a:rPr lang="en-US" sz="3200" dirty="0">
                <a:latin typeface="Tahoma" panose="020B0604030504040204" pitchFamily="34" charset="0"/>
                <a:ea typeface="Tahoma" panose="020B0604030504040204" pitchFamily="34" charset="0"/>
                <a:cs typeface="Tahoma" panose="020B0604030504040204" pitchFamily="34" charset="0"/>
              </a:rPr>
              <a:t> Game Over.</a:t>
            </a:r>
            <a:br>
              <a:rPr lang="en-US" sz="3200" dirty="0">
                <a:latin typeface="Tahoma" panose="020B0604030504040204" pitchFamily="34" charset="0"/>
                <a:ea typeface="Tahoma" panose="020B0604030504040204" pitchFamily="34" charset="0"/>
                <a:cs typeface="Tahoma" panose="020B0604030504040204" pitchFamily="34" charset="0"/>
              </a:rPr>
            </a:b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Hình</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tròn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được</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tô</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bằng</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thuật</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toán</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tô</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màu</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err="1">
                <a:latin typeface="Tahoma" panose="020B0604030504040204" pitchFamily="34" charset="0"/>
                <a:ea typeface="Tahoma" panose="020B0604030504040204" pitchFamily="34" charset="0"/>
                <a:cs typeface="Tahoma" panose="020B0604030504040204" pitchFamily="34" charset="0"/>
              </a:rPr>
              <a:t>loang</a:t>
            </a:r>
            <a:br>
              <a:rPr lang="en-US" sz="3200" dirty="0">
                <a:latin typeface="Tahoma" panose="020B0604030504040204" pitchFamily="34" charset="0"/>
                <a:ea typeface="Tahoma" panose="020B0604030504040204" pitchFamily="34" charset="0"/>
                <a:cs typeface="Tahoma" panose="020B0604030504040204" pitchFamily="34" charset="0"/>
              </a:rPr>
            </a:b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Logo&#10;&#10;Description automatically generated">
            <a:extLst>
              <a:ext uri="{FF2B5EF4-FFF2-40B4-BE49-F238E27FC236}">
                <a16:creationId xmlns:a16="http://schemas.microsoft.com/office/drawing/2014/main" id="{47BC6831-7DF1-4E4F-94B0-4CE34224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113" y="2462253"/>
            <a:ext cx="8472716" cy="4147268"/>
          </a:xfrm>
          <a:prstGeom prst="rect">
            <a:avLst/>
          </a:prstGeom>
        </p:spPr>
      </p:pic>
    </p:spTree>
    <p:extLst>
      <p:ext uri="{BB962C8B-B14F-4D97-AF65-F5344CB8AC3E}">
        <p14:creationId xmlns:p14="http://schemas.microsoft.com/office/powerpoint/2010/main" val="4126287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E8C7-D906-4CCC-8E99-7A059B505334}"/>
              </a:ext>
            </a:extLst>
          </p:cNvPr>
          <p:cNvSpPr>
            <a:spLocks noGrp="1"/>
          </p:cNvSpPr>
          <p:nvPr>
            <p:ph type="title"/>
          </p:nvPr>
        </p:nvSpPr>
        <p:spPr>
          <a:xfrm>
            <a:off x="731839" y="571575"/>
            <a:ext cx="10728322" cy="1104825"/>
          </a:xfrm>
        </p:spPr>
        <p:txBody>
          <a:bodyPr>
            <a:normAutofit/>
          </a:bodyPr>
          <a:lstStyle/>
          <a:p>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2. </a:t>
            </a:r>
            <a:r>
              <a:rPr kumimoji="0" lang="en-US" sz="32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Vẽ</a:t>
            </a:r>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ông</a:t>
            </a:r>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thợ</a:t>
            </a:r>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mỏ</a:t>
            </a:r>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xử</a:t>
            </a:r>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lý</a:t>
            </a:r>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móc</a:t>
            </a:r>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200" b="0" i="0" u="none" strike="noStrike" kern="1200" cap="none" spc="40" normalizeH="0" baseline="0" noProof="0" dirty="0" err="1">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câu</a:t>
            </a:r>
            <a:r>
              <a:rPr lang="en-US" sz="32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a:t>
            </a:r>
            <a:r>
              <a:rPr kumimoji="0" lang="en-US" sz="3200" b="0" i="0" u="none" strike="noStrike" kern="1200" cap="none" spc="40" normalizeH="0" baseline="0" noProof="0" dirty="0">
                <a:ln>
                  <a:noFill/>
                </a:ln>
                <a:solidFill>
                  <a:schemeClr val="accent4">
                    <a:lumMod val="20000"/>
                    <a:lumOff val="80000"/>
                  </a:schemeClr>
                </a:solidFill>
                <a:effectLst/>
                <a:uLnTx/>
                <a:uFillTx/>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vật</a:t>
            </a:r>
            <a:r>
              <a:rPr lang="en-US" sz="32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thể</a:t>
            </a:r>
            <a:r>
              <a:rPr lang="en-US" sz="32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xuất</a:t>
            </a:r>
            <a:r>
              <a:rPr lang="en-US" sz="32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màn</a:t>
            </a:r>
            <a:r>
              <a:rPr lang="en-US" sz="32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hình</a:t>
            </a:r>
            <a:r>
              <a:rPr lang="en-US" sz="32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Hoàn</a:t>
            </a:r>
            <a:r>
              <a:rPr lang="en-US" sz="32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thành</a:t>
            </a:r>
            <a:r>
              <a:rPr lang="en-US" sz="3200" dirty="0">
                <a:solidFill>
                  <a:schemeClr val="accent4">
                    <a:lumMod val="20000"/>
                    <a:lumOff val="80000"/>
                  </a:schemeClr>
                </a:solidFill>
                <a:latin typeface="Tahoma" panose="020B0604030504040204" pitchFamily="34" charset="0"/>
                <a:ea typeface="Tahoma" panose="020B0604030504040204" pitchFamily="34" charset="0"/>
                <a:cs typeface="Tahoma" panose="020B0604030504040204" pitchFamily="34" charset="0"/>
              </a:rPr>
              <a:t>” “Game Over”</a:t>
            </a:r>
          </a:p>
        </p:txBody>
      </p:sp>
      <p:pic>
        <p:nvPicPr>
          <p:cNvPr id="4" name="Picture 3">
            <a:extLst>
              <a:ext uri="{FF2B5EF4-FFF2-40B4-BE49-F238E27FC236}">
                <a16:creationId xmlns:a16="http://schemas.microsoft.com/office/drawing/2014/main" id="{CC938AB2-4FEE-43A1-8BA9-21ADCBB26DFC}"/>
              </a:ext>
            </a:extLst>
          </p:cNvPr>
          <p:cNvPicPr>
            <a:picLocks noChangeAspect="1"/>
          </p:cNvPicPr>
          <p:nvPr/>
        </p:nvPicPr>
        <p:blipFill>
          <a:blip r:embed="rId2"/>
          <a:stretch>
            <a:fillRect/>
          </a:stretch>
        </p:blipFill>
        <p:spPr>
          <a:xfrm>
            <a:off x="2080867" y="1521656"/>
            <a:ext cx="8501938"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1055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BD1E4AF-1BED-423B-83D0-1DA91396EFA2}"/>
              </a:ext>
            </a:extLst>
          </p:cNvPr>
          <p:cNvSpPr txBox="1">
            <a:spLocks/>
          </p:cNvSpPr>
          <p:nvPr/>
        </p:nvSpPr>
        <p:spPr>
          <a:xfrm>
            <a:off x="720000" y="619200"/>
            <a:ext cx="10728322" cy="1477328"/>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2.1 </a:t>
            </a:r>
            <a:r>
              <a:rPr lang="en-US"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Vẽ</a:t>
            </a:r>
            <a:r>
              <a:rPr lang="en-US"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ông</a:t>
            </a:r>
            <a:r>
              <a:rPr lang="en-US"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thợ</a:t>
            </a:r>
            <a:r>
              <a:rPr lang="en-US"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rPr>
              <a:t>mỏ</a:t>
            </a:r>
            <a:endParaRPr lang="en-US" dirty="0">
              <a:solidFill>
                <a:schemeClr val="accent1">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0C6EAD28-E425-4C3B-9277-B8BF6833A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89" y="1600200"/>
            <a:ext cx="2946400"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F9896433-5BD1-4B90-BBC6-8D4366D6F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874" y="2511792"/>
            <a:ext cx="3271519"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FEC7CDD5-4CEC-40CF-BD7C-FD7192ED2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878" y="3426192"/>
            <a:ext cx="2751744" cy="1828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2E77D2BB-844D-4C9F-8679-5349B4CC8F37}"/>
              </a:ext>
            </a:extLst>
          </p:cNvPr>
          <p:cNvSpPr txBox="1"/>
          <p:nvPr/>
        </p:nvSpPr>
        <p:spPr>
          <a:xfrm>
            <a:off x="567601" y="3754582"/>
            <a:ext cx="2763385" cy="646331"/>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Mắt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mũi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tròn</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MidPoint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Arrow: Right 7">
            <a:extLst>
              <a:ext uri="{FF2B5EF4-FFF2-40B4-BE49-F238E27FC236}">
                <a16:creationId xmlns:a16="http://schemas.microsoft.com/office/drawing/2014/main" id="{04D0615B-4744-45F7-B6EF-070ED4E5966A}"/>
              </a:ext>
            </a:extLst>
          </p:cNvPr>
          <p:cNvSpPr/>
          <p:nvPr/>
        </p:nvSpPr>
        <p:spPr>
          <a:xfrm>
            <a:off x="3588327" y="2840182"/>
            <a:ext cx="498764"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14E34AA-63BC-4A3A-994E-6C2F33DC4577}"/>
              </a:ext>
            </a:extLst>
          </p:cNvPr>
          <p:cNvSpPr/>
          <p:nvPr/>
        </p:nvSpPr>
        <p:spPr>
          <a:xfrm>
            <a:off x="7816176" y="3754582"/>
            <a:ext cx="510406"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FC88B79-57C9-4C2B-B7B3-25356E5CB943}"/>
              </a:ext>
            </a:extLst>
          </p:cNvPr>
          <p:cNvSpPr txBox="1"/>
          <p:nvPr/>
        </p:nvSpPr>
        <p:spPr>
          <a:xfrm>
            <a:off x="3711276" y="4755856"/>
            <a:ext cx="4480714" cy="646331"/>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còn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thẳng</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toán</a:t>
            </a:r>
            <a:r>
              <a:rPr lang="en-US" dirty="0">
                <a:latin typeface="Tahoma" panose="020B0604030504040204" pitchFamily="34" charset="0"/>
                <a:ea typeface="Tahoma" panose="020B0604030504040204" pitchFamily="34" charset="0"/>
                <a:cs typeface="Tahoma" panose="020B0604030504040204" pitchFamily="34" charset="0"/>
              </a:rPr>
              <a:t> DDA</a:t>
            </a:r>
          </a:p>
        </p:txBody>
      </p:sp>
      <p:sp>
        <p:nvSpPr>
          <p:cNvPr id="11" name="TextBox 10">
            <a:extLst>
              <a:ext uri="{FF2B5EF4-FFF2-40B4-BE49-F238E27FC236}">
                <a16:creationId xmlns:a16="http://schemas.microsoft.com/office/drawing/2014/main" id="{4BA926DC-AE41-4A25-9C7A-3811953095FA}"/>
              </a:ext>
            </a:extLst>
          </p:cNvPr>
          <p:cNvSpPr txBox="1"/>
          <p:nvPr/>
        </p:nvSpPr>
        <p:spPr>
          <a:xfrm>
            <a:off x="8589808" y="5638797"/>
            <a:ext cx="2414444" cy="369332"/>
          </a:xfrm>
          <a:prstGeom prst="rect">
            <a:avLst/>
          </a:prstGeom>
          <a:noFill/>
        </p:spPr>
        <p:txBody>
          <a:bodyPr wrap="non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Tô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màu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tô</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theo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20521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Blob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986</TotalTime>
  <Words>1068</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Abadi</vt:lpstr>
      <vt:lpstr>-apple-system</vt:lpstr>
      <vt:lpstr>Arial</vt:lpstr>
      <vt:lpstr>Sagona Book</vt:lpstr>
      <vt:lpstr>SFMono-Regular</vt:lpstr>
      <vt:lpstr>Tahoma</vt:lpstr>
      <vt:lpstr>The Hand Extrablack</vt:lpstr>
      <vt:lpstr>BlobVTI</vt:lpstr>
      <vt:lpstr>Báo cáo </vt:lpstr>
      <vt:lpstr>Mục lục:  I. Giới thiệu  II. Nội dung và tính năng 1. Màn hình bắt đầu và kết thúc  1.1. Màn hình bắt đầu  1.2 Màn hình kết thúc  2. Vẽ ông thợ mỏ ,xử lý móc câu,  vật thể và xuất màn hình End game   2.1 Vẽ ông thợ mỏ  2.2 Xử lý dây móc  2.3 Xử lý vật thể   2.3.1 Tịnh tiến khối vàng   2.3.2 Khối vàng biến mất   2.3.3 Mìn đỏ   2.4 Xuất màn hình End game   3. Xử lý bắt đầu trò chơi  3.1. Xử lý button   3.2. Xử lý dây câu     4. Các xử lý game  4.1 Màn hình hiển thị yêu cầu level  4.2. Hiển thị số điểm   4.3. Đếm ngược  III. Demo     </vt:lpstr>
      <vt:lpstr>I. Giới thiệu - Đào vàng là một trong những tựa game kinh điển của tuổi thơ chúng ta. Hành động chính trong game là khi người chơi thao tác trên màn hình và cần móc sẽ đưa đến vị trí mình muốn để kéo được vàng,hoặc kim cương,…   </vt:lpstr>
      <vt:lpstr>II. Nội dung 1. Màn hình bắt đầu và kết thúc  1.1. Màn hình bắt đầu  - Sử dụng hàm outtextxy để in chữ ra màn hình cho các button “BAT DAU”, “Xem Diem” và “Thoat”, settextstyle để điều chỉnh font và font size cho chữ                 Hình ảnh các button </vt:lpstr>
      <vt:lpstr>- Với thuật toán tăng dần DDA, ta vẽ được các đường thẳng, từ đó sẽ vẽ được các hình vuông, hình thoi…. Tạo được khung cho button. Hoặc vẽ các vật trang trí như kim cương…    </vt:lpstr>
      <vt:lpstr>PowerPoint Presentation</vt:lpstr>
      <vt:lpstr>1.2 Màn hình kết thúc Khi người chơi không đạt yêu cầu sẽ xuất ra màn hình Game Over. - Hình tròn được tô bằng thuật toán tô màu loang </vt:lpstr>
      <vt:lpstr>2. Vẽ ông thợ mỏ ,xử lý móc câu, vật thể, xuất màn hình “Hoàn thành” “Game Over”</vt:lpstr>
      <vt:lpstr>PowerPoint Presentation</vt:lpstr>
      <vt:lpstr>PowerPoint Presentation</vt:lpstr>
      <vt:lpstr>2.3 Xử lý vật thể  2.3.1 Tịnh tiến khối vàng</vt:lpstr>
      <vt:lpstr>2.3.2 Khối vàng biến mất </vt:lpstr>
      <vt:lpstr>2.3.3 Mìn đỏ</vt:lpstr>
      <vt:lpstr>2.4 Xuất màn hình “Hoàn thành”, “Game over”</vt:lpstr>
      <vt:lpstr>3. Xử lý bắt đầu trò chơi  3.1. Xử lý button  - Sử dụng hàm “ismouseclick”, sự kiện chuột “WM_LBUTTONDOWN” để bắt sự kiện khi click vào button , hàm getmouseclick để thực hiện lấy toạ độ x,y tại thời điểm button ”BAT DAU” “Xem Diem” và “Thoat” được click.   - “clearmouseclick(WM_LBUTTONUP)” để xoá sự kiện choột sau khi click  - Sau đó sử dụng hàm cleardevice() để chuyển sang màn hình trò chơi    </vt:lpstr>
      <vt:lpstr>3.2. Xử lý dây câu  - Điều chỉnh góc quay cho dây chuyển động dây tịnh tiến ngược lại từ trái sang phải và lặp lại.</vt:lpstr>
      <vt:lpstr>4. Các xử lý game  4.1 Màn hình hiển thị yêu cầu level - Sau khi click Bat Dau sẽ hiển thị mục tiêu người chơi cần đạt được. </vt:lpstr>
      <vt:lpstr>4.2. Hiển thị số điểm  - Người chơi khi kéo trúng vàng sẽ hiển thị số điểm khác nhau tuỳ theo các kích thước khối vàng.   -Số điểm sẽ được cập nhật sau khi kéo thêm vàng</vt:lpstr>
      <vt:lpstr>4.3. Đếm ngược  - Thời gian sẽ được đếm người trong lúc chơi, khi hết thời gian mà người chơi chưa đủ yêu cầu sẽ kết thúc trò chơi.</vt:lpstr>
      <vt:lpstr>III. Chạy Demo</vt:lpstr>
      <vt:lpstr>Xin Cảm ơn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đào vàng</dc:title>
  <dc:creator>Linh</dc:creator>
  <cp:lastModifiedBy>Administrator</cp:lastModifiedBy>
  <cp:revision>48</cp:revision>
  <dcterms:created xsi:type="dcterms:W3CDTF">2021-03-28T09:15:05Z</dcterms:created>
  <dcterms:modified xsi:type="dcterms:W3CDTF">2021-04-11T16:46:50Z</dcterms:modified>
</cp:coreProperties>
</file>