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7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2" r:id="rId6"/>
    <p:sldId id="261" r:id="rId7"/>
    <p:sldId id="263" r:id="rId8"/>
    <p:sldId id="264" r:id="rId9"/>
    <p:sldId id="260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58" autoAdjust="0"/>
    <p:restoredTop sz="76043" autoAdjust="0"/>
  </p:normalViewPr>
  <p:slideViewPr>
    <p:cSldViewPr snapToGrid="0">
      <p:cViewPr varScale="1">
        <p:scale>
          <a:sx n="54" d="100"/>
          <a:sy n="54" d="100"/>
        </p:scale>
        <p:origin x="552" y="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1296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926BEC-91DB-4675-AE9F-EC6F43E32563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771C7D-C45A-4918-80C1-CE7F4A88D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0863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Each of us is a brand.  Marston</a:t>
            </a:r>
            <a:r>
              <a:rPr lang="en-US" baseline="0" dirty="0" smtClean="0"/>
              <a:t>, then, is a family of brands.  Obviously, our individual brands ought to support and magnify the library’s overarching brand.  But that’s hard to do if the library lacks a clearly defined brand.  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Think of the library as a professional service firm – a law firm.  What matters to a PSF?  Billable hours…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771C7D-C45A-4918-80C1-CE7F4A88DA4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2049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Every word in my UVP</a:t>
            </a:r>
            <a:r>
              <a:rPr lang="en-US" baseline="0" dirty="0" smtClean="0"/>
              <a:t> is important.  Defining one’s value is HARD.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771C7D-C45A-4918-80C1-CE7F4A88DA4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5151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771C7D-C45A-4918-80C1-CE7F4A88DA4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5471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Focus on a single segment of the market.  For example, my focus is PI’s and undergraduates.  </a:t>
            </a:r>
          </a:p>
          <a:p>
            <a:endParaRPr lang="en-US" baseline="0" dirty="0" smtClean="0"/>
          </a:p>
          <a:p>
            <a:r>
              <a:rPr lang="en-US" baseline="0" dirty="0" smtClean="0"/>
              <a:t>LISTEN, LISTEN...  Identify the problem / pain.  Do a thorough job defining/understanding the problem.</a:t>
            </a:r>
          </a:p>
          <a:p>
            <a:endParaRPr lang="en-US" baseline="0" dirty="0" smtClean="0"/>
          </a:p>
          <a:p>
            <a:r>
              <a:rPr lang="en-US" baseline="0" dirty="0" smtClean="0"/>
              <a:t>Identify niches where there’s no competition.</a:t>
            </a:r>
          </a:p>
          <a:p>
            <a:endParaRPr lang="en-US" baseline="0" dirty="0" smtClean="0"/>
          </a:p>
          <a:p>
            <a:r>
              <a:rPr lang="en-US" baseline="0" dirty="0" smtClean="0"/>
              <a:t>Resist the urge to build before understanding.  (Field of Dreams)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771C7D-C45A-4918-80C1-CE7F4A88DA4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022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Alignment happens at two levels.  </a:t>
            </a:r>
          </a:p>
          <a:p>
            <a:endParaRPr lang="en-US" dirty="0" smtClean="0"/>
          </a:p>
          <a:p>
            <a:r>
              <a:rPr lang="en-US" dirty="0" smtClean="0"/>
              <a:t>1.</a:t>
            </a:r>
            <a:r>
              <a:rPr lang="en-US" baseline="0" dirty="0" smtClean="0"/>
              <a:t> Your UVP ought to align with what the university deems important.  So what does UF value?</a:t>
            </a:r>
          </a:p>
          <a:p>
            <a:endParaRPr lang="en-US" baseline="0" dirty="0" smtClean="0"/>
          </a:p>
          <a:p>
            <a:r>
              <a:rPr lang="en-US" baseline="0" dirty="0" smtClean="0"/>
              <a:t>2. Only accept client’s whose problem aligns with your UVP.  Refer, Refer, Refer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771C7D-C45A-4918-80C1-CE7F4A88DA4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9506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Many organizations start with the channel</a:t>
            </a:r>
            <a:r>
              <a:rPr lang="en-US" baseline="0" dirty="0" smtClean="0"/>
              <a:t> – the medium through which they communicate.  Everybody’s doing social media, we need to be doing something too!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771C7D-C45A-4918-80C1-CE7F4A88DA4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3661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you flip the order</a:t>
            </a:r>
            <a:r>
              <a:rPr lang="en-US" baseline="0" dirty="0" smtClean="0"/>
              <a:t> -- </a:t>
            </a:r>
            <a:r>
              <a:rPr lang="en-US" dirty="0" smtClean="0"/>
              <a:t>as presented in the previous slide</a:t>
            </a:r>
            <a:r>
              <a:rPr lang="en-US" baseline="0" dirty="0" smtClean="0"/>
              <a:t> --</a:t>
            </a:r>
            <a:r>
              <a:rPr lang="en-US" dirty="0" smtClean="0"/>
              <a:t> your</a:t>
            </a:r>
            <a:r>
              <a:rPr lang="en-US" baseline="0" dirty="0" smtClean="0"/>
              <a:t> chances of developing clear, high-impact messages drops dramatically.  You become nothing more than noise in the social media landscape.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771C7D-C45A-4918-80C1-CE7F4A88DA4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1251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C9365-5129-4E0D-8D84-174D535751F3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D171B-72D0-48EB-8145-585491EB9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038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C9365-5129-4E0D-8D84-174D535751F3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D171B-72D0-48EB-8145-585491EB9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607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C9365-5129-4E0D-8D84-174D535751F3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D171B-72D0-48EB-8145-585491EB9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18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C9365-5129-4E0D-8D84-174D535751F3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D171B-72D0-48EB-8145-585491EB9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271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C9365-5129-4E0D-8D84-174D535751F3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D171B-72D0-48EB-8145-585491EB9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28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C9365-5129-4E0D-8D84-174D535751F3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D171B-72D0-48EB-8145-585491EB9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011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C9365-5129-4E0D-8D84-174D535751F3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D171B-72D0-48EB-8145-585491EB9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467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C9365-5129-4E0D-8D84-174D535751F3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D171B-72D0-48EB-8145-585491EB9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913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C9365-5129-4E0D-8D84-174D535751F3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D171B-72D0-48EB-8145-585491EB9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866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C9365-5129-4E0D-8D84-174D535751F3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D171B-72D0-48EB-8145-585491EB9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653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C9365-5129-4E0D-8D84-174D535751F3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D171B-72D0-48EB-8145-585491EB9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230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FC9365-5129-4E0D-8D84-174D535751F3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D171B-72D0-48EB-8145-585491EB9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46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dirty="0" smtClean="0"/>
              <a:t>Branding</a:t>
            </a:r>
            <a:endParaRPr lang="en-US" sz="7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3158" y="4419601"/>
            <a:ext cx="2365684" cy="851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2514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38201" y="821578"/>
            <a:ext cx="10515600" cy="498755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endParaRPr lang="en-US" sz="7200" dirty="0" smtClean="0"/>
          </a:p>
          <a:p>
            <a:pPr marL="0" indent="0" algn="ctr">
              <a:buNone/>
            </a:pPr>
            <a:r>
              <a:rPr lang="en-US" sz="7200" dirty="0" smtClean="0">
                <a:latin typeface="+mj-lt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158504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6182" y="1377400"/>
            <a:ext cx="2659635" cy="4351338"/>
          </a:xfrm>
        </p:spPr>
      </p:pic>
    </p:spTree>
    <p:extLst>
      <p:ext uri="{BB962C8B-B14F-4D97-AF65-F5344CB8AC3E}">
        <p14:creationId xmlns:p14="http://schemas.microsoft.com/office/powerpoint/2010/main" val="2681395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821578"/>
            <a:ext cx="10515600" cy="498755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endParaRPr lang="en-US" sz="7200" dirty="0" smtClean="0"/>
          </a:p>
          <a:p>
            <a:pPr marL="0" indent="0" algn="ctr">
              <a:buNone/>
            </a:pPr>
            <a:r>
              <a:rPr lang="en-US" sz="7200" dirty="0" smtClean="0">
                <a:latin typeface="+mj-lt"/>
              </a:rPr>
              <a:t>Unique Value Proposition</a:t>
            </a:r>
          </a:p>
        </p:txBody>
      </p:sp>
    </p:spTree>
    <p:extLst>
      <p:ext uri="{BB962C8B-B14F-4D97-AF65-F5344CB8AC3E}">
        <p14:creationId xmlns:p14="http://schemas.microsoft.com/office/powerpoint/2010/main" val="3763411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5153"/>
            <a:ext cx="10515600" cy="664284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I </a:t>
            </a:r>
            <a:r>
              <a:rPr lang="en-US" dirty="0">
                <a:latin typeface="+mj-lt"/>
              </a:rPr>
              <a:t>instruct scientists (both aspiring and experienced) in the art of creating research systems that then enable them to tell </a:t>
            </a:r>
            <a:r>
              <a:rPr lang="en-US" i="1" dirty="0">
                <a:latin typeface="+mj-lt"/>
              </a:rPr>
              <a:t>amazing</a:t>
            </a:r>
            <a:r>
              <a:rPr lang="en-US" dirty="0">
                <a:latin typeface="+mj-lt"/>
              </a:rPr>
              <a:t> data stories. In each educational activity, I seek to model data science best-practices to achieve enduring reproducibility.</a:t>
            </a: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Key </a:t>
            </a:r>
            <a:r>
              <a:rPr lang="en-US" dirty="0">
                <a:latin typeface="+mj-lt"/>
              </a:rPr>
              <a:t>points:</a:t>
            </a: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I’m </a:t>
            </a:r>
            <a:r>
              <a:rPr lang="en-US" dirty="0">
                <a:latin typeface="+mj-lt"/>
              </a:rPr>
              <a:t>about </a:t>
            </a:r>
            <a:r>
              <a:rPr lang="en-US" b="1" dirty="0">
                <a:latin typeface="+mj-lt"/>
              </a:rPr>
              <a:t>integration</a:t>
            </a:r>
            <a:r>
              <a:rPr lang="en-US" dirty="0">
                <a:latin typeface="+mj-lt"/>
              </a:rPr>
              <a:t>, designing research systems that are greater than the sum of their parts.</a:t>
            </a: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I’m </a:t>
            </a:r>
            <a:r>
              <a:rPr lang="en-US" dirty="0">
                <a:latin typeface="+mj-lt"/>
              </a:rPr>
              <a:t>about </a:t>
            </a:r>
            <a:r>
              <a:rPr lang="en-US" b="1" dirty="0">
                <a:latin typeface="+mj-lt"/>
              </a:rPr>
              <a:t>reusability, reproducibility, data storytelling,</a:t>
            </a:r>
            <a:r>
              <a:rPr lang="en-US" dirty="0">
                <a:latin typeface="+mj-lt"/>
              </a:rPr>
              <a:t> and </a:t>
            </a:r>
            <a:r>
              <a:rPr lang="en-US" dirty="0" smtClean="0">
                <a:latin typeface="+mj-lt"/>
              </a:rPr>
              <a:t>data science </a:t>
            </a:r>
            <a:r>
              <a:rPr lang="en-US" b="1" dirty="0" smtClean="0">
                <a:latin typeface="+mj-lt"/>
              </a:rPr>
              <a:t>best </a:t>
            </a:r>
            <a:r>
              <a:rPr lang="en-US" b="1" dirty="0">
                <a:latin typeface="+mj-lt"/>
              </a:rPr>
              <a:t>practices.</a:t>
            </a:r>
            <a:endParaRPr lang="en-US" dirty="0">
              <a:latin typeface="+mj-lt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5401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7343" y="2288240"/>
            <a:ext cx="4942595" cy="2767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3243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74060" y="699247"/>
            <a:ext cx="10515600" cy="498755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endParaRPr lang="en-US" sz="7200" dirty="0" smtClean="0"/>
          </a:p>
          <a:p>
            <a:pPr marL="0" indent="0" algn="ctr">
              <a:buNone/>
            </a:pPr>
            <a:r>
              <a:rPr lang="en-US" sz="7200" dirty="0" smtClean="0">
                <a:latin typeface="+mj-lt"/>
              </a:rPr>
              <a:t>Start with the Client</a:t>
            </a:r>
          </a:p>
          <a:p>
            <a:pPr marL="0" indent="0" algn="ctr">
              <a:buNone/>
            </a:pPr>
            <a:endParaRPr lang="en-US" sz="7200" dirty="0" smtClean="0">
              <a:latin typeface="+mj-lt"/>
            </a:endParaRPr>
          </a:p>
          <a:p>
            <a:pPr marL="0" indent="0" algn="ctr">
              <a:buNone/>
            </a:pPr>
            <a:endParaRPr lang="en-US" sz="24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648687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74060" y="699247"/>
            <a:ext cx="10515600" cy="498755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endParaRPr lang="en-US" sz="7200" dirty="0" smtClean="0"/>
          </a:p>
          <a:p>
            <a:pPr marL="0" indent="0" algn="ctr">
              <a:buNone/>
            </a:pPr>
            <a:r>
              <a:rPr lang="en-US" sz="7200" dirty="0" smtClean="0">
                <a:latin typeface="+mj-lt"/>
              </a:rPr>
              <a:t>Alignment</a:t>
            </a:r>
          </a:p>
          <a:p>
            <a:pPr marL="0" indent="0" algn="ctr">
              <a:buNone/>
            </a:pPr>
            <a:endParaRPr lang="en-US" sz="7200" dirty="0" smtClean="0">
              <a:latin typeface="+mj-lt"/>
            </a:endParaRPr>
          </a:p>
          <a:p>
            <a:pPr marL="0" indent="0" algn="ctr">
              <a:buNone/>
            </a:pPr>
            <a:endParaRPr lang="en-US" sz="24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558694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945777" y="197224"/>
            <a:ext cx="10515600" cy="448795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7200" dirty="0" smtClean="0">
                <a:latin typeface="+mj-lt"/>
              </a:rPr>
              <a:t>Define Value (First) </a:t>
            </a:r>
          </a:p>
          <a:p>
            <a:pPr marL="0" indent="0" algn="ctr">
              <a:buNone/>
            </a:pPr>
            <a:r>
              <a:rPr lang="en-US" sz="7200" dirty="0" smtClean="0">
                <a:latin typeface="+mj-lt"/>
              </a:rPr>
              <a:t>Channels (Second)</a:t>
            </a:r>
          </a:p>
          <a:p>
            <a:pPr marL="0" indent="0" algn="ctr">
              <a:buNone/>
            </a:pPr>
            <a:endParaRPr lang="en-US" sz="7200" dirty="0" smtClean="0">
              <a:latin typeface="+mj-lt"/>
            </a:endParaRPr>
          </a:p>
          <a:p>
            <a:pPr marL="0" indent="0" algn="ctr">
              <a:buNone/>
            </a:pPr>
            <a:endParaRPr lang="en-US" sz="2400" dirty="0" smtClean="0">
              <a:latin typeface="+mj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0431" y="3880597"/>
            <a:ext cx="2406291" cy="2179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467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38201" y="106922"/>
            <a:ext cx="10515600" cy="354515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7200" dirty="0" smtClean="0"/>
          </a:p>
          <a:p>
            <a:pPr marL="0" indent="0" algn="ctr">
              <a:buNone/>
            </a:pPr>
            <a:r>
              <a:rPr lang="en-US" sz="7200" dirty="0" smtClean="0">
                <a:latin typeface="+mj-lt"/>
              </a:rPr>
              <a:t>Message or Noise?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1" y="3239701"/>
            <a:ext cx="3810000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3073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220</TotalTime>
  <Words>299</Words>
  <Application>Microsoft Office PowerPoint</Application>
  <PresentationFormat>Widescreen</PresentationFormat>
  <Paragraphs>55</Paragraphs>
  <Slides>10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Branding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Branding</dc:title>
  <dc:creator>Maxwell,Daniel</dc:creator>
  <cp:lastModifiedBy>Maxwell,Daniel</cp:lastModifiedBy>
  <cp:revision>25</cp:revision>
  <dcterms:created xsi:type="dcterms:W3CDTF">2018-10-19T14:48:56Z</dcterms:created>
  <dcterms:modified xsi:type="dcterms:W3CDTF">2018-11-12T13:44:06Z</dcterms:modified>
</cp:coreProperties>
</file>