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4" r:id="rId9"/>
    <p:sldId id="260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76043" autoAdjust="0"/>
  </p:normalViewPr>
  <p:slideViewPr>
    <p:cSldViewPr snapToGrid="0">
      <p:cViewPr varScale="1">
        <p:scale>
          <a:sx n="49" d="100"/>
          <a:sy n="49" d="100"/>
        </p:scale>
        <p:origin x="60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1296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926BEC-91DB-4675-AE9F-EC6F43E32563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771C7D-C45A-4918-80C1-CE7F4A88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86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of us is a brand.  Marston</a:t>
            </a:r>
            <a:r>
              <a:rPr lang="en-US" baseline="0" dirty="0" smtClean="0"/>
              <a:t>, then, is a family of brands.  Obviously, our individual brands ought to support and magnify the library’s overarching brand.  But that’s hard to do if the library lacks a clearly defined brand.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Think of the library as a professional service firm – a law firm.  What matters to a PSF?  Billable hours…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71C7D-C45A-4918-80C1-CE7F4A88DA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04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 word in my UVP</a:t>
            </a:r>
            <a:r>
              <a:rPr lang="en-US" baseline="0" dirty="0" smtClean="0"/>
              <a:t> is important.  Defining one’s value is HARD.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71C7D-C45A-4918-80C1-CE7F4A88DA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15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71C7D-C45A-4918-80C1-CE7F4A88DA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47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Focus on a single segment of the market.  For example, my focus is PI’s and undergraduates.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LISTEN, LISTEN...  Identify the problem / pain.  Do a thorough job defining/understanding the problem.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Identify niches where there’s no competition.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Resist the urge to build before understanding.  (Field of Dreams)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71C7D-C45A-4918-80C1-CE7F4A88DA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2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Alignment happens at two levels.  </a:t>
            </a:r>
          </a:p>
          <a:p>
            <a:endParaRPr lang="en-US" dirty="0" smtClean="0"/>
          </a:p>
          <a:p>
            <a:r>
              <a:rPr lang="en-US" dirty="0" smtClean="0"/>
              <a:t>1.</a:t>
            </a:r>
            <a:r>
              <a:rPr lang="en-US" baseline="0" dirty="0" smtClean="0"/>
              <a:t> Your UVP ought to align with what the university deems important.  So what does UF value?</a:t>
            </a:r>
          </a:p>
          <a:p>
            <a:endParaRPr lang="en-US" baseline="0" dirty="0" smtClean="0"/>
          </a:p>
          <a:p>
            <a:r>
              <a:rPr lang="en-US" baseline="0" dirty="0" smtClean="0"/>
              <a:t>2. Only accept client’s whose problem aligns with your UVP.  Refer, Refer, Refer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71C7D-C45A-4918-80C1-CE7F4A88DA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50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organizations start with the channel</a:t>
            </a:r>
            <a:r>
              <a:rPr lang="en-US" baseline="0" dirty="0" smtClean="0"/>
              <a:t> – the medium through which they communicate.  Everybody’s doing social media, we need to be doing something too!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71C7D-C45A-4918-80C1-CE7F4A88DA4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66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flip the order</a:t>
            </a:r>
            <a:r>
              <a:rPr lang="en-US" baseline="0" dirty="0" smtClean="0"/>
              <a:t> -- </a:t>
            </a:r>
            <a:r>
              <a:rPr lang="en-US" dirty="0" smtClean="0"/>
              <a:t>as presented in the previous slide</a:t>
            </a:r>
            <a:r>
              <a:rPr lang="en-US" baseline="0" dirty="0" smtClean="0"/>
              <a:t> --</a:t>
            </a:r>
            <a:r>
              <a:rPr lang="en-US" dirty="0" smtClean="0"/>
              <a:t> your</a:t>
            </a:r>
            <a:r>
              <a:rPr lang="en-US" baseline="0" dirty="0" smtClean="0"/>
              <a:t> chances of developing clear, high-impact messages drops dramatically.  You become nothing more than noise in the social media landscape.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71C7D-C45A-4918-80C1-CE7F4A88DA4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125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9365-5129-4E0D-8D84-174D535751F3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171B-72D0-48EB-8145-585491EB9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038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9365-5129-4E0D-8D84-174D535751F3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171B-72D0-48EB-8145-585491EB9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07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9365-5129-4E0D-8D84-174D535751F3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171B-72D0-48EB-8145-585491EB9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1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9365-5129-4E0D-8D84-174D535751F3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171B-72D0-48EB-8145-585491EB9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71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9365-5129-4E0D-8D84-174D535751F3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171B-72D0-48EB-8145-585491EB9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8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9365-5129-4E0D-8D84-174D535751F3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171B-72D0-48EB-8145-585491EB9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11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9365-5129-4E0D-8D84-174D535751F3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171B-72D0-48EB-8145-585491EB9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467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9365-5129-4E0D-8D84-174D535751F3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171B-72D0-48EB-8145-585491EB9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913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9365-5129-4E0D-8D84-174D535751F3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171B-72D0-48EB-8145-585491EB9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866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9365-5129-4E0D-8D84-174D535751F3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171B-72D0-48EB-8145-585491EB9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653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9365-5129-4E0D-8D84-174D535751F3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171B-72D0-48EB-8145-585491EB9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30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C9365-5129-4E0D-8D84-174D535751F3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D171B-72D0-48EB-8145-585491EB9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46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Branding</a:t>
            </a:r>
            <a:endParaRPr lang="en-US" sz="7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158" y="4419601"/>
            <a:ext cx="2365684" cy="85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251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1" y="821578"/>
            <a:ext cx="10515600" cy="49875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sz="7200" dirty="0" smtClean="0"/>
          </a:p>
          <a:p>
            <a:pPr marL="0" indent="0" algn="ctr">
              <a:buNone/>
            </a:pPr>
            <a:r>
              <a:rPr lang="en-US" sz="7200" dirty="0" smtClean="0">
                <a:latin typeface="+mj-lt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158504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182" y="1377400"/>
            <a:ext cx="2659635" cy="4351338"/>
          </a:xfrm>
        </p:spPr>
      </p:pic>
    </p:spTree>
    <p:extLst>
      <p:ext uri="{BB962C8B-B14F-4D97-AF65-F5344CB8AC3E}">
        <p14:creationId xmlns:p14="http://schemas.microsoft.com/office/powerpoint/2010/main" val="2681395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821578"/>
            <a:ext cx="10515600" cy="49875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sz="7200" dirty="0" smtClean="0"/>
          </a:p>
          <a:p>
            <a:pPr marL="0" indent="0" algn="ctr">
              <a:buNone/>
            </a:pPr>
            <a:r>
              <a:rPr lang="en-US" sz="7200" dirty="0" smtClean="0">
                <a:latin typeface="+mj-lt"/>
              </a:rPr>
              <a:t>Unique Value Proposition</a:t>
            </a:r>
          </a:p>
        </p:txBody>
      </p:sp>
    </p:spTree>
    <p:extLst>
      <p:ext uri="{BB962C8B-B14F-4D97-AF65-F5344CB8AC3E}">
        <p14:creationId xmlns:p14="http://schemas.microsoft.com/office/powerpoint/2010/main" val="3763411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5153"/>
            <a:ext cx="10515600" cy="664284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I </a:t>
            </a:r>
            <a:r>
              <a:rPr lang="en-US" dirty="0">
                <a:latin typeface="+mj-lt"/>
              </a:rPr>
              <a:t>instruct scientists (both aspiring and experienced) in the art of creating research systems that then enable them to tell </a:t>
            </a:r>
            <a:r>
              <a:rPr lang="en-US" i="1" dirty="0">
                <a:latin typeface="+mj-lt"/>
              </a:rPr>
              <a:t>amazing</a:t>
            </a:r>
            <a:r>
              <a:rPr lang="en-US" dirty="0">
                <a:latin typeface="+mj-lt"/>
              </a:rPr>
              <a:t> data stories. In each educational activity, I seek to model data science best-practices to achieve enduring reproducibility.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Key </a:t>
            </a:r>
            <a:r>
              <a:rPr lang="en-US" dirty="0">
                <a:latin typeface="+mj-lt"/>
              </a:rPr>
              <a:t>points: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I’m </a:t>
            </a:r>
            <a:r>
              <a:rPr lang="en-US" dirty="0">
                <a:latin typeface="+mj-lt"/>
              </a:rPr>
              <a:t>about </a:t>
            </a:r>
            <a:r>
              <a:rPr lang="en-US" b="1" dirty="0">
                <a:latin typeface="+mj-lt"/>
              </a:rPr>
              <a:t>integration</a:t>
            </a:r>
            <a:r>
              <a:rPr lang="en-US" dirty="0">
                <a:latin typeface="+mj-lt"/>
              </a:rPr>
              <a:t>, designing research systems that are greater than the sum of their parts.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I’m </a:t>
            </a:r>
            <a:r>
              <a:rPr lang="en-US" dirty="0">
                <a:latin typeface="+mj-lt"/>
              </a:rPr>
              <a:t>about </a:t>
            </a:r>
            <a:r>
              <a:rPr lang="en-US" b="1" dirty="0">
                <a:latin typeface="+mj-lt"/>
              </a:rPr>
              <a:t>reusability, reproducibility, data storytelling,</a:t>
            </a:r>
            <a:r>
              <a:rPr lang="en-US" dirty="0">
                <a:latin typeface="+mj-lt"/>
              </a:rPr>
              <a:t> and </a:t>
            </a:r>
            <a:r>
              <a:rPr lang="en-US" dirty="0" smtClean="0">
                <a:latin typeface="+mj-lt"/>
              </a:rPr>
              <a:t>data science </a:t>
            </a:r>
            <a:r>
              <a:rPr lang="en-US" b="1" dirty="0" smtClean="0">
                <a:latin typeface="+mj-lt"/>
              </a:rPr>
              <a:t>best </a:t>
            </a:r>
            <a:r>
              <a:rPr lang="en-US" b="1" dirty="0">
                <a:latin typeface="+mj-lt"/>
              </a:rPr>
              <a:t>practices.</a:t>
            </a:r>
            <a:endParaRPr lang="en-US" dirty="0">
              <a:latin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401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343" y="2288240"/>
            <a:ext cx="4942595" cy="276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324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74060" y="699247"/>
            <a:ext cx="10515600" cy="49875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sz="7200" dirty="0" smtClean="0"/>
          </a:p>
          <a:p>
            <a:pPr marL="0" indent="0" algn="ctr">
              <a:buNone/>
            </a:pPr>
            <a:r>
              <a:rPr lang="en-US" sz="7200" dirty="0" smtClean="0">
                <a:latin typeface="+mj-lt"/>
              </a:rPr>
              <a:t>Start with the Client</a:t>
            </a:r>
          </a:p>
          <a:p>
            <a:pPr marL="0" indent="0" algn="ctr">
              <a:buNone/>
            </a:pPr>
            <a:endParaRPr lang="en-US" sz="7200" dirty="0" smtClean="0">
              <a:latin typeface="+mj-lt"/>
            </a:endParaRPr>
          </a:p>
          <a:p>
            <a:pPr marL="0" indent="0" algn="ctr">
              <a:buNone/>
            </a:pPr>
            <a:endParaRPr lang="en-US" sz="2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64868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74060" y="699247"/>
            <a:ext cx="10515600" cy="49875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sz="7200" dirty="0" smtClean="0"/>
          </a:p>
          <a:p>
            <a:pPr marL="0" indent="0" algn="ctr">
              <a:buNone/>
            </a:pPr>
            <a:r>
              <a:rPr lang="en-US" sz="7200" dirty="0" smtClean="0">
                <a:latin typeface="+mj-lt"/>
              </a:rPr>
              <a:t>Alignment</a:t>
            </a:r>
          </a:p>
          <a:p>
            <a:pPr marL="0" indent="0" algn="ctr">
              <a:buNone/>
            </a:pPr>
            <a:endParaRPr lang="en-US" sz="7200" dirty="0" smtClean="0">
              <a:latin typeface="+mj-lt"/>
            </a:endParaRPr>
          </a:p>
          <a:p>
            <a:pPr marL="0" indent="0" algn="ctr">
              <a:buNone/>
            </a:pPr>
            <a:endParaRPr lang="en-US" sz="2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55869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45777" y="197224"/>
            <a:ext cx="10515600" cy="448795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7200" dirty="0" smtClean="0">
                <a:latin typeface="+mj-lt"/>
              </a:rPr>
              <a:t>Define Value (First) </a:t>
            </a:r>
          </a:p>
          <a:p>
            <a:pPr marL="0" indent="0" algn="ctr">
              <a:buNone/>
            </a:pPr>
            <a:r>
              <a:rPr lang="en-US" sz="7200" dirty="0" smtClean="0">
                <a:latin typeface="+mj-lt"/>
              </a:rPr>
              <a:t>Channels (Second)</a:t>
            </a:r>
          </a:p>
          <a:p>
            <a:pPr marL="0" indent="0" algn="ctr">
              <a:buNone/>
            </a:pPr>
            <a:endParaRPr lang="en-US" sz="7200" dirty="0" smtClean="0">
              <a:latin typeface="+mj-lt"/>
            </a:endParaRPr>
          </a:p>
          <a:p>
            <a:pPr marL="0" indent="0" algn="ctr">
              <a:buNone/>
            </a:pPr>
            <a:endParaRPr lang="en-US" sz="2400" dirty="0" smtClean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431" y="3880597"/>
            <a:ext cx="2406291" cy="217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46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1" y="106922"/>
            <a:ext cx="10515600" cy="35451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7200" dirty="0" smtClean="0"/>
          </a:p>
          <a:p>
            <a:pPr marL="0" indent="0" algn="ctr">
              <a:buNone/>
            </a:pPr>
            <a:r>
              <a:rPr lang="en-US" sz="7200" dirty="0" smtClean="0">
                <a:latin typeface="+mj-lt"/>
              </a:rPr>
              <a:t>Message or Noise?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1" y="3239701"/>
            <a:ext cx="3810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307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</TotalTime>
  <Words>299</Words>
  <Application>Microsoft Office PowerPoint</Application>
  <PresentationFormat>Widescreen</PresentationFormat>
  <Paragraphs>55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Branding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Branding</dc:title>
  <dc:creator>Maxwell,Daniel</dc:creator>
  <cp:lastModifiedBy>Maxwell,Daniel</cp:lastModifiedBy>
  <cp:revision>25</cp:revision>
  <dcterms:created xsi:type="dcterms:W3CDTF">2018-10-19T14:48:56Z</dcterms:created>
  <dcterms:modified xsi:type="dcterms:W3CDTF">2018-10-20T00:27:35Z</dcterms:modified>
</cp:coreProperties>
</file>