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76043" autoAdjust="0"/>
  </p:normalViewPr>
  <p:slideViewPr>
    <p:cSldViewPr snapToGrid="0">
      <p:cViewPr varScale="1">
        <p:scale>
          <a:sx n="66" d="100"/>
          <a:sy n="66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2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26BEC-91DB-4675-AE9F-EC6F43E3256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71C7D-C45A-4918-80C1-CE7F4A88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UVP is the</a:t>
            </a:r>
            <a:r>
              <a:rPr lang="en-US" baseline="0" dirty="0" smtClean="0"/>
              <a:t> starting point…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37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unique value proposition (UVP) is a clear (concise) statement that describes the benefit you offer, how you solve your client’s needs and what distinguishes you from the competition.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3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us is a brand.  Marston</a:t>
            </a:r>
            <a:r>
              <a:rPr lang="en-US" baseline="0" dirty="0" smtClean="0"/>
              <a:t>, then, is a family of brands.  Obviously, our individual brands ought to support and magnify the library’s overarching brand.  But that’s hard to do if the library lacks a clearly defined brand.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Think of the library as a professional service firm – a law firm.  What matters to a PSF?  Billable hours…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04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word in my UVP</a:t>
            </a:r>
            <a:r>
              <a:rPr lang="en-US" baseline="0" dirty="0" smtClean="0"/>
              <a:t> is important.  Defining one’s value is HARD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what are the steps to arriving at a UVP?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5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Also known as segmentation…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Focus </a:t>
            </a:r>
            <a:r>
              <a:rPr lang="en-US" baseline="0" dirty="0" smtClean="0"/>
              <a:t>on a single segment of the market.  For example, my focus is PI’s and undergraduates.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LISTEN, LISTEN...  Identify the problem / pain.  Do a thorough job defining/understanding the problem.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Identify niches where there’s no competition.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Resist the urge to build before understanding.  (Field of Dreams)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47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Alignment happens at two levels.  </a:t>
            </a:r>
          </a:p>
          <a:p>
            <a:endParaRPr lang="en-US" dirty="0" smtClean="0"/>
          </a:p>
          <a:p>
            <a:r>
              <a:rPr lang="en-US" dirty="0" smtClean="0"/>
              <a:t>1.</a:t>
            </a:r>
            <a:r>
              <a:rPr lang="en-US" baseline="0" dirty="0" smtClean="0"/>
              <a:t> Your UVP ought to align with what the university deems important.  So what does UF value?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 Only accept client’s whose problem aligns with your UVP.  Refer, Refer, Refer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50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organizations start with the channel</a:t>
            </a:r>
            <a:r>
              <a:rPr lang="en-US" baseline="0" dirty="0" smtClean="0"/>
              <a:t> – the medium through which they communicate.  Everybody’s doing social media, we need to be doing something too!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66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flip the order</a:t>
            </a:r>
            <a:r>
              <a:rPr lang="en-US" baseline="0" dirty="0" smtClean="0"/>
              <a:t> -- </a:t>
            </a:r>
            <a:r>
              <a:rPr lang="en-US" dirty="0" smtClean="0"/>
              <a:t>as presented in the previous slide</a:t>
            </a:r>
            <a:r>
              <a:rPr lang="en-US" baseline="0" dirty="0" smtClean="0"/>
              <a:t> --</a:t>
            </a:r>
            <a:r>
              <a:rPr lang="en-US" dirty="0" smtClean="0"/>
              <a:t> your</a:t>
            </a:r>
            <a:r>
              <a:rPr lang="en-US" baseline="0" dirty="0" smtClean="0"/>
              <a:t> chances of developing clear, high-impact messages drops dramatically.  You become nothing more than noise in </a:t>
            </a:r>
            <a:r>
              <a:rPr lang="en-US" baseline="0" dirty="0" smtClean="0"/>
              <a:t>the competitive landscape.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2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0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1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6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1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6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5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43" y="972457"/>
            <a:ext cx="12003314" cy="159407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The Unique Value Proposition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213553"/>
            <a:ext cx="6629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5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1" y="821578"/>
            <a:ext cx="10515600" cy="4987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5850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4343" y="972457"/>
            <a:ext cx="12003314" cy="1594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smtClean="0"/>
              <a:t>The Unique Value Proposition</a:t>
            </a:r>
            <a:endParaRPr lang="en-US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70" y="3367894"/>
            <a:ext cx="10058400" cy="13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1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97" y="1391914"/>
            <a:ext cx="2659635" cy="4351338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05" y="1391914"/>
            <a:ext cx="2779939" cy="437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9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153"/>
            <a:ext cx="10515600" cy="66428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 </a:t>
            </a:r>
            <a:r>
              <a:rPr lang="en-US" dirty="0">
                <a:latin typeface="+mj-lt"/>
              </a:rPr>
              <a:t>instruct scientists (both aspiring and experienced) in the art of creating research systems that then enable them to tell </a:t>
            </a:r>
            <a:r>
              <a:rPr lang="en-US" i="1" dirty="0">
                <a:latin typeface="+mj-lt"/>
              </a:rPr>
              <a:t>amazing</a:t>
            </a:r>
            <a:r>
              <a:rPr lang="en-US" dirty="0">
                <a:latin typeface="+mj-lt"/>
              </a:rPr>
              <a:t> data stories. In each educational activity, I seek to model data science best-practices to achieve enduring reproducibility.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Key </a:t>
            </a:r>
            <a:r>
              <a:rPr lang="en-US" dirty="0">
                <a:latin typeface="+mj-lt"/>
              </a:rPr>
              <a:t>points: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I’m </a:t>
            </a:r>
            <a:r>
              <a:rPr lang="en-US" dirty="0">
                <a:latin typeface="+mj-lt"/>
              </a:rPr>
              <a:t>about </a:t>
            </a:r>
            <a:r>
              <a:rPr lang="en-US" b="1" dirty="0">
                <a:latin typeface="+mj-lt"/>
              </a:rPr>
              <a:t>integration</a:t>
            </a:r>
            <a:r>
              <a:rPr lang="en-US" dirty="0">
                <a:latin typeface="+mj-lt"/>
              </a:rPr>
              <a:t>, designing research systems that are greater than the sum of their parts.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I’m </a:t>
            </a:r>
            <a:r>
              <a:rPr lang="en-US" dirty="0">
                <a:latin typeface="+mj-lt"/>
              </a:rPr>
              <a:t>about </a:t>
            </a:r>
            <a:r>
              <a:rPr lang="en-US" b="1" dirty="0">
                <a:latin typeface="+mj-lt"/>
              </a:rPr>
              <a:t>reusability, reproducibility, data storytelling,</a:t>
            </a:r>
            <a:r>
              <a:rPr lang="en-US" dirty="0">
                <a:latin typeface="+mj-lt"/>
              </a:rPr>
              <a:t> and </a:t>
            </a:r>
            <a:r>
              <a:rPr lang="en-US" dirty="0" smtClean="0">
                <a:latin typeface="+mj-lt"/>
              </a:rPr>
              <a:t>data science </a:t>
            </a:r>
            <a:r>
              <a:rPr lang="en-US" b="1" dirty="0" smtClean="0">
                <a:latin typeface="+mj-lt"/>
              </a:rPr>
              <a:t>best </a:t>
            </a:r>
            <a:r>
              <a:rPr lang="en-US" b="1" dirty="0">
                <a:latin typeface="+mj-lt"/>
              </a:rPr>
              <a:t>practices.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0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74060" y="699247"/>
            <a:ext cx="10515600" cy="4987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Define your Market</a:t>
            </a:r>
            <a:endParaRPr lang="en-US" sz="7200" dirty="0" smtClean="0">
              <a:latin typeface="+mj-lt"/>
            </a:endParaRPr>
          </a:p>
          <a:p>
            <a:pPr marL="0" indent="0" algn="ctr">
              <a:buNone/>
            </a:pPr>
            <a:endParaRPr lang="en-US" sz="7200" dirty="0" smtClean="0">
              <a:latin typeface="+mj-lt"/>
            </a:endParaRPr>
          </a:p>
          <a:p>
            <a:pPr marL="0" indent="0" algn="ctr">
              <a:buNone/>
            </a:pPr>
            <a:endParaRPr lang="en-US" sz="2400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60" y="3907464"/>
            <a:ext cx="3048000" cy="20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6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060" y="699247"/>
            <a:ext cx="10515600" cy="4987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Identify your Expertise</a:t>
            </a:r>
            <a:endParaRPr lang="en-US" sz="7200" dirty="0" smtClean="0">
              <a:latin typeface="+mj-lt"/>
            </a:endParaRPr>
          </a:p>
          <a:p>
            <a:pPr marL="0" indent="0" algn="ctr">
              <a:buNone/>
            </a:pPr>
            <a:endParaRPr lang="en-US" sz="7200" dirty="0" smtClean="0">
              <a:latin typeface="+mj-lt"/>
            </a:endParaRPr>
          </a:p>
          <a:p>
            <a:pPr marL="0" indent="0" algn="ctr">
              <a:buNone/>
            </a:pPr>
            <a:endParaRPr lang="en-US" sz="2400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110" y="3934199"/>
            <a:ext cx="2857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2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74060" y="699247"/>
            <a:ext cx="10515600" cy="4987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Check Alignment</a:t>
            </a:r>
            <a:endParaRPr lang="en-US" sz="7200" dirty="0" smtClean="0">
              <a:latin typeface="+mj-lt"/>
            </a:endParaRPr>
          </a:p>
          <a:p>
            <a:pPr marL="0" indent="0" algn="ctr">
              <a:buNone/>
            </a:pPr>
            <a:endParaRPr lang="en-US" sz="7200" dirty="0" smtClean="0">
              <a:latin typeface="+mj-lt"/>
            </a:endParaRPr>
          </a:p>
          <a:p>
            <a:pPr marL="0" indent="0" algn="ctr">
              <a:buNone/>
            </a:pPr>
            <a:endParaRPr lang="en-US" sz="2400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003" y="3962989"/>
            <a:ext cx="2885714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45777" y="197224"/>
            <a:ext cx="10515600" cy="44879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Define Value (First) </a:t>
            </a:r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Everything Else</a:t>
            </a:r>
            <a:r>
              <a:rPr lang="en-US" sz="7200" dirty="0" smtClean="0">
                <a:latin typeface="+mj-lt"/>
              </a:rPr>
              <a:t> </a:t>
            </a:r>
            <a:r>
              <a:rPr lang="en-US" sz="7200" dirty="0" smtClean="0">
                <a:latin typeface="+mj-lt"/>
              </a:rPr>
              <a:t>(Second)</a:t>
            </a:r>
          </a:p>
          <a:p>
            <a:pPr marL="0" indent="0" algn="ctr">
              <a:buNone/>
            </a:pPr>
            <a:endParaRPr lang="en-US" sz="7200" dirty="0" smtClean="0">
              <a:latin typeface="+mj-lt"/>
            </a:endParaRPr>
          </a:p>
          <a:p>
            <a:pPr marL="0" indent="0" algn="ctr">
              <a:buNone/>
            </a:pPr>
            <a:endParaRPr lang="en-US" sz="2400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31" y="3880597"/>
            <a:ext cx="2406291" cy="217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1" y="106922"/>
            <a:ext cx="10515600" cy="3545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Message or Noise?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71" y="3652078"/>
            <a:ext cx="2902859" cy="21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0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366</Words>
  <Application>Microsoft Office PowerPoint</Application>
  <PresentationFormat>Widescreen</PresentationFormat>
  <Paragraphs>58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Unique Value Proposition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</dc:title>
  <dc:creator>Maxwell,Daniel</dc:creator>
  <cp:lastModifiedBy>Maxwell,Daniel</cp:lastModifiedBy>
  <cp:revision>36</cp:revision>
  <dcterms:created xsi:type="dcterms:W3CDTF">2018-10-19T14:48:56Z</dcterms:created>
  <dcterms:modified xsi:type="dcterms:W3CDTF">2018-12-11T14:07:17Z</dcterms:modified>
</cp:coreProperties>
</file>