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58" r:id="rId4"/>
    <p:sldId id="257" r:id="rId5"/>
    <p:sldId id="264" r:id="rId6"/>
    <p:sldId id="260" r:id="rId7"/>
    <p:sldId id="266" r:id="rId8"/>
    <p:sldId id="259" r:id="rId9"/>
    <p:sldId id="267" r:id="rId10"/>
    <p:sldId id="268" r:id="rId11"/>
    <p:sldId id="269" r:id="rId12"/>
    <p:sldId id="270" r:id="rId1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75038" autoAdjust="0"/>
  </p:normalViewPr>
  <p:slideViewPr>
    <p:cSldViewPr snapToGrid="0">
      <p:cViewPr varScale="1">
        <p:scale>
          <a:sx n="53" d="100"/>
          <a:sy n="53" d="100"/>
        </p:scale>
        <p:origin x="72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CEFB624-EE5A-446C-BE85-325B43E80582}" type="datetimeFigureOut">
              <a:rPr lang="en-US" smtClean="0"/>
              <a:t>11/18/2017</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15D44821-34FA-4664-B8AC-B14D02BB93AF}" type="slidenum">
              <a:rPr lang="en-US" smtClean="0"/>
              <a:t>‹#›</a:t>
            </a:fld>
            <a:endParaRPr lang="en-US"/>
          </a:p>
        </p:txBody>
      </p:sp>
    </p:spTree>
    <p:extLst>
      <p:ext uri="{BB962C8B-B14F-4D97-AF65-F5344CB8AC3E}">
        <p14:creationId xmlns:p14="http://schemas.microsoft.com/office/powerpoint/2010/main" val="80820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1</a:t>
            </a:fld>
            <a:endParaRPr lang="en-US"/>
          </a:p>
        </p:txBody>
      </p:sp>
    </p:spTree>
    <p:extLst>
      <p:ext uri="{BB962C8B-B14F-4D97-AF65-F5344CB8AC3E}">
        <p14:creationId xmlns:p14="http://schemas.microsoft.com/office/powerpoint/2010/main" val="4241566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10</a:t>
            </a:fld>
            <a:endParaRPr lang="en-US"/>
          </a:p>
        </p:txBody>
      </p:sp>
    </p:spTree>
    <p:extLst>
      <p:ext uri="{BB962C8B-B14F-4D97-AF65-F5344CB8AC3E}">
        <p14:creationId xmlns:p14="http://schemas.microsoft.com/office/powerpoint/2010/main" val="305983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11</a:t>
            </a:fld>
            <a:endParaRPr lang="en-US"/>
          </a:p>
        </p:txBody>
      </p:sp>
    </p:spTree>
    <p:extLst>
      <p:ext uri="{BB962C8B-B14F-4D97-AF65-F5344CB8AC3E}">
        <p14:creationId xmlns:p14="http://schemas.microsoft.com/office/powerpoint/2010/main" val="334491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12</a:t>
            </a:fld>
            <a:endParaRPr lang="en-US"/>
          </a:p>
        </p:txBody>
      </p:sp>
    </p:spTree>
    <p:extLst>
      <p:ext uri="{BB962C8B-B14F-4D97-AF65-F5344CB8AC3E}">
        <p14:creationId xmlns:p14="http://schemas.microsoft.com/office/powerpoint/2010/main" val="154334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a:t>
            </a:r>
            <a:r>
              <a:rPr lang="en-US" baseline="0" dirty="0" smtClean="0"/>
              <a:t> to start this short presentation by asking a simple question.  W</a:t>
            </a:r>
            <a:r>
              <a:rPr lang="en-US" dirty="0" smtClean="0"/>
              <a:t>hy should we even consider SQL and relational database systems</a:t>
            </a:r>
            <a:r>
              <a:rPr lang="en-US" baseline="0" dirty="0" smtClean="0"/>
              <a:t>?  Isn’t this a dated (30+ year old) technology, developed in the 1970’s?</a:t>
            </a:r>
          </a:p>
          <a:p>
            <a:endParaRPr lang="en-US" dirty="0" smtClean="0"/>
          </a:p>
          <a:p>
            <a:r>
              <a:rPr lang="en-US" dirty="0" smtClean="0"/>
              <a:t>Obviously – on </a:t>
            </a:r>
            <a:r>
              <a:rPr lang="en-US" baseline="0" dirty="0" smtClean="0"/>
              <a:t>small projects – you may not need to consider a relational database and SQL as you can store all of your data in a single .csv or Excel file.  But sometimes the number of datasets increases and/or the volume of data -- once a trickle -- now becomes a raging river.  When this happens, you need tools (SQL &amp; RDBMS) to tame the Complexity Monster.</a:t>
            </a:r>
          </a:p>
          <a:p>
            <a:endParaRPr lang="en-US" baseline="0" dirty="0" smtClean="0"/>
          </a:p>
          <a:p>
            <a:r>
              <a:rPr lang="en-US" baseline="0" dirty="0" smtClean="0"/>
              <a:t>Okay -- I get it.  Many of you have never met the Complexity Monster.  Or maybe you still view him as a cute and cuddly creature – easily tamed and mastered.  Maybe like the image here on the screen.  But trust me, complexity can quickly go from cute to ugly, and the information provided in this session will be useful when you encounter this beast.  Because when things do get ugly, you’re going to need a research SYSTEM.</a:t>
            </a:r>
          </a:p>
        </p:txBody>
      </p:sp>
      <p:sp>
        <p:nvSpPr>
          <p:cNvPr id="4" name="Slide Number Placeholder 3"/>
          <p:cNvSpPr>
            <a:spLocks noGrp="1"/>
          </p:cNvSpPr>
          <p:nvPr>
            <p:ph type="sldNum" sz="quarter" idx="10"/>
          </p:nvPr>
        </p:nvSpPr>
        <p:spPr/>
        <p:txBody>
          <a:bodyPr/>
          <a:lstStyle/>
          <a:p>
            <a:fld id="{15D44821-34FA-4664-B8AC-B14D02BB93AF}" type="slidenum">
              <a:rPr lang="en-US" smtClean="0"/>
              <a:t>2</a:t>
            </a:fld>
            <a:endParaRPr lang="en-US"/>
          </a:p>
        </p:txBody>
      </p:sp>
    </p:spTree>
    <p:extLst>
      <p:ext uri="{BB962C8B-B14F-4D97-AF65-F5344CB8AC3E}">
        <p14:creationId xmlns:p14="http://schemas.microsoft.com/office/powerpoint/2010/main" val="757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schemeClr val="accent5">
                    <a:lumMod val="50000"/>
                  </a:schemeClr>
                </a:solidFill>
              </a:rPr>
              <a:t>Now when a research project is small, you can move directly from data to analysis.  You can begin writing R or Python code right away.  Of course, this assumes that your dataset is simple and unrelated to any other data.  But as things become more complex, you must shift your focus.  Now the task is to design a research </a:t>
            </a:r>
            <a:r>
              <a:rPr lang="en-US" u="sng" dirty="0">
                <a:solidFill>
                  <a:schemeClr val="accent5">
                    <a:lumMod val="50000"/>
                  </a:schemeClr>
                </a:solidFill>
              </a:rPr>
              <a:t>system</a:t>
            </a:r>
            <a:r>
              <a:rPr lang="en-US" dirty="0">
                <a:solidFill>
                  <a:schemeClr val="accent5">
                    <a:lumMod val="50000"/>
                  </a:schemeClr>
                </a:solidFill>
              </a:rPr>
              <a:t> that supports a specific line of inquiry. </a:t>
            </a:r>
          </a:p>
          <a:p>
            <a:pPr defTabSz="933237">
              <a:defRPr/>
            </a:pPr>
            <a:endParaRPr lang="en-US" dirty="0">
              <a:solidFill>
                <a:schemeClr val="accent5">
                  <a:lumMod val="50000"/>
                </a:schemeClr>
              </a:solidFill>
            </a:endParaRPr>
          </a:p>
          <a:p>
            <a:pPr defTabSz="933237">
              <a:defRPr/>
            </a:pPr>
            <a:r>
              <a:rPr lang="en-US" dirty="0">
                <a:solidFill>
                  <a:schemeClr val="accent5">
                    <a:lumMod val="50000"/>
                  </a:schemeClr>
                </a:solidFill>
              </a:rPr>
              <a:t>Instead of discussing the system, we usually start with the tools.  We learn about each of the tools in isolation.  A system perspective, on the other hand, helps you see how the tools work together.  My goal here is to put the pieces together so you see the bigger picture.</a:t>
            </a:r>
          </a:p>
          <a:p>
            <a:pPr defTabSz="933237">
              <a:defRPr/>
            </a:pPr>
            <a:endParaRPr lang="en-US" dirty="0">
              <a:solidFill>
                <a:schemeClr val="accent5">
                  <a:lumMod val="50000"/>
                </a:schemeClr>
              </a:solidFill>
            </a:endParaRPr>
          </a:p>
          <a:p>
            <a:pPr defTabSz="933237">
              <a:defRPr/>
            </a:pPr>
            <a:r>
              <a:rPr lang="en-US" dirty="0">
                <a:solidFill>
                  <a:schemeClr val="accent5">
                    <a:lumMod val="50000"/>
                  </a:schemeClr>
                </a:solidFill>
              </a:rPr>
              <a:t>As pictured here, a simple system is much different from a complex one.  So what are the basic elements of a research system?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3</a:t>
            </a:fld>
            <a:endParaRPr lang="en-US"/>
          </a:p>
        </p:txBody>
      </p:sp>
    </p:spTree>
    <p:extLst>
      <p:ext uri="{BB962C8B-B14F-4D97-AF65-F5344CB8AC3E}">
        <p14:creationId xmlns:p14="http://schemas.microsoft.com/office/powerpoint/2010/main" val="74099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response to</a:t>
            </a:r>
            <a:r>
              <a:rPr lang="en-US" baseline="0" dirty="0" smtClean="0"/>
              <a:t> that last question, I offer you the cake metaphor.  Let’s take a quick look at each component…</a:t>
            </a:r>
          </a:p>
          <a:p>
            <a:endParaRPr lang="en-US" dirty="0" smtClean="0"/>
          </a:p>
          <a:p>
            <a:r>
              <a:rPr lang="en-US" dirty="0" smtClean="0"/>
              <a:t>Version control allows you to safely modify and enhance</a:t>
            </a:r>
            <a:r>
              <a:rPr lang="en-US" baseline="0" dirty="0" smtClean="0"/>
              <a:t> the cake’s recipe – the code and design documents that define the ingredients in your research cake.  </a:t>
            </a:r>
            <a:r>
              <a:rPr lang="en-US" dirty="0" smtClean="0"/>
              <a:t>The cake is</a:t>
            </a:r>
            <a:r>
              <a:rPr lang="en-US" baseline="0" dirty="0" smtClean="0"/>
              <a:t> the data and RDBMS that allows you to manage it.  </a:t>
            </a:r>
            <a:r>
              <a:rPr lang="en-US" dirty="0" smtClean="0"/>
              <a:t>The icing is the analytical tools (R, Python, Tableau, Shell Scripts) used</a:t>
            </a:r>
            <a:r>
              <a:rPr lang="en-US" baseline="0" dirty="0" smtClean="0"/>
              <a:t> to visualize and understand your data. </a:t>
            </a:r>
          </a:p>
          <a:p>
            <a:endParaRPr lang="en-US" baseline="0" dirty="0" smtClean="0"/>
          </a:p>
          <a:p>
            <a:r>
              <a:rPr lang="en-US" baseline="0" dirty="0" smtClean="0"/>
              <a:t>Best practice suggests that you keep your data separate from the analysis.</a:t>
            </a:r>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4</a:t>
            </a:fld>
            <a:endParaRPr lang="en-US"/>
          </a:p>
        </p:txBody>
      </p:sp>
    </p:spTree>
    <p:extLst>
      <p:ext uri="{BB962C8B-B14F-4D97-AF65-F5344CB8AC3E}">
        <p14:creationId xmlns:p14="http://schemas.microsoft.com/office/powerpoint/2010/main" val="355908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our cake metaphor in mind, let’s look briefly at the relational design process.  The requirements gathering part of this process creates design documents that then become a part of your research system recipe.  </a:t>
            </a:r>
            <a:r>
              <a:rPr lang="en-US" dirty="0" smtClean="0"/>
              <a:t>The SQL</a:t>
            </a:r>
            <a:r>
              <a:rPr lang="en-US" baseline="0" dirty="0" smtClean="0"/>
              <a:t> Ecology lesson mentions design in passing, but this is IMPORTANT, particularly for larger systems.  Indeed, I’m presently taking a client (Bill Pine) through this process.  </a:t>
            </a:r>
          </a:p>
        </p:txBody>
      </p:sp>
      <p:sp>
        <p:nvSpPr>
          <p:cNvPr id="4" name="Slide Number Placeholder 3"/>
          <p:cNvSpPr>
            <a:spLocks noGrp="1"/>
          </p:cNvSpPr>
          <p:nvPr>
            <p:ph type="sldNum" sz="quarter" idx="10"/>
          </p:nvPr>
        </p:nvSpPr>
        <p:spPr/>
        <p:txBody>
          <a:bodyPr/>
          <a:lstStyle/>
          <a:p>
            <a:fld id="{15D44821-34FA-4664-B8AC-B14D02BB93AF}" type="slidenum">
              <a:rPr lang="en-US" smtClean="0"/>
              <a:t>5</a:t>
            </a:fld>
            <a:endParaRPr lang="en-US"/>
          </a:p>
        </p:txBody>
      </p:sp>
    </p:spTree>
    <p:extLst>
      <p:ext uri="{BB962C8B-B14F-4D97-AF65-F5344CB8AC3E}">
        <p14:creationId xmlns:p14="http://schemas.microsoft.com/office/powerpoint/2010/main" val="193428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bother with a formal design process?</a:t>
            </a:r>
          </a:p>
          <a:p>
            <a:endParaRPr lang="en-US" dirty="0" smtClean="0"/>
          </a:p>
          <a:p>
            <a:r>
              <a:rPr lang="en-US" dirty="0" smtClean="0"/>
              <a:t>Well – like concrete – code </a:t>
            </a:r>
            <a:r>
              <a:rPr lang="en-US" baseline="0" dirty="0" smtClean="0"/>
              <a:t>cures quickly, making modifications expensive after it has set.  Keep in mind that it is always cheaper and easier to fix a flaw at the design stage rather than after the system has been partially or fully developed.  All that to say, you need to understand the problem before developing a solution.</a:t>
            </a:r>
          </a:p>
          <a:p>
            <a:endParaRPr lang="en-US" baseline="0" dirty="0" smtClean="0"/>
          </a:p>
          <a:p>
            <a:r>
              <a:rPr lang="en-US" baseline="0" dirty="0" smtClean="0"/>
              <a:t>Dr. Clay Shepherd – one of my mentors – used to say, “The first to code is always the last to finish…”  This is true because refactoring code (busting up the concrete after it has set) is difficult and time consuming. </a:t>
            </a:r>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6</a:t>
            </a:fld>
            <a:endParaRPr lang="en-US"/>
          </a:p>
        </p:txBody>
      </p:sp>
    </p:spTree>
    <p:extLst>
      <p:ext uri="{BB962C8B-B14F-4D97-AF65-F5344CB8AC3E}">
        <p14:creationId xmlns:p14="http://schemas.microsoft.com/office/powerpoint/2010/main" val="1163805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D44821-34FA-4664-B8AC-B14D02BB93AF}" type="slidenum">
              <a:rPr lang="en-US" smtClean="0"/>
              <a:t>7</a:t>
            </a:fld>
            <a:endParaRPr lang="en-US"/>
          </a:p>
        </p:txBody>
      </p:sp>
    </p:spTree>
    <p:extLst>
      <p:ext uri="{BB962C8B-B14F-4D97-AF65-F5344CB8AC3E}">
        <p14:creationId xmlns:p14="http://schemas.microsoft.com/office/powerpoint/2010/main" val="2540564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relational database stores data in relations made up of records with fields.  In this picture, I provide both the formal mathematical terminology as well as the colloquial terms.</a:t>
            </a:r>
          </a:p>
          <a:p>
            <a:endParaRPr lang="en-US" dirty="0"/>
          </a:p>
          <a:p>
            <a:r>
              <a:rPr lang="en-US" dirty="0"/>
              <a:t>The relations are usually represented as tables; each record is usually shown as a row, and the fields as columns. In most cases, each record will have a unique identifier, called a key, which is stored as one of its fields. Records may also contain keys that refer to records in other tables, which enables us to combine information from two or more sources.</a:t>
            </a:r>
          </a:p>
        </p:txBody>
      </p:sp>
      <p:sp>
        <p:nvSpPr>
          <p:cNvPr id="4" name="Slide Number Placeholder 3"/>
          <p:cNvSpPr>
            <a:spLocks noGrp="1"/>
          </p:cNvSpPr>
          <p:nvPr>
            <p:ph type="sldNum" sz="quarter" idx="10"/>
          </p:nvPr>
        </p:nvSpPr>
        <p:spPr/>
        <p:txBody>
          <a:bodyPr/>
          <a:lstStyle/>
          <a:p>
            <a:fld id="{15D44821-34FA-4664-B8AC-B14D02BB93AF}" type="slidenum">
              <a:rPr lang="en-US" smtClean="0"/>
              <a:t>8</a:t>
            </a:fld>
            <a:endParaRPr lang="en-US"/>
          </a:p>
        </p:txBody>
      </p:sp>
    </p:spTree>
    <p:extLst>
      <p:ext uri="{BB962C8B-B14F-4D97-AF65-F5344CB8AC3E}">
        <p14:creationId xmlns:p14="http://schemas.microsoft.com/office/powerpoint/2010/main" val="311131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D44821-34FA-4664-B8AC-B14D02BB93AF}" type="slidenum">
              <a:rPr lang="en-US" smtClean="0"/>
              <a:t>9</a:t>
            </a:fld>
            <a:endParaRPr lang="en-US"/>
          </a:p>
        </p:txBody>
      </p:sp>
    </p:spTree>
    <p:extLst>
      <p:ext uri="{BB962C8B-B14F-4D97-AF65-F5344CB8AC3E}">
        <p14:creationId xmlns:p14="http://schemas.microsoft.com/office/powerpoint/2010/main" val="236796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9408A4-60F1-4B3E-BFDB-8F0AF406A081}"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162100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408A4-60F1-4B3E-BFDB-8F0AF406A081}"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33120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408A4-60F1-4B3E-BFDB-8F0AF406A081}"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252215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9408A4-60F1-4B3E-BFDB-8F0AF406A081}"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231467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9408A4-60F1-4B3E-BFDB-8F0AF406A081}"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6443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9408A4-60F1-4B3E-BFDB-8F0AF406A081}"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329565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9408A4-60F1-4B3E-BFDB-8F0AF406A081}" type="datetimeFigureOut">
              <a:rPr lang="en-US" smtClean="0"/>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394533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9408A4-60F1-4B3E-BFDB-8F0AF406A081}"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341507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408A4-60F1-4B3E-BFDB-8F0AF406A081}" type="datetimeFigureOut">
              <a:rPr lang="en-US" smtClean="0"/>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213311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408A4-60F1-4B3E-BFDB-8F0AF406A081}"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52464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408A4-60F1-4B3E-BFDB-8F0AF406A081}"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9B03-4071-49BF-92ED-7E85B09A992F}" type="slidenum">
              <a:rPr lang="en-US" smtClean="0"/>
              <a:t>‹#›</a:t>
            </a:fld>
            <a:endParaRPr lang="en-US"/>
          </a:p>
        </p:txBody>
      </p:sp>
    </p:spTree>
    <p:extLst>
      <p:ext uri="{BB962C8B-B14F-4D97-AF65-F5344CB8AC3E}">
        <p14:creationId xmlns:p14="http://schemas.microsoft.com/office/powerpoint/2010/main" val="298838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408A4-60F1-4B3E-BFDB-8F0AF406A081}" type="datetimeFigureOut">
              <a:rPr lang="en-US" smtClean="0"/>
              <a:t>11/18/2017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B9B03-4071-49BF-92ED-7E85B09A992F}" type="slidenum">
              <a:rPr lang="en-US" smtClean="0"/>
              <a:t>‹#›</a:t>
            </a:fld>
            <a:endParaRPr lang="en-US"/>
          </a:p>
        </p:txBody>
      </p:sp>
    </p:spTree>
    <p:extLst>
      <p:ext uri="{BB962C8B-B14F-4D97-AF65-F5344CB8AC3E}">
        <p14:creationId xmlns:p14="http://schemas.microsoft.com/office/powerpoint/2010/main" val="342768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&amp; Research Systems</a:t>
            </a:r>
            <a:endParaRPr lang="en-US" dirty="0"/>
          </a:p>
        </p:txBody>
      </p:sp>
      <p:sp>
        <p:nvSpPr>
          <p:cNvPr id="3" name="Subtitle 2"/>
          <p:cNvSpPr>
            <a:spLocks noGrp="1"/>
          </p:cNvSpPr>
          <p:nvPr>
            <p:ph type="subTitle" idx="1"/>
          </p:nvPr>
        </p:nvSpPr>
        <p:spPr>
          <a:xfrm>
            <a:off x="1524000" y="3602038"/>
            <a:ext cx="9144000" cy="667620"/>
          </a:xfrm>
        </p:spPr>
        <p:txBody>
          <a:bodyPr/>
          <a:lstStyle/>
          <a:p>
            <a:r>
              <a:rPr lang="en-US" dirty="0" smtClean="0"/>
              <a:t>Taming the Complexity Monsters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655" y="4476134"/>
            <a:ext cx="1082674" cy="108267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1903" y="4476134"/>
            <a:ext cx="1531722" cy="10826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3303" y="4476133"/>
            <a:ext cx="1074020" cy="107402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15873" y="4462870"/>
            <a:ext cx="1173459" cy="1087283"/>
          </a:xfrm>
          <a:prstGeom prst="rect">
            <a:avLst/>
          </a:prstGeom>
        </p:spPr>
      </p:pic>
    </p:spTree>
    <p:extLst>
      <p:ext uri="{BB962C8B-B14F-4D97-AF65-F5344CB8AC3E}">
        <p14:creationId xmlns:p14="http://schemas.microsoft.com/office/powerpoint/2010/main" val="405548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326" y="0"/>
            <a:ext cx="4141347" cy="6858000"/>
          </a:xfrm>
          <a:prstGeom prst="rect">
            <a:avLst/>
          </a:prstGeom>
        </p:spPr>
      </p:pic>
      <p:sp>
        <p:nvSpPr>
          <p:cNvPr id="4" name="Rectangle 3"/>
          <p:cNvSpPr/>
          <p:nvPr/>
        </p:nvSpPr>
        <p:spPr>
          <a:xfrm>
            <a:off x="8185261" y="6577934"/>
            <a:ext cx="4004814" cy="276999"/>
          </a:xfrm>
          <a:prstGeom prst="rect">
            <a:avLst/>
          </a:prstGeom>
        </p:spPr>
        <p:txBody>
          <a:bodyPr wrap="none">
            <a:spAutoFit/>
          </a:bodyPr>
          <a:lstStyle/>
          <a:p>
            <a:r>
              <a:rPr lang="en-US" sz="1200" dirty="0"/>
              <a:t>http://www.diffen.com/difference/Inner_Join_vs_Outer_Join</a:t>
            </a:r>
          </a:p>
        </p:txBody>
      </p:sp>
    </p:spTree>
    <p:extLst>
      <p:ext uri="{BB962C8B-B14F-4D97-AF65-F5344CB8AC3E}">
        <p14:creationId xmlns:p14="http://schemas.microsoft.com/office/powerpoint/2010/main" val="210560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326" y="0"/>
            <a:ext cx="4141347" cy="6858000"/>
          </a:xfrm>
          <a:prstGeom prst="rect">
            <a:avLst/>
          </a:prstGeom>
        </p:spPr>
      </p:pic>
      <p:sp>
        <p:nvSpPr>
          <p:cNvPr id="5" name="Rectangle 4"/>
          <p:cNvSpPr/>
          <p:nvPr/>
        </p:nvSpPr>
        <p:spPr>
          <a:xfrm>
            <a:off x="8185261" y="6577934"/>
            <a:ext cx="4004814" cy="276999"/>
          </a:xfrm>
          <a:prstGeom prst="rect">
            <a:avLst/>
          </a:prstGeom>
        </p:spPr>
        <p:txBody>
          <a:bodyPr wrap="none">
            <a:spAutoFit/>
          </a:bodyPr>
          <a:lstStyle/>
          <a:p>
            <a:r>
              <a:rPr lang="en-US" sz="1200" dirty="0"/>
              <a:t>http://www.diffen.com/difference/Inner_Join_vs_Outer_Join</a:t>
            </a:r>
          </a:p>
        </p:txBody>
      </p:sp>
    </p:spTree>
    <p:extLst>
      <p:ext uri="{BB962C8B-B14F-4D97-AF65-F5344CB8AC3E}">
        <p14:creationId xmlns:p14="http://schemas.microsoft.com/office/powerpoint/2010/main" val="312380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243" y="0"/>
            <a:ext cx="3957514" cy="6858000"/>
          </a:xfrm>
          <a:prstGeom prst="rect">
            <a:avLst/>
          </a:prstGeom>
        </p:spPr>
      </p:pic>
      <p:sp>
        <p:nvSpPr>
          <p:cNvPr id="4" name="Rectangle 3"/>
          <p:cNvSpPr/>
          <p:nvPr/>
        </p:nvSpPr>
        <p:spPr>
          <a:xfrm>
            <a:off x="8185261" y="6577934"/>
            <a:ext cx="4004814" cy="276999"/>
          </a:xfrm>
          <a:prstGeom prst="rect">
            <a:avLst/>
          </a:prstGeom>
        </p:spPr>
        <p:txBody>
          <a:bodyPr wrap="none">
            <a:spAutoFit/>
          </a:bodyPr>
          <a:lstStyle/>
          <a:p>
            <a:r>
              <a:rPr lang="en-US" sz="1200" dirty="0"/>
              <a:t>http://www.diffen.com/difference/Inner_Join_vs_Outer_Join</a:t>
            </a:r>
          </a:p>
        </p:txBody>
      </p:sp>
    </p:spTree>
    <p:extLst>
      <p:ext uri="{BB962C8B-B14F-4D97-AF65-F5344CB8AC3E}">
        <p14:creationId xmlns:p14="http://schemas.microsoft.com/office/powerpoint/2010/main" val="205083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SQL &amp; Relational Databases?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847" y="2445928"/>
            <a:ext cx="2961814" cy="2961814"/>
          </a:xfrm>
          <a:prstGeom prst="rect">
            <a:avLst/>
          </a:prstGeom>
        </p:spPr>
      </p:pic>
    </p:spTree>
    <p:extLst>
      <p:ext uri="{BB962C8B-B14F-4D97-AF65-F5344CB8AC3E}">
        <p14:creationId xmlns:p14="http://schemas.microsoft.com/office/powerpoint/2010/main" val="123236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Complexity, and Systems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171" y="2690656"/>
            <a:ext cx="4956507" cy="1873967"/>
          </a:xfrm>
          <a:prstGeom prst="rect">
            <a:avLst/>
          </a:prstGeom>
        </p:spPr>
      </p:pic>
    </p:spTree>
    <p:extLst>
      <p:ext uri="{BB962C8B-B14F-4D97-AF65-F5344CB8AC3E}">
        <p14:creationId xmlns:p14="http://schemas.microsoft.com/office/powerpoint/2010/main" val="425268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Cake Metaphor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26078" y="2318213"/>
            <a:ext cx="2774447" cy="3919749"/>
          </a:xfrm>
        </p:spPr>
      </p:pic>
      <p:sp>
        <p:nvSpPr>
          <p:cNvPr id="5" name="TextBox 4"/>
          <p:cNvSpPr txBox="1"/>
          <p:nvPr/>
        </p:nvSpPr>
        <p:spPr>
          <a:xfrm>
            <a:off x="9352365" y="3607496"/>
            <a:ext cx="1515651" cy="369332"/>
          </a:xfrm>
          <a:prstGeom prst="rect">
            <a:avLst/>
          </a:prstGeom>
          <a:noFill/>
        </p:spPr>
        <p:txBody>
          <a:bodyPr wrap="square" rtlCol="0">
            <a:spAutoFit/>
          </a:bodyPr>
          <a:lstStyle/>
          <a:p>
            <a:r>
              <a:rPr lang="en-US" dirty="0" smtClean="0">
                <a:latin typeface="+mj-lt"/>
              </a:rPr>
              <a:t>Cake / Data</a:t>
            </a:r>
            <a:endParaRPr lang="en-US" dirty="0">
              <a:latin typeface="+mj-lt"/>
            </a:endParaRPr>
          </a:p>
        </p:txBody>
      </p:sp>
      <p:sp>
        <p:nvSpPr>
          <p:cNvPr id="6" name="TextBox 5"/>
          <p:cNvSpPr txBox="1"/>
          <p:nvPr/>
        </p:nvSpPr>
        <p:spPr>
          <a:xfrm>
            <a:off x="9373643" y="2444666"/>
            <a:ext cx="1488511" cy="369332"/>
          </a:xfrm>
          <a:prstGeom prst="rect">
            <a:avLst/>
          </a:prstGeom>
          <a:noFill/>
        </p:spPr>
        <p:txBody>
          <a:bodyPr wrap="square" rtlCol="0">
            <a:spAutoFit/>
          </a:bodyPr>
          <a:lstStyle/>
          <a:p>
            <a:r>
              <a:rPr lang="en-US" dirty="0" smtClean="0">
                <a:latin typeface="+mj-lt"/>
              </a:rPr>
              <a:t>Icing / Tools</a:t>
            </a:r>
            <a:endParaRPr lang="en-US" dirty="0">
              <a:latin typeface="+mj-lt"/>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8861" y="2154477"/>
            <a:ext cx="1446210" cy="2173266"/>
          </a:xfrm>
          <a:prstGeom prst="rect">
            <a:avLst/>
          </a:prstGeom>
        </p:spPr>
      </p:pic>
      <p:sp>
        <p:nvSpPr>
          <p:cNvPr id="19" name="TextBox 18"/>
          <p:cNvSpPr txBox="1"/>
          <p:nvPr/>
        </p:nvSpPr>
        <p:spPr>
          <a:xfrm>
            <a:off x="1148235" y="4455089"/>
            <a:ext cx="2584522" cy="369332"/>
          </a:xfrm>
          <a:prstGeom prst="rect">
            <a:avLst/>
          </a:prstGeom>
          <a:noFill/>
        </p:spPr>
        <p:txBody>
          <a:bodyPr wrap="square" rtlCol="0">
            <a:spAutoFit/>
          </a:bodyPr>
          <a:lstStyle/>
          <a:p>
            <a:pPr algn="ctr"/>
            <a:r>
              <a:rPr lang="en-US" dirty="0" smtClean="0">
                <a:latin typeface="+mj-lt"/>
              </a:rPr>
              <a:t>Recipe / Version Control</a:t>
            </a:r>
            <a:endParaRPr lang="en-US" dirty="0">
              <a:latin typeface="+mj-lt"/>
            </a:endParaRPr>
          </a:p>
        </p:txBody>
      </p:sp>
    </p:spTree>
    <p:extLst>
      <p:ext uri="{BB962C8B-B14F-4D97-AF65-F5344CB8AC3E}">
        <p14:creationId xmlns:p14="http://schemas.microsoft.com/office/powerpoint/2010/main" val="322764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Process: A Recipe for Success</a:t>
            </a:r>
            <a:endParaRPr lang="en-US" dirty="0"/>
          </a:p>
        </p:txBody>
      </p:sp>
      <p:sp>
        <p:nvSpPr>
          <p:cNvPr id="4" name="Rectangle 3"/>
          <p:cNvSpPr/>
          <p:nvPr/>
        </p:nvSpPr>
        <p:spPr>
          <a:xfrm>
            <a:off x="839446" y="2156985"/>
            <a:ext cx="1793149" cy="511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Version Control</a:t>
            </a:r>
            <a:endParaRPr lang="en-US" dirty="0">
              <a:solidFill>
                <a:schemeClr val="tx1"/>
              </a:solidFill>
            </a:endParaRPr>
          </a:p>
        </p:txBody>
      </p:sp>
      <p:sp>
        <p:nvSpPr>
          <p:cNvPr id="5" name="Rectangle 4"/>
          <p:cNvSpPr/>
          <p:nvPr/>
        </p:nvSpPr>
        <p:spPr>
          <a:xfrm>
            <a:off x="2614168" y="2889940"/>
            <a:ext cx="1793149" cy="511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Logical Model</a:t>
            </a:r>
            <a:endParaRPr lang="en-US" dirty="0">
              <a:solidFill>
                <a:schemeClr val="tx1"/>
              </a:solidFill>
            </a:endParaRPr>
          </a:p>
        </p:txBody>
      </p:sp>
      <p:sp>
        <p:nvSpPr>
          <p:cNvPr id="6" name="Rectangle 5"/>
          <p:cNvSpPr/>
          <p:nvPr/>
        </p:nvSpPr>
        <p:spPr>
          <a:xfrm>
            <a:off x="4411015" y="3622895"/>
            <a:ext cx="1793149" cy="511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Physical Model</a:t>
            </a:r>
            <a:endParaRPr lang="en-US" dirty="0">
              <a:solidFill>
                <a:schemeClr val="tx1"/>
              </a:solidFill>
            </a:endParaRPr>
          </a:p>
        </p:txBody>
      </p:sp>
      <p:sp>
        <p:nvSpPr>
          <p:cNvPr id="7" name="Rectangle 6"/>
          <p:cNvSpPr/>
          <p:nvPr/>
        </p:nvSpPr>
        <p:spPr>
          <a:xfrm>
            <a:off x="6183267" y="4363224"/>
            <a:ext cx="1793149" cy="511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Workflows</a:t>
            </a:r>
            <a:endParaRPr lang="en-US" dirty="0">
              <a:solidFill>
                <a:schemeClr val="tx1"/>
              </a:solidFill>
            </a:endParaRPr>
          </a:p>
        </p:txBody>
      </p:sp>
      <p:sp>
        <p:nvSpPr>
          <p:cNvPr id="8" name="Rectangle 7"/>
          <p:cNvSpPr/>
          <p:nvPr/>
        </p:nvSpPr>
        <p:spPr>
          <a:xfrm>
            <a:off x="7980118" y="5103553"/>
            <a:ext cx="1793149" cy="511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 Prototype</a:t>
            </a:r>
            <a:endParaRPr lang="en-US" dirty="0">
              <a:solidFill>
                <a:schemeClr val="tx1"/>
              </a:solidFill>
            </a:endParaRPr>
          </a:p>
        </p:txBody>
      </p:sp>
      <p:sp>
        <p:nvSpPr>
          <p:cNvPr id="17" name="Rectangle 16"/>
          <p:cNvSpPr/>
          <p:nvPr/>
        </p:nvSpPr>
        <p:spPr>
          <a:xfrm>
            <a:off x="9754844" y="5851256"/>
            <a:ext cx="1793149" cy="511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Development</a:t>
            </a:r>
            <a:endParaRPr lang="en-US" dirty="0">
              <a:solidFill>
                <a:schemeClr val="tx1"/>
              </a:solidFill>
            </a:endParaRPr>
          </a:p>
        </p:txBody>
      </p:sp>
      <p:cxnSp>
        <p:nvCxnSpPr>
          <p:cNvPr id="39" name="Elbow Connector 38"/>
          <p:cNvCxnSpPr>
            <a:stCxn id="5" idx="2"/>
            <a:endCxn id="6" idx="1"/>
          </p:cNvCxnSpPr>
          <p:nvPr/>
        </p:nvCxnSpPr>
        <p:spPr>
          <a:xfrm rot="16200000" flipH="1">
            <a:off x="3722202" y="3189681"/>
            <a:ext cx="477355" cy="900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4" idx="2"/>
            <a:endCxn id="5" idx="1"/>
          </p:cNvCxnSpPr>
          <p:nvPr/>
        </p:nvCxnSpPr>
        <p:spPr>
          <a:xfrm rot="16200000" flipH="1">
            <a:off x="1936417" y="2467788"/>
            <a:ext cx="477355" cy="8781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6" idx="2"/>
            <a:endCxn id="7" idx="1"/>
          </p:cNvCxnSpPr>
          <p:nvPr/>
        </p:nvCxnSpPr>
        <p:spPr>
          <a:xfrm rot="16200000" flipH="1">
            <a:off x="5503064" y="3938620"/>
            <a:ext cx="484729" cy="875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7" idx="2"/>
            <a:endCxn id="8" idx="1"/>
          </p:cNvCxnSpPr>
          <p:nvPr/>
        </p:nvCxnSpPr>
        <p:spPr>
          <a:xfrm rot="16200000" flipH="1">
            <a:off x="7287616" y="4666650"/>
            <a:ext cx="484729" cy="9002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8" idx="2"/>
            <a:endCxn id="17" idx="1"/>
          </p:cNvCxnSpPr>
          <p:nvPr/>
        </p:nvCxnSpPr>
        <p:spPr>
          <a:xfrm rot="16200000" flipH="1">
            <a:off x="9069717" y="5421728"/>
            <a:ext cx="492103" cy="878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138400" y="2786400"/>
            <a:ext cx="8114400" cy="2952000"/>
          </a:xfrm>
          <a:prstGeom prst="rect">
            <a:avLst/>
          </a:prstGeom>
          <a:noFill/>
          <a:ln>
            <a:solidFill>
              <a:schemeClr val="accent5">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820000" y="2628000"/>
            <a:ext cx="1252800" cy="307777"/>
          </a:xfrm>
          <a:prstGeom prst="rect">
            <a:avLst/>
          </a:prstGeom>
          <a:solidFill>
            <a:schemeClr val="bg1"/>
          </a:solidFill>
        </p:spPr>
        <p:txBody>
          <a:bodyPr wrap="square" rtlCol="0">
            <a:spAutoFit/>
          </a:bodyPr>
          <a:lstStyle/>
          <a:p>
            <a:r>
              <a:rPr lang="en-US" sz="1400" dirty="0" smtClean="0">
                <a:solidFill>
                  <a:schemeClr val="accent1">
                    <a:lumMod val="50000"/>
                  </a:schemeClr>
                </a:solidFill>
                <a:latin typeface="+mj-lt"/>
              </a:rPr>
              <a:t>Requirements</a:t>
            </a:r>
            <a:endParaRPr lang="en-US" sz="1400" dirty="0">
              <a:solidFill>
                <a:schemeClr val="accent1">
                  <a:lumMod val="50000"/>
                </a:schemeClr>
              </a:solidFill>
              <a:latin typeface="+mj-lt"/>
            </a:endParaRPr>
          </a:p>
        </p:txBody>
      </p:sp>
    </p:spTree>
    <p:extLst>
      <p:ext uri="{BB962C8B-B14F-4D97-AF65-F5344CB8AC3E}">
        <p14:creationId xmlns:p14="http://schemas.microsoft.com/office/powerpoint/2010/main" val="347049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Design Process is Important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21013" y="2803184"/>
            <a:ext cx="3749974" cy="2495437"/>
          </a:xfrm>
        </p:spPr>
      </p:pic>
    </p:spTree>
    <p:extLst>
      <p:ext uri="{BB962C8B-B14F-4D97-AF65-F5344CB8AC3E}">
        <p14:creationId xmlns:p14="http://schemas.microsoft.com/office/powerpoint/2010/main" val="39620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smtClean="0"/>
              <a:t>When you encounter the “Complexity Monster”…</a:t>
            </a:r>
          </a:p>
          <a:p>
            <a:pPr marL="0" indent="0">
              <a:buNone/>
            </a:pPr>
            <a:endParaRPr lang="en-US" sz="1400" dirty="0" smtClean="0"/>
          </a:p>
          <a:p>
            <a:r>
              <a:rPr lang="en-US" dirty="0" smtClean="0">
                <a:solidFill>
                  <a:schemeClr val="accent5">
                    <a:lumMod val="50000"/>
                  </a:schemeClr>
                </a:solidFill>
              </a:rPr>
              <a:t>System before Analysis</a:t>
            </a:r>
          </a:p>
          <a:p>
            <a:pPr lvl="1"/>
            <a:r>
              <a:rPr lang="en-US" dirty="0" smtClean="0"/>
              <a:t>A system (cake) is more than the sum of its ingredients</a:t>
            </a:r>
          </a:p>
          <a:p>
            <a:r>
              <a:rPr lang="en-US" dirty="0" smtClean="0">
                <a:solidFill>
                  <a:schemeClr val="accent5">
                    <a:lumMod val="50000"/>
                  </a:schemeClr>
                </a:solidFill>
              </a:rPr>
              <a:t>Data before Tools</a:t>
            </a:r>
          </a:p>
          <a:p>
            <a:pPr lvl="1"/>
            <a:r>
              <a:rPr lang="en-US" dirty="0" smtClean="0"/>
              <a:t>Employ a RDBMS when you have multiple related datasets</a:t>
            </a:r>
          </a:p>
          <a:p>
            <a:pPr lvl="1"/>
            <a:r>
              <a:rPr lang="en-US" dirty="0" smtClean="0"/>
              <a:t>Scrub data once and store  (Scrub &amp; Store)</a:t>
            </a:r>
          </a:p>
          <a:p>
            <a:r>
              <a:rPr lang="en-US" dirty="0" smtClean="0">
                <a:solidFill>
                  <a:schemeClr val="accent5">
                    <a:lumMod val="50000"/>
                  </a:schemeClr>
                </a:solidFill>
              </a:rPr>
              <a:t>Design before Code</a:t>
            </a:r>
          </a:p>
          <a:p>
            <a:pPr lvl="1"/>
            <a:r>
              <a:rPr lang="en-US" dirty="0" smtClean="0"/>
              <a:t>Understand the problem first</a:t>
            </a:r>
          </a:p>
          <a:p>
            <a:pPr lvl="1"/>
            <a:r>
              <a:rPr lang="en-US" dirty="0" smtClean="0"/>
              <a:t>Implement and follow a design process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6765" y="365125"/>
            <a:ext cx="1422298" cy="1823683"/>
          </a:xfrm>
          <a:prstGeom prst="rect">
            <a:avLst/>
          </a:prstGeom>
        </p:spPr>
      </p:pic>
    </p:spTree>
    <p:extLst>
      <p:ext uri="{BB962C8B-B14F-4D97-AF65-F5344CB8AC3E}">
        <p14:creationId xmlns:p14="http://schemas.microsoft.com/office/powerpoint/2010/main" val="31615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Definition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7536" y="2938524"/>
            <a:ext cx="5201475" cy="2418923"/>
          </a:xfrm>
        </p:spPr>
      </p:pic>
      <p:sp>
        <p:nvSpPr>
          <p:cNvPr id="5" name="TextBox 4"/>
          <p:cNvSpPr txBox="1"/>
          <p:nvPr/>
        </p:nvSpPr>
        <p:spPr>
          <a:xfrm>
            <a:off x="5170363" y="5404211"/>
            <a:ext cx="1967854" cy="338554"/>
          </a:xfrm>
          <a:prstGeom prst="rect">
            <a:avLst/>
          </a:prstGeom>
          <a:solidFill>
            <a:schemeClr val="bg1"/>
          </a:solidFill>
        </p:spPr>
        <p:txBody>
          <a:bodyPr wrap="square" rtlCol="0">
            <a:spAutoFit/>
          </a:bodyPr>
          <a:lstStyle/>
          <a:p>
            <a:pPr algn="ctr"/>
            <a:r>
              <a:rPr lang="en-US" sz="1600" dirty="0" smtClean="0">
                <a:solidFill>
                  <a:srgbClr val="002060"/>
                </a:solidFill>
                <a:latin typeface="Sitka Text" panose="02000505000000020004" pitchFamily="2" charset="0"/>
              </a:rPr>
              <a:t>(Entity / Table)</a:t>
            </a:r>
            <a:endParaRPr lang="en-US" sz="1600" dirty="0">
              <a:solidFill>
                <a:srgbClr val="002060"/>
              </a:solidFill>
              <a:latin typeface="Sitka Text" panose="02000505000000020004" pitchFamily="2" charset="0"/>
            </a:endParaRPr>
          </a:p>
        </p:txBody>
      </p:sp>
      <p:sp>
        <p:nvSpPr>
          <p:cNvPr id="7" name="TextBox 6"/>
          <p:cNvSpPr txBox="1"/>
          <p:nvPr/>
        </p:nvSpPr>
        <p:spPr>
          <a:xfrm>
            <a:off x="4413283" y="2553206"/>
            <a:ext cx="1795788" cy="338554"/>
          </a:xfrm>
          <a:prstGeom prst="rect">
            <a:avLst/>
          </a:prstGeom>
          <a:solidFill>
            <a:schemeClr val="bg1"/>
          </a:solidFill>
        </p:spPr>
        <p:txBody>
          <a:bodyPr wrap="square" rtlCol="0">
            <a:spAutoFit/>
          </a:bodyPr>
          <a:lstStyle/>
          <a:p>
            <a:pPr algn="ctr"/>
            <a:r>
              <a:rPr lang="en-US" sz="1600" dirty="0" smtClean="0">
                <a:solidFill>
                  <a:srgbClr val="002060"/>
                </a:solidFill>
                <a:latin typeface="Sitka Text" panose="02000505000000020004" pitchFamily="2" charset="0"/>
              </a:rPr>
              <a:t>(Field / Column)</a:t>
            </a:r>
            <a:endParaRPr lang="en-US" sz="1600" dirty="0">
              <a:solidFill>
                <a:srgbClr val="002060"/>
              </a:solidFill>
              <a:latin typeface="Sitka Text" panose="02000505000000020004" pitchFamily="2" charset="0"/>
            </a:endParaRPr>
          </a:p>
        </p:txBody>
      </p:sp>
      <p:sp>
        <p:nvSpPr>
          <p:cNvPr id="8" name="TextBox 7"/>
          <p:cNvSpPr txBox="1"/>
          <p:nvPr/>
        </p:nvSpPr>
        <p:spPr>
          <a:xfrm>
            <a:off x="1960134" y="4067197"/>
            <a:ext cx="1048539" cy="338554"/>
          </a:xfrm>
          <a:prstGeom prst="rect">
            <a:avLst/>
          </a:prstGeom>
          <a:solidFill>
            <a:schemeClr val="bg1"/>
          </a:solidFill>
        </p:spPr>
        <p:txBody>
          <a:bodyPr wrap="square" rtlCol="0">
            <a:spAutoFit/>
          </a:bodyPr>
          <a:lstStyle/>
          <a:p>
            <a:pPr algn="ctr"/>
            <a:r>
              <a:rPr lang="en-US" sz="1600" dirty="0" smtClean="0">
                <a:solidFill>
                  <a:srgbClr val="002060"/>
                </a:solidFill>
                <a:latin typeface="Sitka Text" panose="02000505000000020004" pitchFamily="2" charset="0"/>
              </a:rPr>
              <a:t>(Record)</a:t>
            </a:r>
            <a:endParaRPr lang="en-US" sz="1600" dirty="0">
              <a:solidFill>
                <a:srgbClr val="002060"/>
              </a:solidFill>
              <a:latin typeface="Sitka Text" panose="02000505000000020004" pitchFamily="2" charset="0"/>
            </a:endParaRPr>
          </a:p>
        </p:txBody>
      </p:sp>
    </p:spTree>
    <p:extLst>
      <p:ext uri="{BB962C8B-B14F-4D97-AF65-F5344CB8AC3E}">
        <p14:creationId xmlns:p14="http://schemas.microsoft.com/office/powerpoint/2010/main" val="181740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234" y="0"/>
            <a:ext cx="4325531" cy="6858000"/>
          </a:xfrm>
          <a:prstGeom prst="rect">
            <a:avLst/>
          </a:prstGeom>
        </p:spPr>
      </p:pic>
      <p:sp>
        <p:nvSpPr>
          <p:cNvPr id="10" name="Rectangle 9"/>
          <p:cNvSpPr/>
          <p:nvPr/>
        </p:nvSpPr>
        <p:spPr>
          <a:xfrm>
            <a:off x="8185261" y="6577934"/>
            <a:ext cx="4004814" cy="276999"/>
          </a:xfrm>
          <a:prstGeom prst="rect">
            <a:avLst/>
          </a:prstGeom>
        </p:spPr>
        <p:txBody>
          <a:bodyPr wrap="none">
            <a:spAutoFit/>
          </a:bodyPr>
          <a:lstStyle/>
          <a:p>
            <a:r>
              <a:rPr lang="en-US" sz="1200" dirty="0"/>
              <a:t>http://www.diffen.com/difference/Inner_Join_vs_Outer_Join</a:t>
            </a:r>
          </a:p>
        </p:txBody>
      </p:sp>
    </p:spTree>
    <p:extLst>
      <p:ext uri="{BB962C8B-B14F-4D97-AF65-F5344CB8AC3E}">
        <p14:creationId xmlns:p14="http://schemas.microsoft.com/office/powerpoint/2010/main" val="334435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917</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Sitka Text</vt:lpstr>
      <vt:lpstr>Office Theme</vt:lpstr>
      <vt:lpstr>SQL &amp; Research Systems</vt:lpstr>
      <vt:lpstr>Why SQL &amp; Relational Databases?</vt:lpstr>
      <vt:lpstr>Scale, Complexity, and Systems</vt:lpstr>
      <vt:lpstr>The Cake Metaphor</vt:lpstr>
      <vt:lpstr>The Design Process: A Recipe for Success</vt:lpstr>
      <vt:lpstr>Why the Design Process is Important</vt:lpstr>
      <vt:lpstr>Summary</vt:lpstr>
      <vt:lpstr>Relational Database Definition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danielmaxwell</cp:lastModifiedBy>
  <cp:revision>85</cp:revision>
  <cp:lastPrinted>2017-10-23T18:18:30Z</cp:lastPrinted>
  <dcterms:created xsi:type="dcterms:W3CDTF">2017-10-15T21:01:04Z</dcterms:created>
  <dcterms:modified xsi:type="dcterms:W3CDTF">2017-11-18T14:51:45Z</dcterms:modified>
</cp:coreProperties>
</file>